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wdp" ContentType="image/vnd.ms-photo"/>
  <Default Extension="gif" ContentType="image/gif"/>
  <Default Extension="vml" ContentType="application/vnd.openxmlformats-officedocument.vmlDrawing"/>
  <Default Extension="tif" ContentType="image/t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p:sldMasterIdLst>
    <p:sldMasterId id="2147483841" r:id="rId4"/>
    <p:sldMasterId id="2147483825" r:id="rId5"/>
    <p:sldMasterId id="2147483848" r:id="rId6"/>
    <p:sldMasterId id="2147483867" r:id="rId7"/>
  </p:sldMasterIdLst>
  <p:notesMasterIdLst>
    <p:notesMasterId r:id="rId63"/>
  </p:notesMasterIdLst>
  <p:handoutMasterIdLst>
    <p:handoutMasterId r:id="rId64"/>
  </p:handoutMasterIdLst>
  <p:sldIdLst>
    <p:sldId id="256" r:id="rId8"/>
    <p:sldId id="257" r:id="rId9"/>
    <p:sldId id="305" r:id="rId10"/>
    <p:sldId id="306" r:id="rId11"/>
    <p:sldId id="307" r:id="rId12"/>
    <p:sldId id="308" r:id="rId13"/>
    <p:sldId id="309" r:id="rId14"/>
    <p:sldId id="310" r:id="rId15"/>
    <p:sldId id="311" r:id="rId16"/>
    <p:sldId id="312" r:id="rId17"/>
    <p:sldId id="313" r:id="rId18"/>
    <p:sldId id="314" r:id="rId19"/>
    <p:sldId id="315" r:id="rId20"/>
    <p:sldId id="316" r:id="rId21"/>
    <p:sldId id="317" r:id="rId22"/>
    <p:sldId id="318" r:id="rId23"/>
    <p:sldId id="319" r:id="rId24"/>
    <p:sldId id="320" r:id="rId25"/>
    <p:sldId id="321" r:id="rId26"/>
    <p:sldId id="322" r:id="rId27"/>
    <p:sldId id="323" r:id="rId28"/>
    <p:sldId id="324" r:id="rId29"/>
    <p:sldId id="325" r:id="rId30"/>
    <p:sldId id="326" r:id="rId31"/>
    <p:sldId id="327" r:id="rId32"/>
    <p:sldId id="328" r:id="rId33"/>
    <p:sldId id="329" r:id="rId34"/>
    <p:sldId id="330" r:id="rId35"/>
    <p:sldId id="331" r:id="rId36"/>
    <p:sldId id="332" r:id="rId37"/>
    <p:sldId id="333" r:id="rId38"/>
    <p:sldId id="334" r:id="rId39"/>
    <p:sldId id="335" r:id="rId40"/>
    <p:sldId id="336" r:id="rId41"/>
    <p:sldId id="337" r:id="rId42"/>
    <p:sldId id="338" r:id="rId43"/>
    <p:sldId id="339" r:id="rId44"/>
    <p:sldId id="340" r:id="rId45"/>
    <p:sldId id="341" r:id="rId46"/>
    <p:sldId id="342" r:id="rId47"/>
    <p:sldId id="343" r:id="rId48"/>
    <p:sldId id="344" r:id="rId49"/>
    <p:sldId id="345" r:id="rId50"/>
    <p:sldId id="346" r:id="rId51"/>
    <p:sldId id="347" r:id="rId52"/>
    <p:sldId id="348" r:id="rId53"/>
    <p:sldId id="349" r:id="rId54"/>
    <p:sldId id="350" r:id="rId55"/>
    <p:sldId id="351" r:id="rId56"/>
    <p:sldId id="352" r:id="rId57"/>
    <p:sldId id="353" r:id="rId58"/>
    <p:sldId id="354" r:id="rId59"/>
    <p:sldId id="355" r:id="rId60"/>
    <p:sldId id="356" r:id="rId61"/>
    <p:sldId id="357" r:id="rId62"/>
  </p:sldIdLst>
  <p:sldSz cx="12192000" cy="6858000"/>
  <p:notesSz cx="7010400" cy="9296400"/>
  <p:defaultTextStyle>
    <a:defPPr>
      <a:defRPr lang="en-US"/>
    </a:defPPr>
    <a:lvl1pPr marL="0" algn="l" defTabSz="914478" rtl="0" eaLnBrk="1" latinLnBrk="0" hangingPunct="1">
      <a:defRPr sz="1800" kern="1200">
        <a:solidFill>
          <a:schemeClr val="tx1"/>
        </a:solidFill>
        <a:latin typeface="+mn-lt"/>
        <a:ea typeface="+mn-ea"/>
        <a:cs typeface="+mn-cs"/>
      </a:defRPr>
    </a:lvl1pPr>
    <a:lvl2pPr marL="457240" algn="l" defTabSz="914478" rtl="0" eaLnBrk="1" latinLnBrk="0" hangingPunct="1">
      <a:defRPr sz="1800" kern="1200">
        <a:solidFill>
          <a:schemeClr val="tx1"/>
        </a:solidFill>
        <a:latin typeface="+mn-lt"/>
        <a:ea typeface="+mn-ea"/>
        <a:cs typeface="+mn-cs"/>
      </a:defRPr>
    </a:lvl2pPr>
    <a:lvl3pPr marL="914478" algn="l" defTabSz="914478" rtl="0" eaLnBrk="1" latinLnBrk="0" hangingPunct="1">
      <a:defRPr sz="1800" kern="1200">
        <a:solidFill>
          <a:schemeClr val="tx1"/>
        </a:solidFill>
        <a:latin typeface="+mn-lt"/>
        <a:ea typeface="+mn-ea"/>
        <a:cs typeface="+mn-cs"/>
      </a:defRPr>
    </a:lvl3pPr>
    <a:lvl4pPr marL="1371718" algn="l" defTabSz="914478" rtl="0" eaLnBrk="1" latinLnBrk="0" hangingPunct="1">
      <a:defRPr sz="1800" kern="1200">
        <a:solidFill>
          <a:schemeClr val="tx1"/>
        </a:solidFill>
        <a:latin typeface="+mn-lt"/>
        <a:ea typeface="+mn-ea"/>
        <a:cs typeface="+mn-cs"/>
      </a:defRPr>
    </a:lvl4pPr>
    <a:lvl5pPr marL="1828957" algn="l" defTabSz="914478" rtl="0" eaLnBrk="1" latinLnBrk="0" hangingPunct="1">
      <a:defRPr sz="1800" kern="1200">
        <a:solidFill>
          <a:schemeClr val="tx1"/>
        </a:solidFill>
        <a:latin typeface="+mn-lt"/>
        <a:ea typeface="+mn-ea"/>
        <a:cs typeface="+mn-cs"/>
      </a:defRPr>
    </a:lvl5pPr>
    <a:lvl6pPr marL="2286196" algn="l" defTabSz="914478" rtl="0" eaLnBrk="1" latinLnBrk="0" hangingPunct="1">
      <a:defRPr sz="1800" kern="1200">
        <a:solidFill>
          <a:schemeClr val="tx1"/>
        </a:solidFill>
        <a:latin typeface="+mn-lt"/>
        <a:ea typeface="+mn-ea"/>
        <a:cs typeface="+mn-cs"/>
      </a:defRPr>
    </a:lvl6pPr>
    <a:lvl7pPr marL="2743435" algn="l" defTabSz="914478" rtl="0" eaLnBrk="1" latinLnBrk="0" hangingPunct="1">
      <a:defRPr sz="1800" kern="1200">
        <a:solidFill>
          <a:schemeClr val="tx1"/>
        </a:solidFill>
        <a:latin typeface="+mn-lt"/>
        <a:ea typeface="+mn-ea"/>
        <a:cs typeface="+mn-cs"/>
      </a:defRPr>
    </a:lvl7pPr>
    <a:lvl8pPr marL="3200675" algn="l" defTabSz="914478" rtl="0" eaLnBrk="1" latinLnBrk="0" hangingPunct="1">
      <a:defRPr sz="1800" kern="1200">
        <a:solidFill>
          <a:schemeClr val="tx1"/>
        </a:solidFill>
        <a:latin typeface="+mn-lt"/>
        <a:ea typeface="+mn-ea"/>
        <a:cs typeface="+mn-cs"/>
      </a:defRPr>
    </a:lvl8pPr>
    <a:lvl9pPr marL="3657913" algn="l" defTabSz="91447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userDrawn="1">
          <p15:clr>
            <a:srgbClr val="A4A3A4"/>
          </p15:clr>
        </p15:guide>
        <p15:guide id="2" pos="220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000B"/>
    <a:srgbClr val="404040"/>
    <a:srgbClr val="EBEBEB"/>
    <a:srgbClr val="151515"/>
    <a:srgbClr val="575756"/>
    <a:srgbClr val="FFFFFF"/>
    <a:srgbClr val="DD4654"/>
    <a:srgbClr val="F3D2D5"/>
    <a:srgbClr val="E6A8AD"/>
    <a:srgbClr val="E57B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291"/>
  </p:normalViewPr>
  <p:slideViewPr>
    <p:cSldViewPr snapToGrid="0" snapToObjects="1">
      <p:cViewPr varScale="1">
        <p:scale>
          <a:sx n="103" d="100"/>
          <a:sy n="103" d="100"/>
        </p:scale>
        <p:origin x="72" y="34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49" d="100"/>
          <a:sy n="49" d="100"/>
        </p:scale>
        <p:origin x="2640" y="64"/>
      </p:cViewPr>
      <p:guideLst>
        <p:guide orient="horz"/>
        <p:guide pos="2208"/>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viewProps" Target="viewProps.xml"/><Relationship Id="rId5" Type="http://schemas.openxmlformats.org/officeDocument/2006/relationships/slideMaster" Target="slideMasters/slideMaster2.xml"/><Relationship Id="rId61" Type="http://schemas.openxmlformats.org/officeDocument/2006/relationships/slide" Target="slides/slide54.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handoutMaster" Target="handoutMasters/handoutMaster1.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theme" Target="theme/theme1.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slide" Target="slides/slide55.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3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8CC198DB-AFBD-584A-8986-364FF2B03F46}"/>
              </a:ext>
            </a:extLst>
          </p:cNvPr>
          <p:cNvSpPr>
            <a:spLocks noGrp="1"/>
          </p:cNvSpPr>
          <p:nvPr>
            <p:ph type="hdr" sz="quarter"/>
          </p:nvPr>
        </p:nvSpPr>
        <p:spPr>
          <a:xfrm>
            <a:off x="0" y="0"/>
            <a:ext cx="3037840" cy="466435"/>
          </a:xfrm>
          <a:prstGeom prst="rect">
            <a:avLst/>
          </a:prstGeom>
        </p:spPr>
        <p:txBody>
          <a:bodyPr vert="horz" lIns="91440" tIns="45720" rIns="91440" bIns="45720" rtlCol="0"/>
          <a:lstStyle>
            <a:lvl1pPr algn="l">
              <a:defRPr sz="1200"/>
            </a:lvl1pPr>
          </a:lstStyle>
          <a:p>
            <a:endParaRPr lang="en-US" dirty="0">
              <a:latin typeface="Huawei Sans" panose="020C0503030203020204" pitchFamily="34" charset="0"/>
            </a:endParaRPr>
          </a:p>
        </p:txBody>
      </p:sp>
      <p:sp>
        <p:nvSpPr>
          <p:cNvPr id="3" name="Date Placeholder 2">
            <a:extLst>
              <a:ext uri="{FF2B5EF4-FFF2-40B4-BE49-F238E27FC236}">
                <a16:creationId xmlns="" xmlns:a16="http://schemas.microsoft.com/office/drawing/2014/main" id="{AD01315C-523F-A043-8029-B9921497126E}"/>
              </a:ext>
            </a:extLst>
          </p:cNvPr>
          <p:cNvSpPr>
            <a:spLocks noGrp="1"/>
          </p:cNvSpPr>
          <p:nvPr>
            <p:ph type="dt" sz="quarter" idx="1"/>
          </p:nvPr>
        </p:nvSpPr>
        <p:spPr>
          <a:xfrm>
            <a:off x="3970938" y="0"/>
            <a:ext cx="3037840" cy="466435"/>
          </a:xfrm>
          <a:prstGeom prst="rect">
            <a:avLst/>
          </a:prstGeom>
        </p:spPr>
        <p:txBody>
          <a:bodyPr vert="horz" lIns="91440" tIns="45720" rIns="91440" bIns="45720" rtlCol="0"/>
          <a:lstStyle>
            <a:lvl1pPr algn="r">
              <a:defRPr sz="1200"/>
            </a:lvl1pPr>
          </a:lstStyle>
          <a:p>
            <a:fld id="{E8CF71B8-DF2A-2E41-BE66-2E18A767DA8A}" type="datetimeFigureOut">
              <a:rPr lang="en-US" smtClean="0">
                <a:latin typeface="Huawei Sans" panose="020C0503030203020204" pitchFamily="34" charset="0"/>
              </a:rPr>
              <a:t>1/4/2021</a:t>
            </a:fld>
            <a:endParaRPr lang="en-US" dirty="0">
              <a:latin typeface="Huawei Sans" panose="020C0503030203020204" pitchFamily="34" charset="0"/>
            </a:endParaRPr>
          </a:p>
        </p:txBody>
      </p:sp>
      <p:sp>
        <p:nvSpPr>
          <p:cNvPr id="4" name="Footer Placeholder 3">
            <a:extLst>
              <a:ext uri="{FF2B5EF4-FFF2-40B4-BE49-F238E27FC236}">
                <a16:creationId xmlns="" xmlns:a16="http://schemas.microsoft.com/office/drawing/2014/main" id="{B9601424-70F4-1643-8E3A-557A0258D6B6}"/>
              </a:ext>
            </a:extLst>
          </p:cNvPr>
          <p:cNvSpPr>
            <a:spLocks noGrp="1"/>
          </p:cNvSpPr>
          <p:nvPr>
            <p:ph type="ftr" sz="quarter" idx="2"/>
          </p:nvPr>
        </p:nvSpPr>
        <p:spPr>
          <a:xfrm>
            <a:off x="0" y="8829968"/>
            <a:ext cx="3037840" cy="466434"/>
          </a:xfrm>
          <a:prstGeom prst="rect">
            <a:avLst/>
          </a:prstGeom>
        </p:spPr>
        <p:txBody>
          <a:bodyPr vert="horz" lIns="91440" tIns="45720" rIns="91440" bIns="45720" rtlCol="0" anchor="b"/>
          <a:lstStyle>
            <a:lvl1pPr algn="l">
              <a:defRPr sz="1200"/>
            </a:lvl1pPr>
          </a:lstStyle>
          <a:p>
            <a:endParaRPr lang="en-US" dirty="0">
              <a:latin typeface="Huawei Sans" panose="020C0503030203020204" pitchFamily="34" charset="0"/>
            </a:endParaRPr>
          </a:p>
        </p:txBody>
      </p:sp>
      <p:sp>
        <p:nvSpPr>
          <p:cNvPr id="5" name="Slide Number Placeholder 4">
            <a:extLst>
              <a:ext uri="{FF2B5EF4-FFF2-40B4-BE49-F238E27FC236}">
                <a16:creationId xmlns="" xmlns:a16="http://schemas.microsoft.com/office/drawing/2014/main" id="{E85BF48A-FF5C-8145-95A7-EE66A87C73DF}"/>
              </a:ext>
            </a:extLst>
          </p:cNvPr>
          <p:cNvSpPr>
            <a:spLocks noGrp="1"/>
          </p:cNvSpPr>
          <p:nvPr>
            <p:ph type="sldNum" sz="quarter" idx="3"/>
          </p:nvPr>
        </p:nvSpPr>
        <p:spPr>
          <a:xfrm>
            <a:off x="3970938" y="8829968"/>
            <a:ext cx="3037840" cy="466434"/>
          </a:xfrm>
          <a:prstGeom prst="rect">
            <a:avLst/>
          </a:prstGeom>
        </p:spPr>
        <p:txBody>
          <a:bodyPr vert="horz" lIns="91440" tIns="45720" rIns="91440" bIns="45720" rtlCol="0" anchor="b"/>
          <a:lstStyle>
            <a:lvl1pPr algn="r">
              <a:defRPr sz="1200"/>
            </a:lvl1pPr>
          </a:lstStyle>
          <a:p>
            <a:fld id="{A35F0CC5-85BE-A64A-BD47-54C66F7E93E3}" type="slidenum">
              <a:rPr lang="en-US" smtClean="0">
                <a:latin typeface="Huawei Sans" panose="020C0503030203020204" pitchFamily="34" charset="0"/>
              </a:rPr>
              <a:t>‹#›</a:t>
            </a:fld>
            <a:endParaRPr lang="en-US" dirty="0">
              <a:latin typeface="Huawei Sans" panose="020C0503030203020204" pitchFamily="34" charset="0"/>
            </a:endParaRPr>
          </a:p>
        </p:txBody>
      </p:sp>
    </p:spTree>
    <p:extLst>
      <p:ext uri="{BB962C8B-B14F-4D97-AF65-F5344CB8AC3E}">
        <p14:creationId xmlns:p14="http://schemas.microsoft.com/office/powerpoint/2010/main" val="401909529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g>
</file>

<file path=ppt/media/image20.png>
</file>

<file path=ppt/media/image21.gif>
</file>

<file path=ppt/media/image22.gif>
</file>

<file path=ppt/media/image23.gif>
</file>

<file path=ppt/media/image24.png>
</file>

<file path=ppt/media/image25.png>
</file>

<file path=ppt/media/image26.png>
</file>

<file path=ppt/media/image27.png>
</file>

<file path=ppt/media/image28.png>
</file>

<file path=ppt/media/image3.png>
</file>

<file path=ppt/media/image30.png>
</file>

<file path=ppt/media/image31.png>
</file>

<file path=ppt/media/image32.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tif>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731838" y="717550"/>
            <a:ext cx="5580062" cy="3125788"/>
          </a:xfrm>
          <a:prstGeom prst="rect">
            <a:avLst/>
          </a:prstGeom>
          <a:noFill/>
          <a:ln w="12700">
            <a:solidFill>
              <a:prstClr val="black"/>
            </a:solidFill>
          </a:ln>
        </p:spPr>
        <p:txBody>
          <a:bodyPr vert="horz" lIns="91440" tIns="45720" rIns="91440" bIns="45720" rtlCol="0" anchor="ctr"/>
          <a:lstStyle/>
          <a:p>
            <a:pPr marL="0" lvl="0"/>
            <a:endParaRPr lang="en-US"/>
          </a:p>
        </p:txBody>
      </p:sp>
      <p:sp>
        <p:nvSpPr>
          <p:cNvPr id="5" name="Notes Placeholder 4"/>
          <p:cNvSpPr>
            <a:spLocks noGrp="1"/>
          </p:cNvSpPr>
          <p:nvPr>
            <p:ph type="body" sz="quarter" idx="3"/>
          </p:nvPr>
        </p:nvSpPr>
        <p:spPr>
          <a:xfrm>
            <a:off x="731838" y="4310765"/>
            <a:ext cx="5580062" cy="4784070"/>
          </a:xfrm>
          <a:prstGeom prst="rect">
            <a:avLst/>
          </a:prstGeom>
        </p:spPr>
        <p:txBody>
          <a:bodyPr vert="horz" lIns="97200" tIns="45720" rIns="9720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44632111"/>
      </p:ext>
    </p:extLst>
  </p:cSld>
  <p:clrMap bg1="lt1" tx1="dk1" bg2="lt2" tx2="dk2" accent1="accent1" accent2="accent2" accent3="accent3" accent4="accent4" accent5="accent5" accent6="accent6" hlink="hlink" folHlink="folHlink"/>
  <p:notesStyle>
    <a:lvl1pPr marL="180000" indent="-180000" algn="l" defTabSz="1219304" rtl="0" eaLnBrk="1" fontAlgn="ctr" latinLnBrk="0" hangingPunct="1">
      <a:lnSpc>
        <a:spcPct val="125000"/>
      </a:lnSpc>
      <a:spcAft>
        <a:spcPts val="600"/>
      </a:spcAft>
      <a:buFont typeface="Huawei Sans" panose="020C0503030203020204" pitchFamily="34" charset="0"/>
      <a:buChar char="•"/>
      <a:defRPr lang="en-US" sz="1600" kern="1200" baseline="0">
        <a:solidFill>
          <a:schemeClr val="tx1"/>
        </a:solidFill>
        <a:latin typeface="Huawei Sans" panose="020C0503030203020204" pitchFamily="34" charset="0"/>
        <a:ea typeface="方正兰亭黑简体" panose="02000000000000000000" pitchFamily="2" charset="-122"/>
        <a:cs typeface="+mn-cs"/>
      </a:defRPr>
    </a:lvl1pPr>
    <a:lvl2pPr marL="540000" indent="-180000" algn="l" defTabSz="1219304" rtl="0" eaLnBrk="1" fontAlgn="ctr" latinLnBrk="0" hangingPunct="1">
      <a:lnSpc>
        <a:spcPct val="125000"/>
      </a:lnSpc>
      <a:spcAft>
        <a:spcPts val="600"/>
      </a:spcAft>
      <a:buClrTx/>
      <a:buFont typeface="Huawei Sans" panose="020C0503030203020204" pitchFamily="34" charset="0"/>
      <a:buChar char="▫"/>
      <a:defRPr sz="1100" kern="1200" baseline="0">
        <a:solidFill>
          <a:schemeClr val="tx1"/>
        </a:solidFill>
        <a:latin typeface="Huawei Sans" panose="020C0503030203020204" pitchFamily="34" charset="0"/>
        <a:ea typeface="方正兰亭黑简体" panose="02000000000000000000" pitchFamily="2" charset="-122"/>
        <a:cs typeface="+mn-cs"/>
      </a:defRPr>
    </a:lvl2pPr>
    <a:lvl3pPr marL="900000" indent="-180000" algn="l" defTabSz="1219304" rtl="0" eaLnBrk="1" fontAlgn="ctr" latinLnBrk="0" hangingPunct="1">
      <a:lnSpc>
        <a:spcPct val="125000"/>
      </a:lnSpc>
      <a:spcAft>
        <a:spcPts val="600"/>
      </a:spcAft>
      <a:buFont typeface="微软雅黑" panose="020B0503020204020204" pitchFamily="34" charset="-122"/>
      <a:buChar char="▪"/>
      <a:defRPr sz="1100" kern="1200" baseline="0">
        <a:solidFill>
          <a:schemeClr val="tx1"/>
        </a:solidFill>
        <a:latin typeface="Huawei Sans" panose="020C0503030203020204" pitchFamily="34" charset="0"/>
        <a:ea typeface="方正兰亭黑简体" panose="02000000000000000000" pitchFamily="2" charset="-122"/>
        <a:cs typeface="+mn-cs"/>
      </a:defRPr>
    </a:lvl3pPr>
    <a:lvl4pPr marL="1260000" indent="-180000" algn="l" defTabSz="1219304" rtl="0" eaLnBrk="1" fontAlgn="ctr" latinLnBrk="0" hangingPunct="1">
      <a:lnSpc>
        <a:spcPct val="125000"/>
      </a:lnSpc>
      <a:spcAft>
        <a:spcPts val="600"/>
      </a:spcAft>
      <a:buFont typeface="Huawei Sans" panose="020C0503030203020204" pitchFamily="34" charset="0"/>
      <a:buChar char="−"/>
      <a:defRPr sz="1100" kern="1200" baseline="0">
        <a:solidFill>
          <a:schemeClr val="tx1"/>
        </a:solidFill>
        <a:latin typeface="Huawei Sans" panose="020C0503030203020204" pitchFamily="34" charset="0"/>
        <a:ea typeface="方正兰亭黑简体" panose="02000000000000000000" pitchFamily="2" charset="-122"/>
        <a:cs typeface="+mn-cs"/>
      </a:defRPr>
    </a:lvl4pPr>
    <a:lvl5pPr marL="1620000" indent="-180000" algn="l" defTabSz="1219304" rtl="0" eaLnBrk="1" fontAlgn="ctr" latinLnBrk="0" hangingPunct="1">
      <a:lnSpc>
        <a:spcPct val="125000"/>
      </a:lnSpc>
      <a:spcAft>
        <a:spcPts val="600"/>
      </a:spcAft>
      <a:buFont typeface="Huawei Sans" panose="020C0503030203020204" pitchFamily="34" charset="0"/>
      <a:buChar char="~"/>
      <a:defRPr sz="1100" kern="1200" baseline="0">
        <a:solidFill>
          <a:schemeClr val="tx1"/>
        </a:solidFill>
        <a:latin typeface="Huawei Sans" panose="020C0503030203020204" pitchFamily="34" charset="0"/>
        <a:ea typeface="方正兰亭黑简体" panose="02000000000000000000" pitchFamily="2" charset="-122"/>
        <a:cs typeface="+mn-cs"/>
      </a:defRPr>
    </a:lvl5pPr>
    <a:lvl6pPr marL="3048261" algn="l" defTabSz="1219304" rtl="0" eaLnBrk="1" latinLnBrk="0" hangingPunct="1">
      <a:defRPr sz="1600" kern="1200">
        <a:solidFill>
          <a:schemeClr val="tx1"/>
        </a:solidFill>
        <a:latin typeface="+mn-lt"/>
        <a:ea typeface="+mn-ea"/>
        <a:cs typeface="+mn-cs"/>
      </a:defRPr>
    </a:lvl6pPr>
    <a:lvl7pPr marL="3657913" algn="l" defTabSz="1219304" rtl="0" eaLnBrk="1" latinLnBrk="0" hangingPunct="1">
      <a:defRPr sz="1600" kern="1200">
        <a:solidFill>
          <a:schemeClr val="tx1"/>
        </a:solidFill>
        <a:latin typeface="+mn-lt"/>
        <a:ea typeface="+mn-ea"/>
        <a:cs typeface="+mn-cs"/>
      </a:defRPr>
    </a:lvl7pPr>
    <a:lvl8pPr marL="4267566" algn="l" defTabSz="1219304" rtl="0" eaLnBrk="1" latinLnBrk="0" hangingPunct="1">
      <a:defRPr sz="1600" kern="1200">
        <a:solidFill>
          <a:schemeClr val="tx1"/>
        </a:solidFill>
        <a:latin typeface="+mn-lt"/>
        <a:ea typeface="+mn-ea"/>
        <a:cs typeface="+mn-cs"/>
      </a:defRPr>
    </a:lvl8pPr>
    <a:lvl9pPr marL="4877219" algn="l" defTabSz="1219304" rtl="0" eaLnBrk="1" latinLnBrk="0" hangingPunct="1">
      <a:defRPr sz="1600" kern="1200">
        <a:solidFill>
          <a:schemeClr val="tx1"/>
        </a:solidFill>
        <a:latin typeface="+mn-lt"/>
        <a:ea typeface="+mn-ea"/>
        <a:cs typeface="+mn-cs"/>
      </a:defRPr>
    </a:lvl9pPr>
  </p:notesStyle>
  <p:extLst mod="1">
    <p:ext uri="{620B2872-D7B9-4A21-9093-7833F8D536E1}">
      <p15:sldGuideLst xmlns:p15="http://schemas.microsoft.com/office/powerpoint/2012/main">
        <p15:guide id="2" orient="horz" pos="2704" userDrawn="1">
          <p15:clr>
            <a:srgbClr val="F26B43"/>
          </p15:clr>
        </p15:guide>
        <p15:guide id="3" orient="horz" pos="459" userDrawn="1">
          <p15:clr>
            <a:srgbClr val="F26B43"/>
          </p15:clr>
        </p15:guide>
        <p15:guide id="4" orient="horz" pos="2432" userDrawn="1">
          <p15:clr>
            <a:srgbClr val="F26B43"/>
          </p15:clr>
        </p15:guide>
        <p15:guide id="7" pos="461" userDrawn="1">
          <p15:clr>
            <a:srgbClr val="F26B43"/>
          </p15:clr>
        </p15:guide>
        <p15:guide id="9" pos="2207" userDrawn="1">
          <p15:clr>
            <a:srgbClr val="F26B43"/>
          </p15:clr>
        </p15:guide>
        <p15:guide id="10" pos="3976"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幻灯片图像占位符 7"/>
          <p:cNvSpPr>
            <a:spLocks noGrp="1" noRot="1" noChangeAspect="1"/>
          </p:cNvSpPr>
          <p:nvPr>
            <p:ph type="sldImg"/>
          </p:nvPr>
        </p:nvSpPr>
        <p:spPr>
          <a:xfrm>
            <a:off x="742950" y="717550"/>
            <a:ext cx="5557838" cy="3125788"/>
          </a:xfrm>
        </p:spPr>
      </p:sp>
      <p:sp>
        <p:nvSpPr>
          <p:cNvPr id="9" name="备注占位符 8"/>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129805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584200" y="765175"/>
            <a:ext cx="5930900" cy="3336925"/>
          </a:xfrm>
        </p:spPr>
      </p:sp>
      <p:sp>
        <p:nvSpPr>
          <p:cNvPr id="3" name="备注占位符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494660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584200" y="765175"/>
            <a:ext cx="5930900" cy="3336925"/>
          </a:xfrm>
        </p:spPr>
      </p:sp>
      <p:sp>
        <p:nvSpPr>
          <p:cNvPr id="3" name="备注占位符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82999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584200" y="765175"/>
            <a:ext cx="5930900" cy="3336925"/>
          </a:xfrm>
        </p:spPr>
      </p:sp>
      <p:sp>
        <p:nvSpPr>
          <p:cNvPr id="3" name="备注占位符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72958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584200" y="765175"/>
            <a:ext cx="5930900" cy="3336925"/>
          </a:xfrm>
        </p:spPr>
      </p:sp>
      <p:sp>
        <p:nvSpPr>
          <p:cNvPr id="3" name="备注占位符 2"/>
          <p:cNvSpPr>
            <a:spLocks noGrp="1"/>
          </p:cNvSpPr>
          <p:nvPr>
            <p:ph type="body" idx="1"/>
          </p:nvPr>
        </p:nvSpPr>
        <p:spPr/>
        <p:txBody>
          <a:bodyPr/>
          <a:lstStyle/>
          <a:p>
            <a:r>
              <a:rPr lang="en-US" altLang="zh-CN" dirty="0" smtClean="0"/>
              <a:t>GPU </a:t>
            </a:r>
            <a:r>
              <a:rPr lang="zh-CN" altLang="en-US" dirty="0" smtClean="0"/>
              <a:t>与 </a:t>
            </a:r>
            <a:r>
              <a:rPr lang="en-US" altLang="zh-CN" dirty="0" smtClean="0"/>
              <a:t>CPU </a:t>
            </a:r>
            <a:r>
              <a:rPr lang="zh-CN" altLang="en-US" dirty="0" smtClean="0"/>
              <a:t>的架构侧重点不同，</a:t>
            </a:r>
            <a:r>
              <a:rPr lang="en-US" altLang="zh-CN" dirty="0" smtClean="0"/>
              <a:t>CPU </a:t>
            </a:r>
            <a:r>
              <a:rPr lang="zh-CN" altLang="en-US" dirty="0" smtClean="0"/>
              <a:t>侧重于指令执行中的逻辑控制，而 </a:t>
            </a:r>
            <a:r>
              <a:rPr lang="en-US" altLang="zh-CN" dirty="0" smtClean="0"/>
              <a:t>GPU </a:t>
            </a:r>
            <a:r>
              <a:rPr lang="zh-CN" altLang="en-US" dirty="0" smtClean="0"/>
              <a:t>在大规 模的密集型数据并行计算方面的优势极为突出。为了优化某个程序，往往需要同时借助 </a:t>
            </a:r>
            <a:r>
              <a:rPr lang="en-US" altLang="zh-CN" dirty="0" smtClean="0"/>
              <a:t>CPU </a:t>
            </a:r>
            <a:r>
              <a:rPr lang="zh-CN" altLang="en-US" dirty="0" smtClean="0"/>
              <a:t>和 </a:t>
            </a:r>
            <a:r>
              <a:rPr lang="en-US" altLang="zh-CN" dirty="0" smtClean="0"/>
              <a:t>GPU</a:t>
            </a:r>
            <a:r>
              <a:rPr lang="zh-CN" altLang="en-US" dirty="0" smtClean="0"/>
              <a:t>各自的能力进行协同处理。</a:t>
            </a:r>
            <a:endParaRPr lang="en-US" altLang="zh-CN" smtClean="0"/>
          </a:p>
          <a:p>
            <a:endParaRPr lang="en-US" dirty="0"/>
          </a:p>
        </p:txBody>
      </p:sp>
    </p:spTree>
    <p:extLst>
      <p:ext uri="{BB962C8B-B14F-4D97-AF65-F5344CB8AC3E}">
        <p14:creationId xmlns:p14="http://schemas.microsoft.com/office/powerpoint/2010/main" val="24236677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0134388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06879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2928429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584200" y="765175"/>
            <a:ext cx="5930900" cy="3336925"/>
          </a:xfrm>
        </p:spPr>
      </p:sp>
      <p:sp>
        <p:nvSpPr>
          <p:cNvPr id="3" name="备注占位符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10390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kern="1200" smtClean="0">
                <a:solidFill>
                  <a:schemeClr val="tx1"/>
                </a:solidFill>
                <a:effectLst/>
                <a:latin typeface="+mn-lt"/>
                <a:ea typeface="+mn-ea"/>
                <a:cs typeface="+mn-cs"/>
              </a:rPr>
              <a:t>华为提供开放的</a:t>
            </a:r>
            <a:r>
              <a:rPr lang="en-US" altLang="zh-CN" sz="1600" kern="1200" smtClean="0">
                <a:solidFill>
                  <a:schemeClr val="tx1"/>
                </a:solidFill>
                <a:effectLst/>
                <a:latin typeface="+mn-lt"/>
                <a:ea typeface="+mn-ea"/>
                <a:cs typeface="+mn-cs"/>
              </a:rPr>
              <a:t>AI</a:t>
            </a:r>
            <a:r>
              <a:rPr lang="zh-CN" altLang="en-US" sz="1600" kern="1200" smtClean="0">
                <a:solidFill>
                  <a:schemeClr val="tx1"/>
                </a:solidFill>
                <a:effectLst/>
                <a:latin typeface="+mn-lt"/>
                <a:ea typeface="+mn-ea"/>
                <a:cs typeface="+mn-cs"/>
              </a:rPr>
              <a:t>解决方案，使能差异化特新内阁</a:t>
            </a:r>
            <a:r>
              <a:rPr lang="zh-CN" altLang="zh-CN" sz="1600" kern="1200" smtClean="0">
                <a:solidFill>
                  <a:schemeClr val="tx1"/>
                </a:solidFill>
                <a:effectLst/>
                <a:latin typeface="+mn-lt"/>
                <a:ea typeface="+mn-ea"/>
                <a:cs typeface="+mn-cs"/>
              </a:rPr>
              <a:t>。</a:t>
            </a:r>
            <a:endParaRPr lang="en-US" altLang="zh-CN" sz="1600" kern="120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600" kern="1200" smtClean="0">
                <a:solidFill>
                  <a:schemeClr val="tx1"/>
                </a:solidFill>
                <a:effectLst/>
                <a:latin typeface="+mn-lt"/>
                <a:ea typeface="+mn-ea"/>
                <a:cs typeface="+mn-cs"/>
              </a:rPr>
              <a:t>基于统一、可扩展的达芬奇AI芯片架构，可覆盖从终端设备、边缘计算到云服务的全场景，提供从20MPOS到200TOPS的不同算力。</a:t>
            </a:r>
            <a:endParaRPr lang="en-US" altLang="zh-CN" sz="1600" kern="120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600" kern="1200" smtClean="0">
                <a:solidFill>
                  <a:schemeClr val="tx1"/>
                </a:solidFill>
                <a:effectLst/>
                <a:latin typeface="+mn-lt"/>
                <a:ea typeface="+mn-ea"/>
                <a:cs typeface="+mn-cs"/>
              </a:rPr>
              <a:t>除了AI芯片，华为还提供全栈解决方案：芯片算子库和自动化算子开发工具CANN，应对不断增长的算子多样性，提升开发效率提升3倍；</a:t>
            </a:r>
            <a:endParaRPr lang="en-US" altLang="zh-CN" sz="1600" kern="120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600" kern="1200" smtClean="0">
                <a:solidFill>
                  <a:schemeClr val="tx1"/>
                </a:solidFill>
                <a:effectLst/>
                <a:latin typeface="+mn-lt"/>
                <a:ea typeface="+mn-ea"/>
                <a:cs typeface="+mn-cs"/>
              </a:rPr>
              <a:t>MindSpore训练和推理框架，降低核心代码量20%，效率整体提升50%以上；</a:t>
            </a:r>
            <a:endParaRPr lang="en-US" altLang="zh-CN" sz="1600" kern="120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600" kern="1200" smtClean="0">
                <a:solidFill>
                  <a:schemeClr val="tx1"/>
                </a:solidFill>
                <a:effectLst/>
                <a:latin typeface="+mn-lt"/>
                <a:ea typeface="+mn-ea"/>
                <a:cs typeface="+mn-cs"/>
              </a:rPr>
              <a:t>以及ModelArts提供分层API和预集成，使能应用的全流程服务。</a:t>
            </a:r>
            <a:endParaRPr lang="en-US" altLang="zh-CN" sz="1600" kern="120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600" kern="120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kern="1200" smtClean="0">
                <a:solidFill>
                  <a:schemeClr val="tx1"/>
                </a:solidFill>
                <a:effectLst/>
                <a:latin typeface="+mn-lt"/>
                <a:ea typeface="+mn-ea"/>
                <a:cs typeface="+mn-cs"/>
              </a:rPr>
              <a:t>这里只是整体架构，接下来我们会针对这</a:t>
            </a:r>
            <a:r>
              <a:rPr lang="en-US" altLang="zh-CN" sz="1600" kern="1200" smtClean="0">
                <a:solidFill>
                  <a:schemeClr val="tx1"/>
                </a:solidFill>
                <a:effectLst/>
                <a:latin typeface="+mn-lt"/>
                <a:ea typeface="+mn-ea"/>
                <a:cs typeface="+mn-cs"/>
              </a:rPr>
              <a:t>4</a:t>
            </a:r>
            <a:r>
              <a:rPr lang="zh-CN" altLang="en-US" sz="1600" kern="1200" smtClean="0">
                <a:solidFill>
                  <a:schemeClr val="tx1"/>
                </a:solidFill>
                <a:effectLst/>
                <a:latin typeface="+mn-lt"/>
                <a:ea typeface="+mn-ea"/>
                <a:cs typeface="+mn-cs"/>
              </a:rPr>
              <a:t>层做详细介绍。</a:t>
            </a:r>
            <a:endParaRPr lang="zh-CN" altLang="zh-CN" sz="1600" kern="120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t>19</a:t>
            </a:fld>
            <a:endParaRPr lang="en-US"/>
          </a:p>
        </p:txBody>
      </p:sp>
    </p:spTree>
    <p:extLst>
      <p:ext uri="{BB962C8B-B14F-4D97-AF65-F5344CB8AC3E}">
        <p14:creationId xmlns:p14="http://schemas.microsoft.com/office/powerpoint/2010/main" val="3601988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pPr lvl="0">
              <a:lnSpc>
                <a:spcPts val="2800"/>
              </a:lnSpc>
            </a:pP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基于达芬奇架构的昇腾</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AI</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处理器提供了超强的</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AI</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算力，这得益于达芬奇架构面向</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AI</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的全新突破性设计。</a:t>
            </a:r>
            <a:b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br>
            <a:endParaRPr lang="en-US" altLang="zh-CN" sz="1600" dirty="0" smtClean="0">
              <a:latin typeface="Calibri" panose="020F0502020204030204" pitchFamily="34" charset="0"/>
              <a:ea typeface="微软雅黑" panose="020B0503020204020204" pitchFamily="34" charset="-122"/>
              <a:cs typeface="Times New Roman" panose="02020603050405020304" pitchFamily="18" charset="0"/>
            </a:endParaRPr>
          </a:p>
          <a:p>
            <a:pPr lvl="0"/>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传统处理器，采用一维的标量计算，每瓦特只能提供</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0.003 TOPS INT8</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的算力；即使是目前主流的加速卡，基于向量计算，算力也只有</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0.3TOPS </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每瓦特的算力水平，远远无法满足人工智能应用对算力的增长需求。</a:t>
            </a:r>
            <a:b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br>
            <a:endParaRPr lang="en-US" altLang="zh-CN" sz="1600" dirty="0" smtClean="0">
              <a:latin typeface="Calibri" panose="020F0502020204030204" pitchFamily="34" charset="0"/>
              <a:ea typeface="微软雅黑" panose="020B0503020204020204" pitchFamily="34" charset="-122"/>
              <a:cs typeface="Times New Roman" panose="02020603050405020304" pitchFamily="18" charset="0"/>
            </a:endParaRPr>
          </a:p>
          <a:p>
            <a:pPr lvl="0">
              <a:lnSpc>
                <a:spcPts val="2800"/>
              </a:lnSpc>
            </a:pP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华为昇腾芯片，采用了面向张量计算的达芬奇架构，通过独创的</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16*16*16</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的</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3D Cube</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设计，每时钟周期可以进行</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4096</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个</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16</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位半精度浮点</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MAC</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运算，为人工智能提供强大的算力支持。</a:t>
            </a:r>
            <a:endParaRPr lang="en-US" altLang="zh-CN" sz="1600" dirty="0" smtClean="0">
              <a:latin typeface="Calibri" panose="020F0502020204030204" pitchFamily="34" charset="0"/>
              <a:ea typeface="微软雅黑" panose="020B0503020204020204" pitchFamily="34" charset="-122"/>
              <a:cs typeface="Times New Roman" panose="02020603050405020304" pitchFamily="18" charset="0"/>
            </a:endParaRPr>
          </a:p>
          <a:p>
            <a:pPr lvl="0">
              <a:lnSpc>
                <a:spcPts val="2800"/>
              </a:lnSpc>
            </a:pP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基于统一的达芬奇架构，我们可以支持</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Ascend-</a:t>
            </a:r>
            <a:r>
              <a:rPr lang="en-US" altLang="zh-CN" sz="1600" dirty="0" err="1" smtClean="0">
                <a:latin typeface="Calibri" panose="020F0502020204030204" pitchFamily="34" charset="0"/>
                <a:ea typeface="微软雅黑" panose="020B0503020204020204" pitchFamily="34" charset="-122"/>
                <a:cs typeface="Times New Roman" panose="02020603050405020304" pitchFamily="18" charset="0"/>
              </a:rPr>
              <a:t>Nano</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Ascend-Tiny</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Ascend-Lite</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Ascend-Mini</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Ascend-Max</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等芯片规格，具备从几十毫瓦</a:t>
            </a:r>
            <a:r>
              <a:rPr lang="en-US" altLang="zh-CN" sz="1600" dirty="0" smtClean="0">
                <a:latin typeface="Calibri" panose="020F0502020204030204" pitchFamily="34" charset="0"/>
                <a:ea typeface="微软雅黑" panose="020B0503020204020204" pitchFamily="34" charset="-122"/>
                <a:cs typeface="Times New Roman" panose="02020603050405020304" pitchFamily="18" charset="0"/>
              </a:rPr>
              <a:t>IP</a:t>
            </a:r>
            <a:r>
              <a:rPr lang="zh-CN" altLang="en-US" sz="1600" dirty="0" smtClean="0">
                <a:latin typeface="Calibri" panose="020F0502020204030204" pitchFamily="34" charset="0"/>
                <a:ea typeface="微软雅黑" panose="020B0503020204020204" pitchFamily="34" charset="-122"/>
                <a:cs typeface="Times New Roman" panose="02020603050405020304" pitchFamily="18" charset="0"/>
              </a:rPr>
              <a:t>到几百瓦芯片的平滑扩展，天然覆盖了端、边、云的全场景部署的能力。</a:t>
            </a:r>
            <a:endParaRPr lang="en-US" altLang="zh-CN" sz="1600" dirty="0">
              <a:latin typeface="Calibri" panose="020F0502020204030204" pitchFamily="34" charset="0"/>
              <a:ea typeface="微软雅黑" panose="020B0503020204020204" pitchFamily="34" charset="-122"/>
              <a:cs typeface="Times New Roman" panose="02020603050405020304" pitchFamily="18" charset="0"/>
            </a:endParaRPr>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C5A82313-2C7B-4A40-965E-0FD29697010B}" type="slidenum">
              <a:rPr lang="zh-CN" altLang="en-US" smtClean="0"/>
              <a:pPr/>
              <a:t>20</a:t>
            </a:fld>
            <a:endParaRPr lang="zh-CN" altLang="en-US"/>
          </a:p>
        </p:txBody>
      </p:sp>
    </p:spTree>
    <p:extLst>
      <p:ext uri="{BB962C8B-B14F-4D97-AF65-F5344CB8AC3E}">
        <p14:creationId xmlns:p14="http://schemas.microsoft.com/office/powerpoint/2010/main" val="167220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幻灯片图像占位符 16"/>
          <p:cNvSpPr>
            <a:spLocks noGrp="1" noRot="1" noChangeAspect="1"/>
          </p:cNvSpPr>
          <p:nvPr>
            <p:ph type="sldImg"/>
          </p:nvPr>
        </p:nvSpPr>
        <p:spPr>
          <a:xfrm>
            <a:off x="742950" y="717550"/>
            <a:ext cx="5557838" cy="3125788"/>
          </a:xfrm>
        </p:spPr>
      </p:sp>
      <p:sp>
        <p:nvSpPr>
          <p:cNvPr id="18" name="备注占位符 17"/>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865977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r>
              <a:rPr lang="zh-CN" altLang="en-US" dirty="0" smtClean="0"/>
              <a:t>其次，芯片使能的</a:t>
            </a:r>
            <a:r>
              <a:rPr lang="en-US" altLang="zh-CN" dirty="0" smtClean="0"/>
              <a:t>CANN</a:t>
            </a:r>
            <a:r>
              <a:rPr lang="zh-CN" altLang="en-US" dirty="0" smtClean="0"/>
              <a:t>层，他提供了高性能算子库和自动化算子开发工具</a:t>
            </a:r>
            <a:r>
              <a:rPr lang="zh-CN" altLang="en-US" baseline="0" dirty="0" smtClean="0"/>
              <a:t>，主要包括四大功能模块：</a:t>
            </a:r>
            <a:endParaRPr lang="en-US" altLang="zh-CN" baseline="0" dirty="0" smtClean="0"/>
          </a:p>
          <a:p>
            <a:r>
              <a:rPr lang="zh-CN" altLang="en-US" baseline="0" dirty="0" smtClean="0"/>
              <a:t>（</a:t>
            </a:r>
            <a:r>
              <a:rPr lang="en-US" altLang="zh-CN" baseline="0" dirty="0" smtClean="0"/>
              <a:t>1</a:t>
            </a:r>
            <a:r>
              <a:rPr lang="zh-CN" altLang="en-US" baseline="0" dirty="0" smtClean="0"/>
              <a:t>）</a:t>
            </a:r>
            <a:r>
              <a:rPr lang="en-US" altLang="zh-CN" baseline="0" dirty="0" err="1" smtClean="0"/>
              <a:t>FusionEngine</a:t>
            </a:r>
            <a:r>
              <a:rPr lang="zh-CN" altLang="en-US" baseline="0" dirty="0" smtClean="0"/>
              <a:t>，是算子级融合引擎，主要作用是进行算子融合，减少算子间内存的搬移，提升性能</a:t>
            </a:r>
            <a:r>
              <a:rPr lang="en-US" altLang="zh-CN" baseline="0" dirty="0" smtClean="0"/>
              <a:t>50%</a:t>
            </a:r>
            <a:r>
              <a:rPr lang="zh-CN" altLang="en-US" baseline="0" dirty="0" smtClean="0"/>
              <a:t>。</a:t>
            </a:r>
            <a:endParaRPr lang="en-US" altLang="zh-CN" baseline="0" dirty="0" smtClean="0"/>
          </a:p>
          <a:p>
            <a:r>
              <a:rPr lang="zh-CN" altLang="en-US" baseline="0" dirty="0" smtClean="0"/>
              <a:t>（</a:t>
            </a:r>
            <a:r>
              <a:rPr lang="en-US" altLang="zh-CN" baseline="0" dirty="0" smtClean="0"/>
              <a:t>2</a:t>
            </a:r>
            <a:r>
              <a:rPr lang="zh-CN" altLang="en-US" baseline="0" dirty="0" smtClean="0"/>
              <a:t>）</a:t>
            </a:r>
            <a:r>
              <a:rPr lang="en-US" altLang="zh-CN" baseline="0" dirty="0" smtClean="0"/>
              <a:t>TBE</a:t>
            </a:r>
            <a:r>
              <a:rPr lang="zh-CN" altLang="en-US" baseline="0" dirty="0" smtClean="0"/>
              <a:t>，全称</a:t>
            </a:r>
            <a:r>
              <a:rPr lang="en-US" altLang="zh-CN" baseline="0" dirty="0" err="1" smtClean="0"/>
              <a:t>TensorBoost</a:t>
            </a:r>
            <a:r>
              <a:rPr lang="en-US" altLang="zh-CN" baseline="0" dirty="0" smtClean="0"/>
              <a:t> Engine</a:t>
            </a:r>
            <a:r>
              <a:rPr lang="zh-CN" altLang="en-US" baseline="0" dirty="0" smtClean="0"/>
              <a:t>，即高效高性能的自定义算子开发工具，该工具将硬件资源抽象为</a:t>
            </a:r>
            <a:r>
              <a:rPr lang="en-US" altLang="zh-CN" baseline="0" dirty="0" smtClean="0"/>
              <a:t>API</a:t>
            </a:r>
            <a:r>
              <a:rPr lang="zh-CN" altLang="en-US" baseline="0" dirty="0" smtClean="0"/>
              <a:t>接口，客户可以快速构建所需的算子。（该功能模块预计于</a:t>
            </a:r>
            <a:r>
              <a:rPr lang="en-US" altLang="zh-CN" baseline="0" dirty="0" smtClean="0"/>
              <a:t>2019Q4</a:t>
            </a:r>
            <a:r>
              <a:rPr lang="zh-CN" altLang="en-US" baseline="0" dirty="0" smtClean="0"/>
              <a:t>开放）</a:t>
            </a:r>
            <a:endParaRPr lang="en-US" altLang="zh-CN" baseline="0" dirty="0" smtClean="0"/>
          </a:p>
          <a:p>
            <a:r>
              <a:rPr lang="zh-CN" altLang="en-US" baseline="0" dirty="0" smtClean="0"/>
              <a:t>单算子开发人力有</a:t>
            </a:r>
            <a:r>
              <a:rPr lang="en-US" altLang="zh-CN" baseline="0" dirty="0" smtClean="0"/>
              <a:t>1</a:t>
            </a:r>
            <a:r>
              <a:rPr lang="zh-CN" altLang="en-US" baseline="0" dirty="0" smtClean="0"/>
              <a:t>人月缩短为</a:t>
            </a:r>
            <a:r>
              <a:rPr lang="en-US" altLang="zh-CN" baseline="0" dirty="0" smtClean="0"/>
              <a:t>5</a:t>
            </a:r>
            <a:r>
              <a:rPr lang="zh-CN" altLang="en-US" baseline="0" dirty="0" smtClean="0"/>
              <a:t>人天（原模式下，单算子开发</a:t>
            </a:r>
            <a:r>
              <a:rPr lang="en-US" altLang="zh-CN" baseline="0" dirty="0" smtClean="0"/>
              <a:t>30</a:t>
            </a:r>
            <a:r>
              <a:rPr lang="zh-CN" altLang="en-US" baseline="0" dirty="0" smtClean="0"/>
              <a:t>人天，平均</a:t>
            </a:r>
            <a:r>
              <a:rPr lang="en-US" altLang="zh-CN" baseline="0" dirty="0" smtClean="0"/>
              <a:t>20</a:t>
            </a:r>
            <a:r>
              <a:rPr lang="zh-CN" altLang="en-US" baseline="0" dirty="0" smtClean="0"/>
              <a:t>天才有版本发布给伙伴）。</a:t>
            </a:r>
            <a:endParaRPr lang="en-US" altLang="zh-CN" baseline="0" dirty="0" smtClean="0"/>
          </a:p>
          <a:p>
            <a:r>
              <a:rPr lang="zh-CN" altLang="en-US" baseline="0" dirty="0" smtClean="0"/>
              <a:t>（</a:t>
            </a:r>
            <a:r>
              <a:rPr lang="en-US" altLang="zh-CN" baseline="0" dirty="0" smtClean="0"/>
              <a:t>3</a:t>
            </a:r>
            <a:r>
              <a:rPr lang="zh-CN" altLang="en-US" baseline="0" dirty="0" smtClean="0"/>
              <a:t>）</a:t>
            </a:r>
            <a:r>
              <a:rPr lang="en-US" altLang="zh-CN" baseline="0" dirty="0" smtClean="0"/>
              <a:t>CCE</a:t>
            </a:r>
            <a:r>
              <a:rPr lang="zh-CN" altLang="en-US" baseline="0" dirty="0" smtClean="0"/>
              <a:t>算子库：华为公司提供的深度优化后的通用算子库，可以满足绝大部分主流视觉和</a:t>
            </a:r>
            <a:r>
              <a:rPr lang="en-US" altLang="zh-CN" baseline="0" dirty="0" smtClean="0"/>
              <a:t>NLP</a:t>
            </a:r>
            <a:r>
              <a:rPr lang="zh-CN" altLang="en-US" baseline="0" dirty="0" smtClean="0"/>
              <a:t>的神经网络的需求。（预计</a:t>
            </a:r>
            <a:r>
              <a:rPr lang="en-US" altLang="zh-CN" baseline="0" dirty="0" smtClean="0"/>
              <a:t>CCE</a:t>
            </a:r>
            <a:r>
              <a:rPr lang="zh-CN" altLang="en-US" baseline="0" dirty="0" smtClean="0"/>
              <a:t>算子库将于</a:t>
            </a:r>
            <a:r>
              <a:rPr lang="en-US" altLang="zh-CN" baseline="0" dirty="0" smtClean="0"/>
              <a:t>2020Q1</a:t>
            </a:r>
            <a:r>
              <a:rPr lang="zh-CN" altLang="en-US" baseline="0" dirty="0" smtClean="0"/>
              <a:t>开放</a:t>
            </a:r>
            <a:r>
              <a:rPr lang="en-US" altLang="zh-CN" baseline="0" dirty="0" smtClean="0"/>
              <a:t>API</a:t>
            </a:r>
            <a:r>
              <a:rPr lang="zh-CN" altLang="en-US" baseline="0" dirty="0" smtClean="0"/>
              <a:t>）</a:t>
            </a:r>
            <a:endParaRPr lang="en-US" altLang="zh-CN" baseline="0" dirty="0" smtClean="0"/>
          </a:p>
          <a:p>
            <a:r>
              <a:rPr lang="zh-CN" altLang="en-US" baseline="0" dirty="0" smtClean="0"/>
              <a:t>当然不可避免的客户和伙伴出于时效性、隐私、研究等需求，会有自定义算子的需求。这时就会用到我们的第三个功能模块：</a:t>
            </a:r>
            <a:endParaRPr lang="en-US" altLang="zh-CN" baseline="0" dirty="0" smtClean="0"/>
          </a:p>
          <a:p>
            <a:r>
              <a:rPr lang="zh-CN" altLang="en-US" baseline="0" dirty="0" smtClean="0"/>
              <a:t>（</a:t>
            </a:r>
            <a:r>
              <a:rPr lang="en-US" altLang="zh-CN" baseline="0" dirty="0" smtClean="0"/>
              <a:t>4</a:t>
            </a:r>
            <a:r>
              <a:rPr lang="zh-CN" altLang="en-US" baseline="0" dirty="0" smtClean="0"/>
              <a:t>）最后一个模块是最底层的编译器，实现极致性能优化，支持昇腾处理器的全场景应用。</a:t>
            </a:r>
            <a:endParaRPr lang="en-US" altLang="zh-CN" baseline="0" dirty="0" smtClean="0"/>
          </a:p>
          <a:p>
            <a:endParaRPr lang="en-US" altLang="zh-CN" baseline="0" dirty="0" smtClean="0"/>
          </a:p>
          <a:p>
            <a:pPr marL="0" marR="0" lvl="0" indent="0" algn="l" defTabSz="1219304" rtl="0" eaLnBrk="1" fontAlgn="auto" latinLnBrk="0" hangingPunct="1">
              <a:lnSpc>
                <a:spcPct val="100000"/>
              </a:lnSpc>
              <a:spcBef>
                <a:spcPts val="0"/>
              </a:spcBef>
              <a:spcAft>
                <a:spcPts val="0"/>
              </a:spcAft>
              <a:buClrTx/>
              <a:buSzTx/>
              <a:buFontTx/>
              <a:buNone/>
              <a:tabLst/>
              <a:defRPr/>
            </a:pPr>
            <a:r>
              <a:rPr lang="zh-CN" altLang="en-US" baseline="0" dirty="0" smtClean="0"/>
              <a:t>注：</a:t>
            </a:r>
            <a:r>
              <a:rPr lang="en-US" altLang="zh-CN" sz="1600" b="0" i="0" kern="1200" dirty="0" smtClean="0">
                <a:solidFill>
                  <a:schemeClr val="tx1"/>
                </a:solidFill>
                <a:effectLst/>
                <a:latin typeface="+mn-lt"/>
                <a:ea typeface="+mn-ea"/>
                <a:cs typeface="+mn-cs"/>
              </a:rPr>
              <a:t>TE-DSL</a:t>
            </a:r>
            <a:r>
              <a:rPr lang="zh-CN" altLang="en-US" sz="1600" b="0" i="0" kern="1200" dirty="0" smtClean="0">
                <a:solidFill>
                  <a:schemeClr val="tx1"/>
                </a:solidFill>
                <a:effectLst/>
                <a:latin typeface="+mn-lt"/>
                <a:ea typeface="+mn-ea"/>
                <a:cs typeface="+mn-cs"/>
              </a:rPr>
              <a:t>：</a:t>
            </a:r>
            <a:r>
              <a:rPr lang="en-US" altLang="zh-CN" sz="1600" b="0" i="0" kern="1200" dirty="0" smtClean="0">
                <a:solidFill>
                  <a:schemeClr val="tx1"/>
                </a:solidFill>
                <a:effectLst/>
                <a:latin typeface="+mn-lt"/>
                <a:ea typeface="+mn-ea"/>
                <a:cs typeface="+mn-cs"/>
              </a:rPr>
              <a:t>Tensor Engine-Description  language</a:t>
            </a:r>
            <a:r>
              <a:rPr lang="en-US" altLang="zh-CN" sz="1600" b="0" i="0" kern="1200" baseline="0" dirty="0" smtClean="0">
                <a:solidFill>
                  <a:schemeClr val="tx1"/>
                </a:solidFill>
                <a:effectLst/>
                <a:latin typeface="+mn-lt"/>
                <a:ea typeface="+mn-ea"/>
                <a:cs typeface="+mn-cs"/>
              </a:rPr>
              <a:t>)</a:t>
            </a:r>
            <a:endParaRPr lang="en-US" altLang="zh-CN" sz="16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solidFill>
                  <a:prstClr val="black"/>
                </a:solidFill>
              </a:rPr>
              <a:pPr/>
              <a:t>21</a:t>
            </a:fld>
            <a:endParaRPr lang="en-US">
              <a:solidFill>
                <a:prstClr val="black"/>
              </a:solidFill>
            </a:endParaRPr>
          </a:p>
        </p:txBody>
      </p:sp>
    </p:spTree>
    <p:extLst>
      <p:ext uri="{BB962C8B-B14F-4D97-AF65-F5344CB8AC3E}">
        <p14:creationId xmlns:p14="http://schemas.microsoft.com/office/powerpoint/2010/main" val="15521399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pPr lvl="0" defTabSz="1219304">
              <a:lnSpc>
                <a:spcPct val="150000"/>
              </a:lnSpc>
              <a:defRPr/>
            </a:pPr>
            <a:r>
              <a:rPr lang="zh-CN" altLang="en-US" dirty="0" smtClean="0"/>
              <a:t>接下来介绍的是支持全场景</a:t>
            </a:r>
            <a:r>
              <a:rPr lang="en-US" altLang="zh-CN" dirty="0" smtClean="0"/>
              <a:t>AI</a:t>
            </a:r>
            <a:r>
              <a:rPr lang="zh-CN" altLang="en-US" dirty="0" smtClean="0"/>
              <a:t>计算框架</a:t>
            </a:r>
            <a:r>
              <a:rPr lang="en-US" altLang="zh-CN" dirty="0" err="1" smtClean="0"/>
              <a:t>Mindspore</a:t>
            </a:r>
            <a:r>
              <a:rPr lang="zh-CN" altLang="en-US" dirty="0" smtClean="0"/>
              <a:t>，在</a:t>
            </a:r>
            <a:r>
              <a:rPr lang="en-US" altLang="zh-CN" dirty="0" smtClean="0"/>
              <a:t>AI</a:t>
            </a:r>
            <a:r>
              <a:rPr lang="zh-CN" altLang="en-US" dirty="0" smtClean="0"/>
              <a:t>应用中能否降低</a:t>
            </a:r>
            <a:r>
              <a:rPr lang="en-US" altLang="zh-CN" dirty="0" smtClean="0"/>
              <a:t>AI</a:t>
            </a:r>
            <a:r>
              <a:rPr lang="zh-CN" altLang="en-US" dirty="0" smtClean="0"/>
              <a:t>应用开发的门槛，能否实现</a:t>
            </a:r>
            <a:r>
              <a:rPr lang="en-US" altLang="zh-CN" dirty="0" smtClean="0"/>
              <a:t>AI</a:t>
            </a:r>
            <a:r>
              <a:rPr lang="zh-CN" altLang="en-US" dirty="0" smtClean="0"/>
              <a:t>将无处不在，能否在任何场景下确保用户隐私得到尊重和保护，这些都与</a:t>
            </a:r>
            <a:r>
              <a:rPr lang="en-US" altLang="zh-CN" dirty="0" smtClean="0"/>
              <a:t>AI</a:t>
            </a:r>
            <a:r>
              <a:rPr lang="zh-CN" altLang="en-US" dirty="0" smtClean="0"/>
              <a:t>计算框架息息相关。</a:t>
            </a:r>
            <a:endParaRPr lang="en-US" altLang="zh-CN" dirty="0" smtClean="0"/>
          </a:p>
          <a:p>
            <a:pPr lvl="0" defTabSz="1219304">
              <a:lnSpc>
                <a:spcPct val="150000"/>
              </a:lnSpc>
              <a:defRPr/>
            </a:pPr>
            <a:r>
              <a:rPr lang="zh-CN" altLang="en-US" dirty="0" smtClean="0"/>
              <a:t>为此，我们在设计中考虑了：</a:t>
            </a:r>
            <a:r>
              <a:rPr lang="en-US" altLang="zh-CN" dirty="0" smtClean="0"/>
              <a:t>AI</a:t>
            </a:r>
            <a:r>
              <a:rPr lang="zh-CN" altLang="en-US" dirty="0" smtClean="0"/>
              <a:t>框架应该是开发态友好（例如显著减少训练时间和成本）和运行态高效（例如最少资源和最高能效比），更重要的是，要能适应每个场景包括端，边缘和云。</a:t>
            </a:r>
            <a:endParaRPr lang="en-US" altLang="zh-CN" dirty="0" smtClean="0"/>
          </a:p>
          <a:p>
            <a:pPr lvl="0" defTabSz="1219304">
              <a:lnSpc>
                <a:spcPct val="150000"/>
              </a:lnSpc>
              <a:defRPr/>
            </a:pPr>
            <a:r>
              <a:rPr lang="zh-CN" altLang="en-US" dirty="0" smtClean="0"/>
              <a:t>经过近一年的努力，全场景</a:t>
            </a:r>
            <a:r>
              <a:rPr lang="en-US" altLang="zh-CN" dirty="0" smtClean="0"/>
              <a:t>AI</a:t>
            </a:r>
            <a:r>
              <a:rPr lang="zh-CN" altLang="en-US" dirty="0" smtClean="0"/>
              <a:t>计算框架</a:t>
            </a:r>
            <a:r>
              <a:rPr lang="en-US" altLang="zh-CN" dirty="0" smtClean="0"/>
              <a:t>MindSpore</a:t>
            </a:r>
            <a:r>
              <a:rPr lang="zh-CN" altLang="en-US" dirty="0" smtClean="0"/>
              <a:t>在这三个方面都取得了显著的进展：</a:t>
            </a:r>
            <a:endParaRPr lang="en-US" altLang="zh-CN" dirty="0" smtClean="0"/>
          </a:p>
          <a:p>
            <a:pPr lvl="0" defTabSz="1219304">
              <a:lnSpc>
                <a:spcPct val="150000"/>
              </a:lnSpc>
              <a:defRPr/>
            </a:pPr>
            <a:r>
              <a:rPr lang="zh-CN" altLang="en-US" dirty="0" smtClean="0"/>
              <a:t>在原生适应每个场景包括端，边缘和云，并能够按需协同的基础上</a:t>
            </a:r>
            <a:endParaRPr lang="en-US" altLang="zh-CN" dirty="0" smtClean="0"/>
          </a:p>
          <a:p>
            <a:pPr>
              <a:lnSpc>
                <a:spcPct val="150000"/>
              </a:lnSpc>
            </a:pPr>
            <a:r>
              <a:rPr lang="zh-CN" altLang="en-US" dirty="0" smtClean="0"/>
              <a:t>通过实现</a:t>
            </a:r>
            <a:r>
              <a:rPr lang="en-US" altLang="zh-CN" dirty="0" smtClean="0"/>
              <a:t>AI</a:t>
            </a:r>
            <a:r>
              <a:rPr lang="zh-CN" altLang="en-US" dirty="0" smtClean="0"/>
              <a:t>算法即代码，使开发态变得更加友好，显著减少模型开发时间，降低了模型开发门槛。通过</a:t>
            </a:r>
            <a:r>
              <a:rPr lang="en-US" altLang="zh-CN" dirty="0" smtClean="0"/>
              <a:t>MindSpore</a:t>
            </a:r>
            <a:r>
              <a:rPr lang="zh-CN" altLang="en-US" dirty="0" smtClean="0"/>
              <a:t>自身的技术创新及</a:t>
            </a:r>
            <a:r>
              <a:rPr lang="en-US" altLang="zh-CN" dirty="0" smtClean="0"/>
              <a:t>MindSpore</a:t>
            </a:r>
            <a:r>
              <a:rPr lang="zh-CN" altLang="en-US" dirty="0" smtClean="0"/>
              <a:t>与</a:t>
            </a:r>
            <a:r>
              <a:rPr lang="en-US" altLang="zh-CN" dirty="0" smtClean="0"/>
              <a:t>Ascend</a:t>
            </a:r>
            <a:r>
              <a:rPr lang="zh-CN" altLang="en-US" dirty="0" smtClean="0"/>
              <a:t>处理器协同优化，</a:t>
            </a:r>
            <a:r>
              <a:rPr lang="zh-CN" altLang="zh-CN" sz="1600" dirty="0" smtClean="0">
                <a:latin typeface="+mn-ea"/>
              </a:rPr>
              <a:t>有效克服</a:t>
            </a:r>
            <a:r>
              <a:rPr lang="en-US" altLang="zh-CN" sz="1600" dirty="0" smtClean="0">
                <a:latin typeface="+mn-ea"/>
              </a:rPr>
              <a:t>AI</a:t>
            </a:r>
            <a:r>
              <a:rPr lang="zh-CN" altLang="zh-CN" sz="1600" dirty="0" smtClean="0">
                <a:latin typeface="+mn-ea"/>
              </a:rPr>
              <a:t>计算的复杂性和算力的多样性挑战，实现了运行态的高效</a:t>
            </a:r>
            <a:r>
              <a:rPr lang="zh-CN" altLang="en-US" dirty="0" smtClean="0"/>
              <a:t>，大大提高了计算性能，</a:t>
            </a:r>
            <a:r>
              <a:rPr lang="zh-CN" altLang="en-US" sz="1600" dirty="0" smtClean="0">
                <a:latin typeface="+mn-ea"/>
              </a:rPr>
              <a:t>昇腾</a:t>
            </a:r>
            <a:r>
              <a:rPr lang="en-US" altLang="zh-CN" sz="1600" dirty="0" smtClean="0">
                <a:latin typeface="+mn-ea"/>
              </a:rPr>
              <a:t>910</a:t>
            </a:r>
            <a:r>
              <a:rPr lang="zh-CN" altLang="en-US" sz="1600" dirty="0" smtClean="0">
                <a:latin typeface="+mn-ea"/>
              </a:rPr>
              <a:t>与</a:t>
            </a:r>
            <a:r>
              <a:rPr lang="en-US" altLang="zh-CN" sz="1600" dirty="0" smtClean="0">
                <a:latin typeface="+mn-ea"/>
              </a:rPr>
              <a:t>MindSpore</a:t>
            </a:r>
            <a:r>
              <a:rPr lang="zh-CN" altLang="en-US" sz="1600" dirty="0" smtClean="0">
                <a:latin typeface="+mn-ea"/>
              </a:rPr>
              <a:t>配合，与现有主流训练单卡配合</a:t>
            </a:r>
            <a:r>
              <a:rPr lang="en-US" altLang="zh-CN" sz="1600" dirty="0" smtClean="0">
                <a:latin typeface="+mn-ea"/>
              </a:rPr>
              <a:t>TensorFlow</a:t>
            </a:r>
            <a:r>
              <a:rPr lang="zh-CN" altLang="en-US" sz="1600" dirty="0" smtClean="0">
                <a:latin typeface="+mn-ea"/>
              </a:rPr>
              <a:t>相比，显示出接近</a:t>
            </a:r>
            <a:r>
              <a:rPr lang="en-US" altLang="zh-CN" sz="1600" dirty="0" smtClean="0">
                <a:latin typeface="+mn-ea"/>
              </a:rPr>
              <a:t>2</a:t>
            </a:r>
            <a:r>
              <a:rPr lang="zh-CN" altLang="en-US" sz="1600" dirty="0" smtClean="0">
                <a:latin typeface="+mn-ea"/>
              </a:rPr>
              <a:t>倍的性能提升。每秒训练的图片数量从</a:t>
            </a:r>
            <a:r>
              <a:rPr lang="en-US" altLang="zh-CN" sz="1600" dirty="0" smtClean="0">
                <a:latin typeface="+mn-ea"/>
              </a:rPr>
              <a:t>965</a:t>
            </a:r>
            <a:r>
              <a:rPr lang="zh-CN" altLang="en-US" sz="1600" dirty="0" smtClean="0">
                <a:latin typeface="+mn-ea"/>
              </a:rPr>
              <a:t>张提升到</a:t>
            </a:r>
            <a:r>
              <a:rPr lang="en-US" altLang="zh-CN" sz="1600" dirty="0" smtClean="0">
                <a:latin typeface="+mn-ea"/>
              </a:rPr>
              <a:t>1802</a:t>
            </a:r>
            <a:r>
              <a:rPr lang="zh-CN" altLang="en-US" sz="1600" dirty="0" smtClean="0">
                <a:latin typeface="+mn-ea"/>
              </a:rPr>
              <a:t>张。</a:t>
            </a:r>
            <a:r>
              <a:rPr lang="en-US" altLang="zh-CN" dirty="0" smtClean="0"/>
              <a:t>MindSpore</a:t>
            </a:r>
            <a:r>
              <a:rPr lang="zh-CN" altLang="en-US" dirty="0" smtClean="0"/>
              <a:t>也支持</a:t>
            </a:r>
            <a:r>
              <a:rPr lang="en-US" altLang="zh-CN" dirty="0" smtClean="0"/>
              <a:t>GPU</a:t>
            </a:r>
            <a:r>
              <a:rPr lang="zh-CN" altLang="en-US" dirty="0" smtClean="0"/>
              <a:t>、</a:t>
            </a:r>
            <a:r>
              <a:rPr lang="en-US" altLang="zh-CN" dirty="0" smtClean="0"/>
              <a:t>CPU</a:t>
            </a:r>
            <a:r>
              <a:rPr lang="zh-CN" altLang="en-US" dirty="0" smtClean="0"/>
              <a:t>等其它处理器，并将在</a:t>
            </a:r>
            <a:r>
              <a:rPr lang="en-US" altLang="zh-CN" dirty="0" smtClean="0"/>
              <a:t>2020Q1</a:t>
            </a:r>
            <a:r>
              <a:rPr lang="zh-CN" altLang="en-US" dirty="0" smtClean="0"/>
              <a:t>开源</a:t>
            </a:r>
            <a:endParaRPr lang="en-US" altLang="zh-CN" dirty="0" smtClean="0"/>
          </a:p>
          <a:p>
            <a:pPr lvl="0" defTabSz="1219304">
              <a:lnSpc>
                <a:spcPct val="150000"/>
              </a:lnSpc>
              <a:defRPr/>
            </a:pPr>
            <a:endParaRPr lang="en-US" altLang="zh-CN" dirty="0" smtClean="0"/>
          </a:p>
          <a:p>
            <a:endParaRPr lang="zh-CN" altLang="en-US" dirty="0"/>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solidFill>
                  <a:prstClr val="black"/>
                </a:solidFill>
              </a:rPr>
              <a:pPr/>
              <a:t>22</a:t>
            </a:fld>
            <a:endParaRPr lang="en-US">
              <a:solidFill>
                <a:prstClr val="black"/>
              </a:solidFill>
            </a:endParaRPr>
          </a:p>
        </p:txBody>
      </p:sp>
    </p:spTree>
    <p:extLst>
      <p:ext uri="{BB962C8B-B14F-4D97-AF65-F5344CB8AC3E}">
        <p14:creationId xmlns:p14="http://schemas.microsoft.com/office/powerpoint/2010/main" val="38629752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r>
              <a:rPr lang="en-US" dirty="0" smtClean="0"/>
              <a:t>//</a:t>
            </a:r>
            <a:r>
              <a:rPr lang="en-US" baseline="0" dirty="0" smtClean="0"/>
              <a:t> </a:t>
            </a:r>
            <a:r>
              <a:rPr lang="en-US" altLang="zh-CN" baseline="0" dirty="0" err="1" smtClean="0"/>
              <a:t>Moxing</a:t>
            </a:r>
            <a:r>
              <a:rPr lang="zh-CN" altLang="en-US" baseline="0" dirty="0" smtClean="0"/>
              <a:t>和</a:t>
            </a:r>
            <a:r>
              <a:rPr lang="en-US" altLang="zh-CN" baseline="0" dirty="0" err="1" smtClean="0"/>
              <a:t>AIBox</a:t>
            </a:r>
            <a:r>
              <a:rPr lang="zh-CN" altLang="en-US" baseline="0" dirty="0" smtClean="0"/>
              <a:t>等自研组件要在白皮书里面详细介绍</a:t>
            </a:r>
            <a:endParaRPr lang="en-US" altLang="zh-CN" baseline="0" dirty="0" smtClean="0"/>
          </a:p>
          <a:p>
            <a:endParaRPr lang="en-US" baseline="0" dirty="0" smtClean="0"/>
          </a:p>
          <a:p>
            <a:r>
              <a:rPr lang="en-US" baseline="0" dirty="0" smtClean="0"/>
              <a:t>//</a:t>
            </a:r>
            <a:r>
              <a:rPr lang="zh-CN" altLang="en-US" sz="1600" dirty="0" smtClean="0">
                <a:latin typeface="Cambria" panose="02040503050406030204" pitchFamily="18" charset="0"/>
                <a:ea typeface="微软雅黑" panose="020B0503020204020204" pitchFamily="34" charset="-122"/>
              </a:rPr>
              <a:t>支持推理加速，提速可达</a:t>
            </a:r>
            <a:r>
              <a:rPr lang="en-US" altLang="zh-CN" sz="1600" dirty="0" smtClean="0">
                <a:solidFill>
                  <a:srgbClr val="C00000"/>
                </a:solidFill>
                <a:latin typeface="Cambria" panose="02040503050406030204" pitchFamily="18" charset="0"/>
                <a:ea typeface="微软雅黑" panose="020B0503020204020204" pitchFamily="34" charset="-122"/>
              </a:rPr>
              <a:t>x</a:t>
            </a:r>
            <a:r>
              <a:rPr lang="zh-CN" altLang="en-US" sz="1600" dirty="0" smtClean="0">
                <a:solidFill>
                  <a:srgbClr val="C00000"/>
                </a:solidFill>
                <a:latin typeface="Cambria" panose="02040503050406030204" pitchFamily="18" charset="0"/>
                <a:ea typeface="微软雅黑" panose="020B0503020204020204" pitchFamily="34" charset="-122"/>
              </a:rPr>
              <a:t>倍 </a:t>
            </a:r>
            <a:r>
              <a:rPr lang="en-US" altLang="zh-CN" sz="1600" dirty="0" smtClean="0">
                <a:solidFill>
                  <a:srgbClr val="C00000"/>
                </a:solidFill>
                <a:latin typeface="Cambria" panose="02040503050406030204" pitchFamily="18" charset="0"/>
                <a:ea typeface="微软雅黑" panose="020B0503020204020204" pitchFamily="34" charset="-122"/>
              </a:rPr>
              <a:t>--- </a:t>
            </a:r>
            <a:r>
              <a:rPr lang="zh-CN" altLang="en-US" sz="1600" dirty="0" smtClean="0">
                <a:solidFill>
                  <a:srgbClr val="C00000"/>
                </a:solidFill>
                <a:latin typeface="Cambria" panose="02040503050406030204" pitchFamily="18" charset="0"/>
                <a:ea typeface="微软雅黑" panose="020B0503020204020204" pitchFamily="34" charset="-122"/>
              </a:rPr>
              <a:t>每个模型的模型压缩都有差异，</a:t>
            </a:r>
            <a:r>
              <a:rPr lang="en-US" altLang="zh-CN" sz="1600" dirty="0" smtClean="0">
                <a:solidFill>
                  <a:srgbClr val="C00000"/>
                </a:solidFill>
                <a:latin typeface="Cambria" panose="02040503050406030204" pitchFamily="18" charset="0"/>
                <a:ea typeface="微软雅黑" panose="020B0503020204020204" pitchFamily="34" charset="-122"/>
              </a:rPr>
              <a:t>(</a:t>
            </a:r>
            <a:r>
              <a:rPr lang="zh-CN" altLang="en-US" sz="1600" dirty="0" smtClean="0">
                <a:solidFill>
                  <a:srgbClr val="C00000"/>
                </a:solidFill>
                <a:latin typeface="Cambria" panose="02040503050406030204" pitchFamily="18" charset="0"/>
                <a:ea typeface="微软雅黑" panose="020B0503020204020204" pitchFamily="34" charset="-122"/>
              </a:rPr>
              <a:t>举例：</a:t>
            </a:r>
            <a:r>
              <a:rPr lang="en-US" altLang="zh-CN" sz="1600" dirty="0" smtClean="0">
                <a:solidFill>
                  <a:srgbClr val="C00000"/>
                </a:solidFill>
                <a:latin typeface="Cambria" panose="02040503050406030204" pitchFamily="18" charset="0"/>
                <a:ea typeface="微软雅黑" panose="020B0503020204020204" pitchFamily="34" charset="-122"/>
              </a:rPr>
              <a:t>G42</a:t>
            </a:r>
            <a:r>
              <a:rPr lang="zh-CN" altLang="en-US" sz="1600" baseline="0" dirty="0" smtClean="0">
                <a:solidFill>
                  <a:srgbClr val="C00000"/>
                </a:solidFill>
                <a:latin typeface="Cambria" panose="02040503050406030204" pitchFamily="18" charset="0"/>
                <a:ea typeface="微软雅黑" panose="020B0503020204020204" pitchFamily="34" charset="-122"/>
              </a:rPr>
              <a:t>的</a:t>
            </a:r>
            <a:r>
              <a:rPr lang="en-US" altLang="zh-CN" sz="1600" dirty="0" smtClean="0">
                <a:solidFill>
                  <a:srgbClr val="C00000"/>
                </a:solidFill>
                <a:latin typeface="Cambria" panose="02040503050406030204" pitchFamily="18" charset="0"/>
                <a:ea typeface="微软雅黑" panose="020B0503020204020204" pitchFamily="34" charset="-122"/>
              </a:rPr>
              <a:t>TTS</a:t>
            </a:r>
            <a:r>
              <a:rPr lang="zh-CN" altLang="en-US" sz="1600" dirty="0" smtClean="0">
                <a:solidFill>
                  <a:srgbClr val="C00000"/>
                </a:solidFill>
                <a:latin typeface="Cambria" panose="02040503050406030204" pitchFamily="18" charset="0"/>
                <a:ea typeface="微软雅黑" panose="020B0503020204020204" pitchFamily="34" charset="-122"/>
              </a:rPr>
              <a:t>模型，通过</a:t>
            </a:r>
            <a:r>
              <a:rPr lang="en-US" altLang="zh-CN" sz="1600" dirty="0" smtClean="0">
                <a:solidFill>
                  <a:srgbClr val="C00000"/>
                </a:solidFill>
                <a:latin typeface="Cambria" panose="02040503050406030204" pitchFamily="18" charset="0"/>
                <a:ea typeface="微软雅黑" panose="020B0503020204020204" pitchFamily="34" charset="-122"/>
              </a:rPr>
              <a:t>ModelArts</a:t>
            </a:r>
            <a:r>
              <a:rPr lang="zh-CN" altLang="en-US" sz="1600" dirty="0" smtClean="0">
                <a:solidFill>
                  <a:srgbClr val="C00000"/>
                </a:solidFill>
                <a:latin typeface="Cambria" panose="02040503050406030204" pitchFamily="18" charset="0"/>
                <a:ea typeface="微软雅黑" panose="020B0503020204020204" pitchFamily="34" charset="-122"/>
              </a:rPr>
              <a:t>的推理加速，提升</a:t>
            </a:r>
            <a:r>
              <a:rPr lang="en-US" altLang="zh-CN" sz="1600" dirty="0" smtClean="0">
                <a:solidFill>
                  <a:srgbClr val="C00000"/>
                </a:solidFill>
                <a:latin typeface="Cambria" panose="02040503050406030204" pitchFamily="18" charset="0"/>
                <a:ea typeface="微软雅黑" panose="020B0503020204020204" pitchFamily="34" charset="-122"/>
              </a:rPr>
              <a:t>5</a:t>
            </a:r>
            <a:r>
              <a:rPr lang="zh-CN" altLang="en-US" sz="1600" dirty="0" smtClean="0">
                <a:solidFill>
                  <a:srgbClr val="C00000"/>
                </a:solidFill>
                <a:latin typeface="Cambria" panose="02040503050406030204" pitchFamily="18" charset="0"/>
                <a:ea typeface="微软雅黑" panose="020B0503020204020204" pitchFamily="34" charset="-122"/>
              </a:rPr>
              <a:t>倍；传统的</a:t>
            </a:r>
            <a:r>
              <a:rPr lang="en-US" altLang="zh-CN" sz="1600" dirty="0" smtClean="0">
                <a:solidFill>
                  <a:srgbClr val="C00000"/>
                </a:solidFill>
                <a:latin typeface="Cambria" panose="02040503050406030204" pitchFamily="18" charset="0"/>
                <a:ea typeface="微软雅黑" panose="020B0503020204020204" pitchFamily="34" charset="-122"/>
              </a:rPr>
              <a:t>VGG</a:t>
            </a:r>
            <a:r>
              <a:rPr lang="zh-CN" altLang="en-US" sz="1600" dirty="0" smtClean="0">
                <a:solidFill>
                  <a:srgbClr val="C00000"/>
                </a:solidFill>
                <a:latin typeface="Cambria" panose="02040503050406030204" pitchFamily="18" charset="0"/>
                <a:ea typeface="微软雅黑" panose="020B0503020204020204" pitchFamily="34" charset="-122"/>
              </a:rPr>
              <a:t>模型，可以提升</a:t>
            </a:r>
            <a:r>
              <a:rPr lang="en-US" altLang="zh-CN" sz="1600" dirty="0" smtClean="0">
                <a:solidFill>
                  <a:srgbClr val="C00000"/>
                </a:solidFill>
                <a:latin typeface="Cambria" panose="02040503050406030204" pitchFamily="18" charset="0"/>
                <a:ea typeface="微软雅黑" panose="020B0503020204020204" pitchFamily="34" charset="-122"/>
              </a:rPr>
              <a:t>10</a:t>
            </a:r>
            <a:r>
              <a:rPr lang="zh-CN" altLang="en-US" sz="1600" dirty="0" smtClean="0">
                <a:solidFill>
                  <a:srgbClr val="C00000"/>
                </a:solidFill>
                <a:latin typeface="Cambria" panose="02040503050406030204" pitchFamily="18" charset="0"/>
                <a:ea typeface="微软雅黑" panose="020B0503020204020204" pitchFamily="34" charset="-122"/>
              </a:rPr>
              <a:t>倍加速；</a:t>
            </a:r>
            <a:r>
              <a:rPr lang="en-US" altLang="zh-CN" sz="1600" dirty="0" smtClean="0">
                <a:solidFill>
                  <a:srgbClr val="C00000"/>
                </a:solidFill>
                <a:latin typeface="Cambria" panose="02040503050406030204" pitchFamily="18" charset="0"/>
                <a:ea typeface="微软雅黑" panose="020B0503020204020204" pitchFamily="34" charset="-122"/>
              </a:rPr>
              <a:t>)</a:t>
            </a:r>
            <a:endParaRPr lang="en-US" dirty="0"/>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solidFill>
                  <a:prstClr val="black"/>
                </a:solidFill>
              </a:rPr>
              <a:pPr/>
              <a:t>23</a:t>
            </a:fld>
            <a:endParaRPr lang="en-US">
              <a:solidFill>
                <a:prstClr val="black"/>
              </a:solidFill>
            </a:endParaRPr>
          </a:p>
        </p:txBody>
      </p:sp>
    </p:spTree>
    <p:extLst>
      <p:ext uri="{BB962C8B-B14F-4D97-AF65-F5344CB8AC3E}">
        <p14:creationId xmlns:p14="http://schemas.microsoft.com/office/powerpoint/2010/main" val="20009937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746487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7931796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r>
              <a:rPr lang="zh-CN" altLang="en-US" dirty="0" smtClean="0"/>
              <a:t>计算单元是</a:t>
            </a:r>
            <a:r>
              <a:rPr lang="en-US" altLang="zh-CN" dirty="0" smtClean="0"/>
              <a:t>AI Core</a:t>
            </a:r>
            <a:r>
              <a:rPr lang="zh-CN" altLang="en-US" dirty="0" smtClean="0"/>
              <a:t>中提供强大算力的核心单元，相当于</a:t>
            </a:r>
            <a:r>
              <a:rPr lang="en-US" altLang="zh-CN" dirty="0" smtClean="0"/>
              <a:t>AI Core</a:t>
            </a:r>
            <a:r>
              <a:rPr lang="zh-CN" altLang="en-US" dirty="0" smtClean="0"/>
              <a:t>的主力军。</a:t>
            </a:r>
            <a:endParaRPr lang="zh-CN" altLang="en-US" dirty="0"/>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t>27</a:t>
            </a:fld>
            <a:endParaRPr lang="en-US"/>
          </a:p>
        </p:txBody>
      </p:sp>
    </p:spTree>
    <p:extLst>
      <p:ext uri="{BB962C8B-B14F-4D97-AF65-F5344CB8AC3E}">
        <p14:creationId xmlns:p14="http://schemas.microsoft.com/office/powerpoint/2010/main" val="33033168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r>
              <a:rPr lang="zh-CN" altLang="en-US" dirty="0" smtClean="0"/>
              <a:t>通常在做深度学习时，接触最多的是卷积运算。例如，根据一个卷积核、一个输入的</a:t>
            </a:r>
            <a:r>
              <a:rPr lang="en-US" altLang="zh-CN" dirty="0" smtClean="0"/>
              <a:t>future map</a:t>
            </a:r>
            <a:r>
              <a:rPr lang="zh-CN" altLang="en-US" dirty="0" smtClean="0"/>
              <a:t>（特征图），然后通过卷积核卷积一个新的特征图出来。卷积运算本质上就是矩阵的乘法。看这个矩阵单元之前，可以看一个小例子（下一页）</a:t>
            </a:r>
            <a:endParaRPr lang="en-US" altLang="zh-CN" dirty="0" smtClean="0"/>
          </a:p>
          <a:p>
            <a:r>
              <a:rPr lang="en-US" altLang="zh-CN" dirty="0" smtClean="0"/>
              <a:t>1</a:t>
            </a:r>
            <a:r>
              <a:rPr lang="zh-CN" altLang="en-US" dirty="0" smtClean="0"/>
              <a:t>、</a:t>
            </a:r>
            <a:r>
              <a:rPr lang="en-US" altLang="zh-CN" dirty="0" smtClean="0"/>
              <a:t>Cube</a:t>
            </a:r>
            <a:r>
              <a:rPr lang="zh-CN" altLang="en-US" dirty="0" smtClean="0"/>
              <a:t>单元：绿色的</a:t>
            </a:r>
            <a:r>
              <a:rPr lang="en-US" altLang="zh-CN" dirty="0" smtClean="0"/>
              <a:t>X</a:t>
            </a:r>
            <a:r>
              <a:rPr lang="zh-CN" altLang="en-US" dirty="0" smtClean="0"/>
              <a:t>，代表两个数据之间在做乘法预算，深蓝色的</a:t>
            </a:r>
            <a:r>
              <a:rPr lang="en-US" altLang="zh-CN" dirty="0" smtClean="0"/>
              <a:t>+</a:t>
            </a:r>
            <a:r>
              <a:rPr lang="zh-CN" altLang="en-US" dirty="0" smtClean="0"/>
              <a:t>代表累加。浅蓝色矩阵</a:t>
            </a:r>
            <a:r>
              <a:rPr lang="en-US" altLang="zh-CN" dirty="0" smtClean="0"/>
              <a:t>A</a:t>
            </a:r>
            <a:r>
              <a:rPr lang="zh-CN" altLang="en-US" dirty="0" smtClean="0"/>
              <a:t>，桔黄色的矩阵</a:t>
            </a:r>
            <a:r>
              <a:rPr lang="en-US" altLang="zh-CN" dirty="0" smtClean="0"/>
              <a:t>B</a:t>
            </a:r>
            <a:r>
              <a:rPr lang="zh-CN" altLang="en-US" dirty="0" smtClean="0"/>
              <a:t>，送到</a:t>
            </a:r>
            <a:r>
              <a:rPr lang="en-US" altLang="zh-CN" dirty="0" smtClean="0"/>
              <a:t>Cube</a:t>
            </a:r>
            <a:r>
              <a:rPr lang="zh-CN" altLang="en-US" dirty="0" smtClean="0"/>
              <a:t>单元之后进行乘法运算，并行执行，乘法执行完后进行累加，放进下面的累加器里。目前的</a:t>
            </a:r>
            <a:r>
              <a:rPr lang="en-US" altLang="zh-CN" dirty="0" smtClean="0"/>
              <a:t>cube</a:t>
            </a:r>
            <a:r>
              <a:rPr lang="zh-CN" altLang="en-US" dirty="0" smtClean="0"/>
              <a:t>是</a:t>
            </a:r>
            <a:r>
              <a:rPr lang="en-US" altLang="zh-CN" dirty="0" smtClean="0"/>
              <a:t>16×16×16</a:t>
            </a:r>
            <a:r>
              <a:rPr lang="zh-CN" altLang="en-US" dirty="0" smtClean="0"/>
              <a:t>，而通常的矩阵乘是很大的，因此数据是一块一块往里面送的。每送完一块，结果都在累加器里，最后得到结果。</a:t>
            </a:r>
            <a:endParaRPr lang="en-US" altLang="zh-CN" dirty="0" smtClean="0"/>
          </a:p>
          <a:p>
            <a:r>
              <a:rPr lang="en-US" altLang="zh-CN" dirty="0" smtClean="0"/>
              <a:t>2</a:t>
            </a:r>
            <a:r>
              <a:rPr lang="zh-CN" altLang="en-US" dirty="0" smtClean="0"/>
              <a:t>、向量单元（</a:t>
            </a:r>
            <a:r>
              <a:rPr lang="en-US" altLang="zh-CN" dirty="0" smtClean="0"/>
              <a:t>Vector</a:t>
            </a:r>
            <a:r>
              <a:rPr lang="zh-CN" altLang="en-US" dirty="0" smtClean="0"/>
              <a:t>）：对于非矩阵运算（如向量运算），这种情况往</a:t>
            </a:r>
            <a:r>
              <a:rPr lang="en-US" altLang="zh-CN" dirty="0" smtClean="0"/>
              <a:t>cube</a:t>
            </a:r>
            <a:r>
              <a:rPr lang="zh-CN" altLang="en-US" dirty="0" smtClean="0"/>
              <a:t>里搬就不太合适了，当然也可以算，但是会有冗余，很多单元就空出来了。我们是希望能把</a:t>
            </a:r>
            <a:r>
              <a:rPr lang="en-US" altLang="zh-CN" dirty="0" smtClean="0"/>
              <a:t>cube</a:t>
            </a:r>
            <a:r>
              <a:rPr lang="zh-CN" altLang="en-US" dirty="0" smtClean="0"/>
              <a:t>填满，利用率最高，而不是空着。（日常生活的小火车老板的例子）</a:t>
            </a:r>
            <a:endParaRPr lang="en-US" altLang="zh-CN" dirty="0" smtClean="0"/>
          </a:p>
          <a:p>
            <a:r>
              <a:rPr lang="en-US" altLang="zh-CN" dirty="0" smtClean="0"/>
              <a:t>3</a:t>
            </a:r>
            <a:r>
              <a:rPr lang="zh-CN" altLang="en-US" dirty="0" smtClean="0"/>
              <a:t>、标量单元（</a:t>
            </a:r>
            <a:r>
              <a:rPr lang="en-US" altLang="zh-CN" dirty="0" smtClean="0"/>
              <a:t>Scalar</a:t>
            </a:r>
            <a:r>
              <a:rPr lang="zh-CN" altLang="en-US" dirty="0" smtClean="0"/>
              <a:t>）：我们学</a:t>
            </a:r>
            <a:r>
              <a:rPr lang="en-US" altLang="zh-CN" dirty="0" smtClean="0"/>
              <a:t>C</a:t>
            </a:r>
            <a:r>
              <a:rPr lang="zh-CN" altLang="en-US" dirty="0" smtClean="0"/>
              <a:t>语言都学过寻址（指针），通过一个指针把数据抓出来，寻址就是一个标量运算。</a:t>
            </a:r>
            <a:endParaRPr lang="zh-CN" altLang="en-US" dirty="0"/>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t>28</a:t>
            </a:fld>
            <a:endParaRPr lang="en-US"/>
          </a:p>
        </p:txBody>
      </p:sp>
    </p:spTree>
    <p:extLst>
      <p:ext uri="{BB962C8B-B14F-4D97-AF65-F5344CB8AC3E}">
        <p14:creationId xmlns:p14="http://schemas.microsoft.com/office/powerpoint/2010/main" val="1767079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pPr>
              <a:lnSpc>
                <a:spcPct val="150000"/>
              </a:lnSpc>
            </a:pPr>
            <a:r>
              <a:rPr lang="zh-CN" altLang="en-US" sz="1600" dirty="0" smtClean="0">
                <a:latin typeface="+mn-ea"/>
                <a:ea typeface="+mn-ea"/>
              </a:rPr>
              <a:t>用通用</a:t>
            </a:r>
            <a:r>
              <a:rPr lang="en-US" altLang="zh-CN" sz="1600" dirty="0" smtClean="0">
                <a:latin typeface="+mn-ea"/>
                <a:ea typeface="+mn-ea"/>
              </a:rPr>
              <a:t>CPU</a:t>
            </a:r>
            <a:r>
              <a:rPr lang="zh-CN" altLang="en-US" sz="1600" dirty="0" smtClean="0">
                <a:latin typeface="+mn-ea"/>
                <a:ea typeface="+mn-ea"/>
              </a:rPr>
              <a:t>来做的话，把这样一个矩阵乘法做完</a:t>
            </a:r>
            <a:r>
              <a:rPr lang="zh-CN" altLang="en-US" sz="1600" smtClean="0">
                <a:latin typeface="+mn-ea"/>
                <a:ea typeface="+mn-ea"/>
              </a:rPr>
              <a:t>，需要</a:t>
            </a:r>
            <a:r>
              <a:rPr lang="en-US" altLang="zh-CN" sz="1600" smtClean="0">
                <a:latin typeface="+mn-ea"/>
                <a:ea typeface="+mn-ea"/>
              </a:rPr>
              <a:t>i*j*k</a:t>
            </a:r>
            <a:r>
              <a:rPr lang="zh-CN" altLang="en-US" sz="1600" dirty="0" smtClean="0">
                <a:latin typeface="+mn-ea"/>
                <a:ea typeface="+mn-ea"/>
              </a:rPr>
              <a:t>个时钟周期。能否用一个时钟节拍把这个矩阵乘做完？</a:t>
            </a:r>
            <a:endParaRPr lang="zh-CN" altLang="en-US" sz="1600" dirty="0">
              <a:latin typeface="+mn-ea"/>
              <a:ea typeface="+mn-ea"/>
            </a:endParaRPr>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80F57572-2617-499E-9426-91B845C3B062}" type="slidenum">
              <a:rPr lang="zh-CN" altLang="en-US" smtClean="0">
                <a:solidFill>
                  <a:prstClr val="black"/>
                </a:solidFill>
                <a:ea typeface="宋体" panose="02010600030101010101" pitchFamily="2" charset="-122"/>
              </a:rPr>
              <a:pPr/>
              <a:t>29</a:t>
            </a:fld>
            <a:endParaRPr lang="zh-CN" altLang="en-US">
              <a:solidFill>
                <a:prstClr val="black"/>
              </a:solidFill>
              <a:ea typeface="宋体" panose="02010600030101010101" pitchFamily="2" charset="-122"/>
            </a:endParaRPr>
          </a:p>
        </p:txBody>
      </p:sp>
    </p:spTree>
    <p:extLst>
      <p:ext uri="{BB962C8B-B14F-4D97-AF65-F5344CB8AC3E}">
        <p14:creationId xmlns:p14="http://schemas.microsoft.com/office/powerpoint/2010/main" val="21193602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pPr>
              <a:lnSpc>
                <a:spcPct val="150000"/>
              </a:lnSpc>
            </a:pPr>
            <a:r>
              <a:rPr lang="zh-CN" altLang="en-US" sz="1600" dirty="0" smtClean="0">
                <a:latin typeface="+mn-ea"/>
                <a:ea typeface="+mn-ea"/>
              </a:rPr>
              <a:t>分块是一个比较麻烦的事情，分块分的好与不好，决定了算法的性能。</a:t>
            </a:r>
            <a:endParaRPr lang="en-US" altLang="zh-CN" sz="1600" dirty="0" smtClean="0">
              <a:latin typeface="+mn-ea"/>
              <a:ea typeface="+mn-ea"/>
            </a:endParaRPr>
          </a:p>
          <a:p>
            <a:pPr>
              <a:lnSpc>
                <a:spcPct val="150000"/>
              </a:lnSpc>
            </a:pPr>
            <a:r>
              <a:rPr lang="zh-CN" altLang="en-US" sz="1600" dirty="0" smtClean="0">
                <a:latin typeface="+mn-ea"/>
                <a:ea typeface="+mn-ea"/>
              </a:rPr>
              <a:t>这里只是举一个例子，分块的方法有很多。</a:t>
            </a:r>
            <a:endParaRPr lang="zh-CN" altLang="en-US" sz="1600" dirty="0">
              <a:latin typeface="+mn-ea"/>
              <a:ea typeface="+mn-ea"/>
            </a:endParaRPr>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80F57572-2617-499E-9426-91B845C3B062}" type="slidenum">
              <a:rPr lang="zh-CN" altLang="en-US" smtClean="0">
                <a:solidFill>
                  <a:prstClr val="black"/>
                </a:solidFill>
                <a:ea typeface="宋体" panose="02010600030101010101" pitchFamily="2" charset="-122"/>
              </a:rPr>
              <a:pPr/>
              <a:t>30</a:t>
            </a:fld>
            <a:endParaRPr lang="zh-CN" altLang="en-US">
              <a:solidFill>
                <a:prstClr val="black"/>
              </a:solidFill>
              <a:ea typeface="宋体" panose="02010600030101010101" pitchFamily="2" charset="-122"/>
            </a:endParaRPr>
          </a:p>
        </p:txBody>
      </p:sp>
    </p:spTree>
    <p:extLst>
      <p:ext uri="{BB962C8B-B14F-4D97-AF65-F5344CB8AC3E}">
        <p14:creationId xmlns:p14="http://schemas.microsoft.com/office/powerpoint/2010/main" val="36816195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pPr>
              <a:lnSpc>
                <a:spcPct val="150000"/>
              </a:lnSpc>
            </a:pPr>
            <a:endParaRPr lang="zh-CN" altLang="en-US" sz="1600" dirty="0">
              <a:latin typeface="+mn-ea"/>
              <a:ea typeface="+mn-ea"/>
            </a:endParaRPr>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80F57572-2617-499E-9426-91B845C3B062}" type="slidenum">
              <a:rPr lang="zh-CN" altLang="en-US" smtClean="0">
                <a:solidFill>
                  <a:prstClr val="black"/>
                </a:solidFill>
                <a:ea typeface="宋体" panose="02010600030101010101" pitchFamily="2" charset="-122"/>
              </a:rPr>
              <a:pPr/>
              <a:t>31</a:t>
            </a:fld>
            <a:endParaRPr lang="zh-CN" altLang="en-US">
              <a:solidFill>
                <a:prstClr val="black"/>
              </a:solidFill>
              <a:ea typeface="宋体" panose="02010600030101010101" pitchFamily="2" charset="-122"/>
            </a:endParaRPr>
          </a:p>
        </p:txBody>
      </p:sp>
    </p:spTree>
    <p:extLst>
      <p:ext uri="{BB962C8B-B14F-4D97-AF65-F5344CB8AC3E}">
        <p14:creationId xmlns:p14="http://schemas.microsoft.com/office/powerpoint/2010/main" val="3419507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7522659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pPr>
              <a:lnSpc>
                <a:spcPct val="150000"/>
              </a:lnSpc>
            </a:pPr>
            <a:r>
              <a:rPr lang="zh-CN" altLang="en-US" sz="1600" dirty="0" smtClean="0">
                <a:latin typeface="+mn-ea"/>
                <a:ea typeface="+mn-ea"/>
              </a:rPr>
              <a:t>标量计算单元的作用，不但是寻址，还有程序中的流程控制（如</a:t>
            </a:r>
            <a:r>
              <a:rPr lang="en-US" altLang="zh-CN" sz="1600" dirty="0" smtClean="0">
                <a:latin typeface="+mn-ea"/>
                <a:ea typeface="+mn-ea"/>
              </a:rPr>
              <a:t>if, else</a:t>
            </a:r>
            <a:r>
              <a:rPr lang="zh-CN" altLang="en-US" sz="1600" dirty="0" smtClean="0">
                <a:latin typeface="+mn-ea"/>
                <a:ea typeface="+mn-ea"/>
              </a:rPr>
              <a:t>等）。</a:t>
            </a:r>
            <a:endParaRPr lang="zh-CN" altLang="en-US" sz="1600" dirty="0">
              <a:latin typeface="+mn-ea"/>
              <a:ea typeface="+mn-ea"/>
            </a:endParaRPr>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80F57572-2617-499E-9426-91B845C3B062}" type="slidenum">
              <a:rPr lang="zh-CN" altLang="en-US" smtClean="0">
                <a:solidFill>
                  <a:prstClr val="black"/>
                </a:solidFill>
                <a:ea typeface="宋体" panose="02010600030101010101" pitchFamily="2" charset="-122"/>
              </a:rPr>
              <a:pPr/>
              <a:t>32</a:t>
            </a:fld>
            <a:endParaRPr lang="zh-CN" altLang="en-US">
              <a:solidFill>
                <a:prstClr val="black"/>
              </a:solidFill>
              <a:ea typeface="宋体" panose="02010600030101010101" pitchFamily="2" charset="-122"/>
            </a:endParaRPr>
          </a:p>
        </p:txBody>
      </p:sp>
    </p:spTree>
    <p:extLst>
      <p:ext uri="{BB962C8B-B14F-4D97-AF65-F5344CB8AC3E}">
        <p14:creationId xmlns:p14="http://schemas.microsoft.com/office/powerpoint/2010/main" val="479173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r>
              <a:rPr lang="zh-CN" altLang="en-US" dirty="0" smtClean="0"/>
              <a:t>我们在写程序时，通常会面临一个问题，计算单元比数据传输单元要快，因此很多时候计算完之后，数据还没供上来，要等。</a:t>
            </a:r>
            <a:endParaRPr lang="en-US" altLang="zh-CN" dirty="0" smtClean="0"/>
          </a:p>
          <a:p>
            <a:r>
              <a:rPr lang="zh-CN" altLang="en-US" dirty="0" smtClean="0"/>
              <a:t>举个简单的例子，中学时学过华罗庚的一篇文章</a:t>
            </a:r>
            <a:r>
              <a:rPr lang="en-US" altLang="zh-CN" dirty="0" smtClean="0"/>
              <a:t>《</a:t>
            </a:r>
            <a:r>
              <a:rPr lang="zh-CN" altLang="en-US" dirty="0" smtClean="0"/>
              <a:t>统筹方法</a:t>
            </a:r>
            <a:r>
              <a:rPr lang="en-US" altLang="zh-CN" dirty="0" smtClean="0"/>
              <a:t>》</a:t>
            </a:r>
            <a:r>
              <a:rPr lang="zh-CN" altLang="en-US" dirty="0" smtClean="0"/>
              <a:t>，在烧水的时候做点别的事情，水烧开后，别的事情也做完了。</a:t>
            </a:r>
            <a:endParaRPr lang="en-US" altLang="zh-CN" smtClean="0"/>
          </a:p>
          <a:p>
            <a:r>
              <a:rPr lang="zh-CN" altLang="en-US" smtClean="0"/>
              <a:t>同样</a:t>
            </a:r>
            <a:r>
              <a:rPr lang="zh-CN" altLang="en-US" dirty="0" smtClean="0"/>
              <a:t>的道理在指令流水里也能用到，在计算的时候，数据可以先搬运，搬过来之后，之前的计算也算完了，这叫指令集并行。</a:t>
            </a:r>
            <a:endParaRPr lang="zh-CN" altLang="en-US" dirty="0"/>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t>34</a:t>
            </a:fld>
            <a:endParaRPr lang="en-US"/>
          </a:p>
        </p:txBody>
      </p:sp>
    </p:spTree>
    <p:extLst>
      <p:ext uri="{BB962C8B-B14F-4D97-AF65-F5344CB8AC3E}">
        <p14:creationId xmlns:p14="http://schemas.microsoft.com/office/powerpoint/2010/main" val="30501366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584200" y="765175"/>
            <a:ext cx="5930900" cy="3336925"/>
          </a:xfrm>
        </p:spPr>
      </p:sp>
      <p:sp>
        <p:nvSpPr>
          <p:cNvPr id="3" name="备注占位符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74913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1352174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50463718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pPr eaLnBrk="0" hangingPunct="0">
              <a:lnSpc>
                <a:spcPct val="140000"/>
              </a:lnSpc>
              <a:buClr>
                <a:srgbClr val="777777"/>
              </a:buClr>
              <a:buSzPct val="60000"/>
            </a:pPr>
            <a:endParaRPr lang="zh-CN" altLang="en-US" dirty="0"/>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t>43</a:t>
            </a:fld>
            <a:endParaRPr lang="en-US"/>
          </a:p>
        </p:txBody>
      </p:sp>
    </p:spTree>
    <p:extLst>
      <p:ext uri="{BB962C8B-B14F-4D97-AF65-F5344CB8AC3E}">
        <p14:creationId xmlns:p14="http://schemas.microsoft.com/office/powerpoint/2010/main" val="17836530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r>
              <a:rPr lang="zh-CN" altLang="en-US" smtClean="0"/>
              <a:t>基本概念：</a:t>
            </a:r>
            <a:endParaRPr lang="en-US" altLang="zh-CN" smtClean="0"/>
          </a:p>
          <a:p>
            <a:r>
              <a:rPr lang="en-US" altLang="zh-CN" smtClean="0"/>
              <a:t>Host</a:t>
            </a:r>
            <a:r>
              <a:rPr lang="zh-CN" altLang="en-US" smtClean="0"/>
              <a:t>：</a:t>
            </a:r>
            <a:r>
              <a:rPr lang="zh-CN" altLang="zh-CN" sz="1600" kern="1200" smtClean="0">
                <a:solidFill>
                  <a:schemeClr val="tx1"/>
                </a:solidFill>
                <a:effectLst/>
                <a:latin typeface="+mn-lt"/>
                <a:ea typeface="+mn-ea"/>
                <a:cs typeface="+mn-cs"/>
              </a:rPr>
              <a:t>与</a:t>
            </a:r>
            <a:r>
              <a:rPr lang="en-US" altLang="zh-CN" sz="1600" kern="1200" smtClean="0">
                <a:solidFill>
                  <a:schemeClr val="tx1"/>
                </a:solidFill>
                <a:effectLst/>
                <a:latin typeface="+mn-lt"/>
                <a:ea typeface="+mn-ea"/>
                <a:cs typeface="+mn-cs"/>
              </a:rPr>
              <a:t>Device</a:t>
            </a:r>
            <a:r>
              <a:rPr lang="zh-CN" altLang="zh-CN" sz="1600" kern="1200" smtClean="0">
                <a:solidFill>
                  <a:schemeClr val="tx1"/>
                </a:solidFill>
                <a:effectLst/>
                <a:latin typeface="+mn-lt"/>
                <a:ea typeface="+mn-ea"/>
                <a:cs typeface="+mn-cs"/>
              </a:rPr>
              <a:t>相连接的</a:t>
            </a:r>
            <a:r>
              <a:rPr lang="en-US" altLang="zh-CN" sz="1600" kern="1200" smtClean="0">
                <a:solidFill>
                  <a:schemeClr val="tx1"/>
                </a:solidFill>
                <a:effectLst/>
                <a:latin typeface="+mn-lt"/>
                <a:ea typeface="+mn-ea"/>
                <a:cs typeface="+mn-cs"/>
              </a:rPr>
              <a:t>X86</a:t>
            </a:r>
            <a:r>
              <a:rPr lang="zh-CN" altLang="zh-CN" sz="1600" kern="1200" smtClean="0">
                <a:solidFill>
                  <a:schemeClr val="tx1"/>
                </a:solidFill>
                <a:effectLst/>
                <a:latin typeface="+mn-lt"/>
                <a:ea typeface="+mn-ea"/>
                <a:cs typeface="+mn-cs"/>
              </a:rPr>
              <a:t>服务器、</a:t>
            </a:r>
            <a:r>
              <a:rPr lang="en-US" altLang="zh-CN" sz="1600" kern="1200" smtClean="0">
                <a:solidFill>
                  <a:schemeClr val="tx1"/>
                </a:solidFill>
                <a:effectLst/>
                <a:latin typeface="+mn-lt"/>
                <a:ea typeface="+mn-ea"/>
                <a:cs typeface="+mn-cs"/>
              </a:rPr>
              <a:t>ARM</a:t>
            </a:r>
            <a:r>
              <a:rPr lang="zh-CN" altLang="zh-CN" sz="1600" kern="1200" smtClean="0">
                <a:solidFill>
                  <a:schemeClr val="tx1"/>
                </a:solidFill>
                <a:effectLst/>
                <a:latin typeface="+mn-lt"/>
                <a:ea typeface="+mn-ea"/>
                <a:cs typeface="+mn-cs"/>
              </a:rPr>
              <a:t>服务器，会利用</a:t>
            </a:r>
            <a:r>
              <a:rPr lang="en-US" altLang="zh-CN" sz="1600" kern="1200" smtClean="0">
                <a:solidFill>
                  <a:schemeClr val="tx1"/>
                </a:solidFill>
                <a:effectLst/>
                <a:latin typeface="+mn-lt"/>
                <a:ea typeface="+mn-ea"/>
                <a:cs typeface="+mn-cs"/>
              </a:rPr>
              <a:t>Device</a:t>
            </a:r>
            <a:r>
              <a:rPr lang="zh-CN" altLang="zh-CN" sz="1600" kern="1200" smtClean="0">
                <a:solidFill>
                  <a:schemeClr val="tx1"/>
                </a:solidFill>
                <a:effectLst/>
                <a:latin typeface="+mn-lt"/>
                <a:ea typeface="+mn-ea"/>
                <a:cs typeface="+mn-cs"/>
              </a:rPr>
              <a:t>提供的</a:t>
            </a:r>
            <a:r>
              <a:rPr lang="en-US" altLang="zh-CN" sz="1600" kern="1200" smtClean="0">
                <a:solidFill>
                  <a:schemeClr val="tx1"/>
                </a:solidFill>
                <a:effectLst/>
                <a:latin typeface="+mn-lt"/>
                <a:ea typeface="+mn-ea"/>
                <a:cs typeface="+mn-cs"/>
              </a:rPr>
              <a:t>NN</a:t>
            </a:r>
            <a:r>
              <a:rPr lang="zh-CN" altLang="zh-CN" sz="1600" kern="1200" smtClean="0">
                <a:solidFill>
                  <a:schemeClr val="tx1"/>
                </a:solidFill>
                <a:effectLst/>
                <a:latin typeface="+mn-lt"/>
                <a:ea typeface="+mn-ea"/>
                <a:cs typeface="+mn-cs"/>
              </a:rPr>
              <a:t>（</a:t>
            </a:r>
            <a:r>
              <a:rPr lang="en-US" altLang="zh-CN" sz="1600" kern="1200" smtClean="0">
                <a:solidFill>
                  <a:schemeClr val="tx1"/>
                </a:solidFill>
                <a:effectLst/>
                <a:latin typeface="+mn-lt"/>
                <a:ea typeface="+mn-ea"/>
                <a:cs typeface="+mn-cs"/>
              </a:rPr>
              <a:t>Neural-Network </a:t>
            </a:r>
            <a:r>
              <a:rPr lang="zh-CN" altLang="zh-CN" sz="1600" kern="1200" smtClean="0">
                <a:solidFill>
                  <a:schemeClr val="tx1"/>
                </a:solidFill>
                <a:effectLst/>
                <a:latin typeface="+mn-lt"/>
                <a:ea typeface="+mn-ea"/>
                <a:cs typeface="+mn-cs"/>
              </a:rPr>
              <a:t>）计算能力，完成业务。</a:t>
            </a:r>
            <a:endParaRPr lang="en-US" altLang="zh-CN" smtClean="0"/>
          </a:p>
          <a:p>
            <a:r>
              <a:rPr lang="en-US" altLang="zh-CN" smtClean="0"/>
              <a:t>Device</a:t>
            </a:r>
            <a:r>
              <a:rPr lang="zh-CN" altLang="en-US" smtClean="0"/>
              <a:t>：</a:t>
            </a:r>
            <a:r>
              <a:rPr lang="zh-CN" altLang="zh-CN" sz="1600" kern="1200" smtClean="0">
                <a:solidFill>
                  <a:schemeClr val="tx1"/>
                </a:solidFill>
                <a:effectLst/>
                <a:latin typeface="+mn-lt"/>
                <a:ea typeface="+mn-ea"/>
                <a:cs typeface="+mn-cs"/>
              </a:rPr>
              <a:t>指安装了芯片的硬件设备，利用</a:t>
            </a:r>
            <a:r>
              <a:rPr lang="en-US" altLang="zh-CN" sz="1600" kern="1200" smtClean="0">
                <a:solidFill>
                  <a:schemeClr val="tx1"/>
                </a:solidFill>
                <a:effectLst/>
                <a:latin typeface="+mn-lt"/>
                <a:ea typeface="+mn-ea"/>
                <a:cs typeface="+mn-cs"/>
              </a:rPr>
              <a:t>PCIe</a:t>
            </a:r>
            <a:r>
              <a:rPr lang="zh-CN" altLang="zh-CN" sz="1600" kern="1200" smtClean="0">
                <a:solidFill>
                  <a:schemeClr val="tx1"/>
                </a:solidFill>
                <a:effectLst/>
                <a:latin typeface="+mn-lt"/>
                <a:ea typeface="+mn-ea"/>
                <a:cs typeface="+mn-cs"/>
              </a:rPr>
              <a:t>接口与</a:t>
            </a:r>
            <a:r>
              <a:rPr lang="en-US" altLang="zh-CN" sz="1600" kern="1200" smtClean="0">
                <a:solidFill>
                  <a:schemeClr val="tx1"/>
                </a:solidFill>
                <a:effectLst/>
                <a:latin typeface="+mn-lt"/>
                <a:ea typeface="+mn-ea"/>
                <a:cs typeface="+mn-cs"/>
              </a:rPr>
              <a:t>Host</a:t>
            </a:r>
            <a:r>
              <a:rPr lang="zh-CN" altLang="zh-CN" sz="1600" kern="1200" smtClean="0">
                <a:solidFill>
                  <a:schemeClr val="tx1"/>
                </a:solidFill>
                <a:effectLst/>
                <a:latin typeface="+mn-lt"/>
                <a:ea typeface="+mn-ea"/>
                <a:cs typeface="+mn-cs"/>
              </a:rPr>
              <a:t>侧连接，为</a:t>
            </a:r>
            <a:r>
              <a:rPr lang="en-US" altLang="zh-CN" sz="1600" kern="1200" smtClean="0">
                <a:solidFill>
                  <a:schemeClr val="tx1"/>
                </a:solidFill>
                <a:effectLst/>
                <a:latin typeface="+mn-lt"/>
                <a:ea typeface="+mn-ea"/>
                <a:cs typeface="+mn-cs"/>
              </a:rPr>
              <a:t>Host</a:t>
            </a:r>
            <a:r>
              <a:rPr lang="zh-CN" altLang="zh-CN" sz="1600" kern="1200" smtClean="0">
                <a:solidFill>
                  <a:schemeClr val="tx1"/>
                </a:solidFill>
                <a:effectLst/>
                <a:latin typeface="+mn-lt"/>
                <a:ea typeface="+mn-ea"/>
                <a:cs typeface="+mn-cs"/>
              </a:rPr>
              <a:t>提供</a:t>
            </a:r>
            <a:r>
              <a:rPr lang="en-US" altLang="zh-CN" sz="1600" kern="1200" smtClean="0">
                <a:solidFill>
                  <a:schemeClr val="tx1"/>
                </a:solidFill>
                <a:effectLst/>
                <a:latin typeface="+mn-lt"/>
                <a:ea typeface="+mn-ea"/>
                <a:cs typeface="+mn-cs"/>
              </a:rPr>
              <a:t>NN</a:t>
            </a:r>
            <a:r>
              <a:rPr lang="zh-CN" altLang="zh-CN" sz="1600" kern="1200" smtClean="0">
                <a:solidFill>
                  <a:schemeClr val="tx1"/>
                </a:solidFill>
                <a:effectLst/>
                <a:latin typeface="+mn-lt"/>
                <a:ea typeface="+mn-ea"/>
                <a:cs typeface="+mn-cs"/>
              </a:rPr>
              <a:t>计算能力。</a:t>
            </a:r>
            <a:endParaRPr lang="en-US" altLang="zh-CN" smtClean="0"/>
          </a:p>
          <a:p>
            <a:pPr marL="0" marR="0" lvl="0" indent="0" algn="l" defTabSz="1219304" rtl="0" eaLnBrk="1" fontAlgn="auto" latinLnBrk="0" hangingPunct="1">
              <a:lnSpc>
                <a:spcPct val="100000"/>
              </a:lnSpc>
              <a:spcBef>
                <a:spcPts val="0"/>
              </a:spcBef>
              <a:spcAft>
                <a:spcPts val="0"/>
              </a:spcAft>
              <a:buClrTx/>
              <a:buSzTx/>
              <a:buFontTx/>
              <a:buNone/>
              <a:tabLst/>
              <a:defRPr/>
            </a:pPr>
            <a:r>
              <a:rPr lang="en-US" altLang="zh-CN" smtClean="0"/>
              <a:t>Context</a:t>
            </a:r>
            <a:r>
              <a:rPr lang="zh-CN" altLang="en-US" smtClean="0"/>
              <a:t>：</a:t>
            </a:r>
            <a:r>
              <a:rPr lang="zh-CN" altLang="zh-CN" sz="1600" kern="1200" smtClean="0">
                <a:solidFill>
                  <a:schemeClr val="tx1"/>
                </a:solidFill>
                <a:effectLst/>
                <a:latin typeface="+mn-lt"/>
                <a:ea typeface="+mn-ea"/>
                <a:cs typeface="+mn-cs"/>
              </a:rPr>
              <a:t>作为一个容器，管理了所有对象（包括</a:t>
            </a:r>
            <a:r>
              <a:rPr lang="en-US" altLang="zh-CN" sz="1600" kern="1200" smtClean="0">
                <a:solidFill>
                  <a:schemeClr val="tx1"/>
                </a:solidFill>
                <a:effectLst/>
                <a:latin typeface="+mn-lt"/>
                <a:ea typeface="+mn-ea"/>
                <a:cs typeface="+mn-cs"/>
              </a:rPr>
              <a:t>Stream</a:t>
            </a:r>
            <a:r>
              <a:rPr lang="zh-CN" altLang="zh-CN" sz="1600" kern="1200" smtClean="0">
                <a:solidFill>
                  <a:schemeClr val="tx1"/>
                </a:solidFill>
                <a:effectLst/>
                <a:latin typeface="+mn-lt"/>
                <a:ea typeface="+mn-ea"/>
                <a:cs typeface="+mn-cs"/>
              </a:rPr>
              <a:t>、</a:t>
            </a:r>
            <a:r>
              <a:rPr lang="en-US" altLang="zh-CN" sz="1600" kern="1200" smtClean="0">
                <a:solidFill>
                  <a:schemeClr val="tx1"/>
                </a:solidFill>
                <a:effectLst/>
                <a:latin typeface="+mn-lt"/>
                <a:ea typeface="+mn-ea"/>
                <a:cs typeface="+mn-cs"/>
              </a:rPr>
              <a:t>Event</a:t>
            </a:r>
            <a:r>
              <a:rPr lang="zh-CN" altLang="zh-CN" sz="1600" kern="1200" smtClean="0">
                <a:solidFill>
                  <a:schemeClr val="tx1"/>
                </a:solidFill>
                <a:effectLst/>
                <a:latin typeface="+mn-lt"/>
                <a:ea typeface="+mn-ea"/>
                <a:cs typeface="+mn-cs"/>
              </a:rPr>
              <a:t>、设备内存等）的生命周期。不同</a:t>
            </a:r>
            <a:r>
              <a:rPr lang="en-US" altLang="zh-CN" sz="1600" kern="1200" smtClean="0">
                <a:solidFill>
                  <a:schemeClr val="tx1"/>
                </a:solidFill>
                <a:effectLst/>
                <a:latin typeface="+mn-lt"/>
                <a:ea typeface="+mn-ea"/>
                <a:cs typeface="+mn-cs"/>
              </a:rPr>
              <a:t>Context</a:t>
            </a:r>
            <a:r>
              <a:rPr lang="zh-CN" altLang="zh-CN" sz="1600" kern="1200" smtClean="0">
                <a:solidFill>
                  <a:schemeClr val="tx1"/>
                </a:solidFill>
                <a:effectLst/>
                <a:latin typeface="+mn-lt"/>
                <a:ea typeface="+mn-ea"/>
                <a:cs typeface="+mn-cs"/>
              </a:rPr>
              <a:t>的</a:t>
            </a:r>
            <a:r>
              <a:rPr lang="en-US" altLang="zh-CN" sz="1600" kern="1200" smtClean="0">
                <a:solidFill>
                  <a:schemeClr val="tx1"/>
                </a:solidFill>
                <a:effectLst/>
                <a:latin typeface="+mn-lt"/>
                <a:ea typeface="+mn-ea"/>
                <a:cs typeface="+mn-cs"/>
              </a:rPr>
              <a:t>Stream</a:t>
            </a:r>
            <a:r>
              <a:rPr lang="zh-CN" altLang="zh-CN" sz="1600" kern="1200" smtClean="0">
                <a:solidFill>
                  <a:schemeClr val="tx1"/>
                </a:solidFill>
                <a:effectLst/>
                <a:latin typeface="+mn-lt"/>
                <a:ea typeface="+mn-ea"/>
                <a:cs typeface="+mn-cs"/>
              </a:rPr>
              <a:t>、不同</a:t>
            </a:r>
            <a:r>
              <a:rPr lang="en-US" altLang="zh-CN" sz="1600" kern="1200" smtClean="0">
                <a:solidFill>
                  <a:schemeClr val="tx1"/>
                </a:solidFill>
                <a:effectLst/>
                <a:latin typeface="+mn-lt"/>
                <a:ea typeface="+mn-ea"/>
                <a:cs typeface="+mn-cs"/>
              </a:rPr>
              <a:t>Context</a:t>
            </a:r>
            <a:r>
              <a:rPr lang="zh-CN" altLang="zh-CN" sz="1600" kern="1200" smtClean="0">
                <a:solidFill>
                  <a:schemeClr val="tx1"/>
                </a:solidFill>
                <a:effectLst/>
                <a:latin typeface="+mn-lt"/>
                <a:ea typeface="+mn-ea"/>
                <a:cs typeface="+mn-cs"/>
              </a:rPr>
              <a:t>的</a:t>
            </a:r>
            <a:r>
              <a:rPr lang="en-US" altLang="zh-CN" sz="1600" kern="1200" smtClean="0">
                <a:solidFill>
                  <a:schemeClr val="tx1"/>
                </a:solidFill>
                <a:effectLst/>
                <a:latin typeface="+mn-lt"/>
                <a:ea typeface="+mn-ea"/>
                <a:cs typeface="+mn-cs"/>
              </a:rPr>
              <a:t>Event</a:t>
            </a:r>
            <a:r>
              <a:rPr lang="zh-CN" altLang="zh-CN" sz="1600" kern="1200" smtClean="0">
                <a:solidFill>
                  <a:schemeClr val="tx1"/>
                </a:solidFill>
                <a:effectLst/>
                <a:latin typeface="+mn-lt"/>
                <a:ea typeface="+mn-ea"/>
                <a:cs typeface="+mn-cs"/>
              </a:rPr>
              <a:t>是完全隔离的，无法建立同步等待关系。</a:t>
            </a:r>
            <a:endParaRPr lang="en-US" altLang="zh-CN" smtClean="0"/>
          </a:p>
          <a:p>
            <a:r>
              <a:rPr lang="en-US" altLang="zh-CN" smtClean="0"/>
              <a:t>Stream</a:t>
            </a:r>
            <a:r>
              <a:rPr lang="zh-CN" altLang="en-US" smtClean="0"/>
              <a:t>：</a:t>
            </a:r>
            <a:r>
              <a:rPr lang="zh-CN" altLang="zh-CN" sz="1600" kern="1200" smtClean="0">
                <a:solidFill>
                  <a:schemeClr val="tx1"/>
                </a:solidFill>
                <a:effectLst/>
                <a:latin typeface="+mn-lt"/>
                <a:ea typeface="+mn-ea"/>
                <a:cs typeface="+mn-cs"/>
              </a:rPr>
              <a:t>用于维护一些异步操作的执行顺序，确保按照应用程序中的代码调用顺序在</a:t>
            </a:r>
            <a:r>
              <a:rPr lang="en-US" altLang="zh-CN" sz="1600" kern="1200" smtClean="0">
                <a:solidFill>
                  <a:schemeClr val="tx1"/>
                </a:solidFill>
                <a:effectLst/>
                <a:latin typeface="+mn-lt"/>
                <a:ea typeface="+mn-ea"/>
                <a:cs typeface="+mn-cs"/>
              </a:rPr>
              <a:t>Device</a:t>
            </a:r>
            <a:r>
              <a:rPr lang="zh-CN" altLang="zh-CN" sz="1600" kern="1200" smtClean="0">
                <a:solidFill>
                  <a:schemeClr val="tx1"/>
                </a:solidFill>
                <a:effectLst/>
                <a:latin typeface="+mn-lt"/>
                <a:ea typeface="+mn-ea"/>
                <a:cs typeface="+mn-cs"/>
              </a:rPr>
              <a:t>上执行。</a:t>
            </a:r>
            <a:endParaRPr lang="zh-CN" altLang="en-US"/>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t>44</a:t>
            </a:fld>
            <a:endParaRPr lang="en-US"/>
          </a:p>
        </p:txBody>
      </p:sp>
    </p:spTree>
    <p:extLst>
      <p:ext uri="{BB962C8B-B14F-4D97-AF65-F5344CB8AC3E}">
        <p14:creationId xmlns:p14="http://schemas.microsoft.com/office/powerpoint/2010/main" val="14726514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pPr marL="0" marR="0" lvl="0" indent="0" algn="l" defTabSz="1219304" rtl="0" eaLnBrk="1" fontAlgn="auto" latinLnBrk="0" hangingPunct="1">
              <a:lnSpc>
                <a:spcPct val="100000"/>
              </a:lnSpc>
              <a:spcBef>
                <a:spcPts val="0"/>
              </a:spcBef>
              <a:spcAft>
                <a:spcPts val="0"/>
              </a:spcAft>
              <a:buClrTx/>
              <a:buSzTx/>
              <a:buFontTx/>
              <a:buNone/>
              <a:tabLst/>
              <a:defRPr/>
            </a:pPr>
            <a:r>
              <a:rPr lang="zh-CN" altLang="en-US" sz="1600" smtClean="0">
                <a:latin typeface="微软雅黑" panose="020B0503020204020204" pitchFamily="34" charset="-122"/>
                <a:ea typeface="微软雅黑" panose="020B0503020204020204" pitchFamily="34" charset="-122"/>
              </a:rPr>
              <a:t>随着深度学习的广泛应用，大量的深度学习框架及深度学习硬件平台应运而生，但不同平台的神经网络模型难以在其他硬件平台便捷的运行，无法充分利用新平台的运算性能。</a:t>
            </a:r>
            <a:r>
              <a:rPr lang="en-US" altLang="zh-CN" sz="1600" smtClean="0">
                <a:latin typeface="微软雅黑" panose="020B0503020204020204" pitchFamily="34" charset="-122"/>
                <a:ea typeface="微软雅黑" panose="020B0503020204020204" pitchFamily="34" charset="-122"/>
              </a:rPr>
              <a:t>TVM</a:t>
            </a:r>
            <a:r>
              <a:rPr lang="zh-CN" altLang="en-US" sz="1600" smtClean="0">
                <a:latin typeface="微软雅黑" panose="020B0503020204020204" pitchFamily="34" charset="-122"/>
                <a:ea typeface="微软雅黑" panose="020B0503020204020204" pitchFamily="34" charset="-122"/>
              </a:rPr>
              <a:t>（</a:t>
            </a:r>
            <a:r>
              <a:rPr lang="en-US" altLang="zh-CN" sz="1600" smtClean="0">
                <a:latin typeface="微软雅黑" panose="020B0503020204020204" pitchFamily="34" charset="-122"/>
                <a:ea typeface="微软雅黑" panose="020B0503020204020204" pitchFamily="34" charset="-122"/>
              </a:rPr>
              <a:t>Tensor Virtual Machine</a:t>
            </a:r>
            <a:r>
              <a:rPr lang="zh-CN" altLang="en-US" sz="1600" smtClean="0">
                <a:latin typeface="微软雅黑" panose="020B0503020204020204" pitchFamily="34" charset="-122"/>
                <a:ea typeface="微软雅黑" panose="020B0503020204020204" pitchFamily="34" charset="-122"/>
              </a:rPr>
              <a:t>）的诞生解决了以上问题，它是一个开源深度学习编译栈，它通过统一的中间表达（</a:t>
            </a:r>
            <a:r>
              <a:rPr lang="en-US" altLang="zh-CN" sz="1600" smtClean="0">
                <a:latin typeface="微软雅黑" panose="020B0503020204020204" pitchFamily="34" charset="-122"/>
                <a:ea typeface="微软雅黑" panose="020B0503020204020204" pitchFamily="34" charset="-122"/>
              </a:rPr>
              <a:t>Intermediate Representation</a:t>
            </a:r>
            <a:r>
              <a:rPr lang="zh-CN" altLang="en-US" sz="1600" smtClean="0">
                <a:latin typeface="微软雅黑" panose="020B0503020204020204" pitchFamily="34" charset="-122"/>
                <a:ea typeface="微软雅黑" panose="020B0503020204020204" pitchFamily="34" charset="-122"/>
              </a:rPr>
              <a:t>）堆栈连接深度学习模型和后端硬件平台，通过统一的结构优化</a:t>
            </a:r>
            <a:r>
              <a:rPr lang="en-US" altLang="zh-CN" sz="1600" smtClean="0">
                <a:latin typeface="微软雅黑" panose="020B0503020204020204" pitchFamily="34" charset="-122"/>
                <a:ea typeface="微软雅黑" panose="020B0503020204020204" pitchFamily="34" charset="-122"/>
              </a:rPr>
              <a:t>Schedule</a:t>
            </a:r>
            <a:r>
              <a:rPr lang="zh-CN" altLang="en-US" sz="1600" smtClean="0">
                <a:latin typeface="微软雅黑" panose="020B0503020204020204" pitchFamily="34" charset="-122"/>
                <a:ea typeface="微软雅黑" panose="020B0503020204020204" pitchFamily="34" charset="-122"/>
              </a:rPr>
              <a:t>，可以支持</a:t>
            </a:r>
            <a:r>
              <a:rPr lang="en-US" altLang="zh-CN" sz="1600" smtClean="0">
                <a:latin typeface="微软雅黑" panose="020B0503020204020204" pitchFamily="34" charset="-122"/>
                <a:ea typeface="微软雅黑" panose="020B0503020204020204" pitchFamily="34" charset="-122"/>
              </a:rPr>
              <a:t>CPU</a:t>
            </a:r>
            <a:r>
              <a:rPr lang="zh-CN" altLang="en-US" sz="1600" smtClean="0">
                <a:latin typeface="微软雅黑" panose="020B0503020204020204" pitchFamily="34" charset="-122"/>
                <a:ea typeface="微软雅黑" panose="020B0503020204020204" pitchFamily="34" charset="-122"/>
              </a:rPr>
              <a:t>、</a:t>
            </a:r>
            <a:r>
              <a:rPr lang="en-US" altLang="zh-CN" sz="1600" smtClean="0">
                <a:latin typeface="微软雅黑" panose="020B0503020204020204" pitchFamily="34" charset="-122"/>
                <a:ea typeface="微软雅黑" panose="020B0503020204020204" pitchFamily="34" charset="-122"/>
              </a:rPr>
              <a:t>GPU</a:t>
            </a:r>
            <a:r>
              <a:rPr lang="zh-CN" altLang="en-US" sz="1600" smtClean="0">
                <a:latin typeface="微软雅黑" panose="020B0503020204020204" pitchFamily="34" charset="-122"/>
                <a:ea typeface="微软雅黑" panose="020B0503020204020204" pitchFamily="34" charset="-122"/>
              </a:rPr>
              <a:t>和特定的加速器平台和语言。</a:t>
            </a:r>
            <a:endParaRPr lang="en-US" altLang="zh-CN" sz="1600" smtClean="0">
              <a:latin typeface="微软雅黑" panose="020B0503020204020204" pitchFamily="34" charset="-122"/>
              <a:ea typeface="微软雅黑" panose="020B0503020204020204" pitchFamily="34" charset="-122"/>
            </a:endParaRPr>
          </a:p>
          <a:p>
            <a:endParaRPr lang="zh-CN" altLang="en-US"/>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t>47</a:t>
            </a:fld>
            <a:endParaRPr lang="en-US"/>
          </a:p>
        </p:txBody>
      </p:sp>
    </p:spTree>
    <p:extLst>
      <p:ext uri="{BB962C8B-B14F-4D97-AF65-F5344CB8AC3E}">
        <p14:creationId xmlns:p14="http://schemas.microsoft.com/office/powerpoint/2010/main" val="27508267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63550" y="766763"/>
            <a:ext cx="5932488" cy="3338512"/>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F07326F3-4732-B74B-9C70-D0992466E499}" type="slidenum">
              <a:rPr lang="en-US" smtClean="0"/>
              <a:t>48</a:t>
            </a:fld>
            <a:endParaRPr lang="en-US"/>
          </a:p>
        </p:txBody>
      </p:sp>
    </p:spTree>
    <p:extLst>
      <p:ext uri="{BB962C8B-B14F-4D97-AF65-F5344CB8AC3E}">
        <p14:creationId xmlns:p14="http://schemas.microsoft.com/office/powerpoint/2010/main" val="6522320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713860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4771278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2524108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754560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506767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706141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图像占位符 3"/>
          <p:cNvSpPr>
            <a:spLocks noGrp="1" noRot="1" noChangeAspect="1"/>
          </p:cNvSpPr>
          <p:nvPr>
            <p:ph type="sldImg"/>
          </p:nvPr>
        </p:nvSpPr>
        <p:spPr>
          <a:xfrm>
            <a:off x="463550" y="766763"/>
            <a:ext cx="5932488" cy="3338512"/>
          </a:xfrm>
        </p:spPr>
      </p:sp>
      <p:sp>
        <p:nvSpPr>
          <p:cNvPr id="5" name="备注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99206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55613" y="766763"/>
            <a:ext cx="5932487" cy="3338512"/>
          </a:xfrm>
        </p:spPr>
      </p:sp>
      <p:sp>
        <p:nvSpPr>
          <p:cNvPr id="3" name="备注占位符 2"/>
          <p:cNvSpPr>
            <a:spLocks noGrp="1"/>
          </p:cNvSpPr>
          <p:nvPr>
            <p:ph type="body" idx="1"/>
          </p:nvPr>
        </p:nvSpPr>
        <p:spPr/>
        <p:txBody>
          <a:bodyPr/>
          <a:lstStyle/>
          <a:p>
            <a:r>
              <a:rPr lang="zh-CN" altLang="en-US" dirty="0" smtClean="0"/>
              <a:t>早期计 算机的性能随着摩尔定律逐年稳步提升，不断满足市场用户的需求。人们对计算机性能的需 求越来越高，而性能的提升有很大一部分靠底层硬件技术的进步来推动上层应用软件的加速。 近年来摩尔定律逐渐放缓，硬件的发展慢慢遇到物理瓶颈，散热和功耗等限制使得传统 </a:t>
            </a:r>
            <a:r>
              <a:rPr lang="en-US" altLang="zh-CN" dirty="0" smtClean="0"/>
              <a:t>CPU </a:t>
            </a:r>
            <a:r>
              <a:rPr lang="zh-CN" altLang="en-US" dirty="0" smtClean="0"/>
              <a:t>结构下串行程序的性能几乎无法得到提升，行业的现状促使人们不断寻找更加适和后摩尔定 律时代的体系结构以及相应软件框架。 </a:t>
            </a:r>
            <a:endParaRPr lang="en-US" altLang="zh-CN" dirty="0" smtClean="0"/>
          </a:p>
          <a:p>
            <a:r>
              <a:rPr lang="zh-CN" altLang="en-US" dirty="0" smtClean="0"/>
              <a:t>多核处理器应运而生，更好的满足了软件对硬件的速度需求。英特尔（</a:t>
            </a:r>
            <a:r>
              <a:rPr lang="en-US" altLang="zh-CN" dirty="0" smtClean="0"/>
              <a:t>Intel</a:t>
            </a:r>
            <a:r>
              <a:rPr lang="zh-CN" altLang="en-US" dirty="0" smtClean="0"/>
              <a:t>） 公司的酷睿 </a:t>
            </a:r>
            <a:r>
              <a:rPr lang="en-US" altLang="zh-CN" dirty="0" smtClean="0"/>
              <a:t>i7 </a:t>
            </a:r>
            <a:r>
              <a:rPr lang="zh-CN" altLang="en-US" dirty="0" smtClean="0"/>
              <a:t>系列处理器，基于 </a:t>
            </a:r>
            <a:r>
              <a:rPr lang="en-US" altLang="zh-CN" dirty="0" smtClean="0"/>
              <a:t>x86 </a:t>
            </a:r>
            <a:r>
              <a:rPr lang="zh-CN" altLang="en-US" dirty="0" smtClean="0"/>
              <a:t>指令集采用了四个独立内核构建的指令并行处理器核 心，在一定程度上提升了处理器运行程序速度。但是内核的数量不能无限增加，并且传统的 </a:t>
            </a:r>
            <a:r>
              <a:rPr lang="en-US" altLang="zh-CN" dirty="0" smtClean="0"/>
              <a:t>CPU</a:t>
            </a:r>
            <a:r>
              <a:rPr lang="zh-CN" altLang="en-US" dirty="0" smtClean="0"/>
              <a:t>程序多数是以串行编程的思路编写的，这样大量的程序仍然无法得到加速。 </a:t>
            </a:r>
            <a:endParaRPr lang="en-US" altLang="zh-CN" dirty="0" smtClean="0"/>
          </a:p>
          <a:p>
            <a:endParaRPr lang="en-US" dirty="0"/>
          </a:p>
        </p:txBody>
      </p:sp>
    </p:spTree>
    <p:extLst>
      <p:ext uri="{BB962C8B-B14F-4D97-AF65-F5344CB8AC3E}">
        <p14:creationId xmlns:p14="http://schemas.microsoft.com/office/powerpoint/2010/main" val="395953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584200" y="765175"/>
            <a:ext cx="5930900" cy="3336925"/>
          </a:xfrm>
        </p:spPr>
      </p:sp>
      <p:sp>
        <p:nvSpPr>
          <p:cNvPr id="3" name="备注占位符 2"/>
          <p:cNvSpPr>
            <a:spLocks noGrp="1"/>
          </p:cNvSpPr>
          <p:nvPr>
            <p:ph type="body" idx="1"/>
          </p:nvPr>
        </p:nvSpPr>
        <p:spPr/>
        <p:txBody>
          <a:bodyPr/>
          <a:lstStyle/>
          <a:p>
            <a:r>
              <a:rPr lang="en-US" altLang="zh-CN" dirty="0" smtClean="0"/>
              <a:t>GPU </a:t>
            </a:r>
            <a:r>
              <a:rPr lang="zh-CN" altLang="en-US" dirty="0" smtClean="0"/>
              <a:t>与 </a:t>
            </a:r>
            <a:r>
              <a:rPr lang="en-US" altLang="zh-CN" dirty="0" smtClean="0"/>
              <a:t>CPU </a:t>
            </a:r>
            <a:r>
              <a:rPr lang="zh-CN" altLang="en-US" dirty="0" smtClean="0"/>
              <a:t>的架构侧重点不同，</a:t>
            </a:r>
            <a:r>
              <a:rPr lang="en-US" altLang="zh-CN" dirty="0" smtClean="0"/>
              <a:t>CPU </a:t>
            </a:r>
            <a:r>
              <a:rPr lang="zh-CN" altLang="en-US" dirty="0" smtClean="0"/>
              <a:t>侧重于指令执行中的逻辑控制，而 </a:t>
            </a:r>
            <a:r>
              <a:rPr lang="en-US" altLang="zh-CN" dirty="0" smtClean="0"/>
              <a:t>GPU </a:t>
            </a:r>
            <a:r>
              <a:rPr lang="zh-CN" altLang="en-US" dirty="0" smtClean="0"/>
              <a:t>在大规 模的密集型数据并行计算方面的优势极为突出。为了优化某个程序，往往需要同时借助 </a:t>
            </a:r>
            <a:r>
              <a:rPr lang="en-US" altLang="zh-CN" dirty="0" smtClean="0"/>
              <a:t>CPU </a:t>
            </a:r>
            <a:r>
              <a:rPr lang="zh-CN" altLang="en-US" dirty="0" smtClean="0"/>
              <a:t>和 </a:t>
            </a:r>
            <a:r>
              <a:rPr lang="en-US" altLang="zh-CN" dirty="0" smtClean="0"/>
              <a:t>GPU</a:t>
            </a:r>
            <a:r>
              <a:rPr lang="zh-CN" altLang="en-US" dirty="0" smtClean="0"/>
              <a:t>各自的能力进行协同处理。</a:t>
            </a:r>
            <a:endParaRPr lang="en-US" altLang="zh-CN" dirty="0" smtClean="0"/>
          </a:p>
          <a:p>
            <a:endParaRPr lang="en-US" dirty="0"/>
          </a:p>
        </p:txBody>
      </p:sp>
    </p:spTree>
    <p:extLst>
      <p:ext uri="{BB962C8B-B14F-4D97-AF65-F5344CB8AC3E}">
        <p14:creationId xmlns:p14="http://schemas.microsoft.com/office/powerpoint/2010/main" val="28594163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2#总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21"/>
            <a:ext cx="12192000" cy="5602224"/>
          </a:xfrm>
          <a:prstGeom prst="rect">
            <a:avLst/>
          </a:prstGeom>
          <a:ln>
            <a:noFill/>
            <a:prstDash val="dash"/>
          </a:ln>
        </p:spPr>
      </p:pic>
      <p:sp>
        <p:nvSpPr>
          <p:cNvPr id="8" name="L 形 7"/>
          <p:cNvSpPr/>
          <p:nvPr userDrawn="1"/>
        </p:nvSpPr>
        <p:spPr>
          <a:xfrm rot="16200000" flipH="1">
            <a:off x="6634196" y="2578036"/>
            <a:ext cx="701032" cy="717656"/>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baseline="0">
              <a:latin typeface="Huawei Sans" panose="020C0503030203020204" pitchFamily="34" charset="0"/>
              <a:ea typeface="方正兰亭黑简体" panose="02000000000000000000" pitchFamily="2" charset="-122"/>
            </a:endParaRPr>
          </a:p>
        </p:txBody>
      </p:sp>
      <p:sp>
        <p:nvSpPr>
          <p:cNvPr id="9" name="Title 1">
            <a:extLst>
              <a:ext uri="{FF2B5EF4-FFF2-40B4-BE49-F238E27FC236}">
                <a16:creationId xmlns:a16="http://schemas.microsoft.com/office/drawing/2014/main" xmlns="" id="{8227DEE9-8BE9-0D49-BF96-9E83C5312E00}"/>
              </a:ext>
            </a:extLst>
          </p:cNvPr>
          <p:cNvSpPr>
            <a:spLocks noGrp="1"/>
          </p:cNvSpPr>
          <p:nvPr>
            <p:ph type="ctrTitle" hasCustomPrompt="1"/>
          </p:nvPr>
        </p:nvSpPr>
        <p:spPr>
          <a:xfrm>
            <a:off x="916560" y="907092"/>
            <a:ext cx="8125839" cy="690255"/>
          </a:xfrm>
          <a:prstGeom prst="rect">
            <a:avLst/>
          </a:prstGeom>
          <a:ln>
            <a:noFill/>
            <a:prstDash val="dash"/>
          </a:ln>
        </p:spPr>
        <p:txBody>
          <a:bodyPr lIns="0" tIns="0" rIns="0" bIns="0" anchor="t">
            <a:normAutofit/>
          </a:bodyPr>
          <a:lstStyle>
            <a:lvl1pPr>
              <a:defRPr lang="en-US" sz="3200" b="0" i="0" baseline="0" dirty="0">
                <a:latin typeface="Huawei Sans" panose="020C0503030203020204" pitchFamily="34" charset="0"/>
                <a:ea typeface="方正兰亭黑简体" panose="02000000000000000000" pitchFamily="2" charset="-122"/>
              </a:defRPr>
            </a:lvl1pPr>
          </a:lstStyle>
          <a:p>
            <a:pPr lvl="0" defTabSz="914034">
              <a:lnSpc>
                <a:spcPts val="3439"/>
              </a:lnSpc>
            </a:pPr>
            <a:r>
              <a:rPr lang="zh-CN" altLang="en-US" dirty="0"/>
              <a:t>单击此处添加标题</a:t>
            </a:r>
            <a:endParaRPr lang="en-US" dirty="0"/>
          </a:p>
        </p:txBody>
      </p:sp>
      <p:sp>
        <p:nvSpPr>
          <p:cNvPr id="10" name="Text Placeholder 5">
            <a:extLst>
              <a:ext uri="{FF2B5EF4-FFF2-40B4-BE49-F238E27FC236}">
                <a16:creationId xmlns:a16="http://schemas.microsoft.com/office/drawing/2014/main" xmlns="" id="{2F43DA98-D48D-6947-95EF-BA3B05E68822}"/>
              </a:ext>
            </a:extLst>
          </p:cNvPr>
          <p:cNvSpPr>
            <a:spLocks noGrp="1"/>
          </p:cNvSpPr>
          <p:nvPr>
            <p:ph type="body" sz="quarter" idx="10" hasCustomPrompt="1"/>
          </p:nvPr>
        </p:nvSpPr>
        <p:spPr>
          <a:xfrm>
            <a:off x="916561" y="1949372"/>
            <a:ext cx="8125840" cy="643926"/>
          </a:xfrm>
        </p:spPr>
        <p:txBody>
          <a:bodyPr vert="horz" lIns="0" tIns="0" rIns="0" bIns="0" rtlCol="0">
            <a:noAutofit/>
          </a:bodyPr>
          <a:lstStyle>
            <a:lvl1pPr marL="228600" indent="-228600">
              <a:buNone/>
              <a:defRPr lang="en-US" sz="1400" baseline="0" dirty="0">
                <a:latin typeface="Huawei Sans" panose="020C0503030203020204" pitchFamily="34" charset="0"/>
                <a:ea typeface="方正兰亭黑简体" panose="02000000000000000000" pitchFamily="2" charset="-122"/>
                <a:cs typeface="Huawei Sans" panose="020C0503030203020204" pitchFamily="34" charset="0"/>
              </a:defRPr>
            </a:lvl1pPr>
          </a:lstStyle>
          <a:p>
            <a:pPr marL="0" lvl="0" indent="0">
              <a:lnSpc>
                <a:spcPct val="100000"/>
              </a:lnSpc>
              <a:spcBef>
                <a:spcPts val="0"/>
              </a:spcBef>
            </a:pPr>
            <a:r>
              <a:rPr lang="zh-CN" altLang="en-US" dirty="0" smtClean="0"/>
              <a:t>单击此处添加文本</a:t>
            </a:r>
            <a:endParaRPr lang="en-US" dirty="0"/>
          </a:p>
        </p:txBody>
      </p:sp>
    </p:spTree>
    <p:extLst>
      <p:ext uri="{BB962C8B-B14F-4D97-AF65-F5344CB8AC3E}">
        <p14:creationId xmlns:p14="http://schemas.microsoft.com/office/powerpoint/2010/main" val="1238390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13#更多信息(可选)">
    <p:spTree>
      <p:nvGrpSpPr>
        <p:cNvPr id="1" name=""/>
        <p:cNvGrpSpPr/>
        <p:nvPr/>
      </p:nvGrpSpPr>
      <p:grpSpPr>
        <a:xfrm>
          <a:off x="0" y="0"/>
          <a:ext cx="0" cy="0"/>
          <a:chOff x="0" y="0"/>
          <a:chExt cx="0" cy="0"/>
        </a:xfrm>
      </p:grpSpPr>
      <p:sp>
        <p:nvSpPr>
          <p:cNvPr id="3" name="文本占位符 6"/>
          <p:cNvSpPr>
            <a:spLocks noGrp="1"/>
          </p:cNvSpPr>
          <p:nvPr>
            <p:ph type="body" sz="quarter" idx="10" hasCustomPrompt="1"/>
          </p:nvPr>
        </p:nvSpPr>
        <p:spPr>
          <a:xfrm>
            <a:off x="1019175" y="1844675"/>
            <a:ext cx="10153650" cy="4082880"/>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vl5pPr>
              <a:buNone/>
              <a:defRPr/>
            </a:lvl5pPr>
          </a:lstStyle>
          <a:p>
            <a:r>
              <a:rPr lang="zh-CN" altLang="en-US" dirty="0"/>
              <a:t>此版式用于提供给学员更多学习信息。</a:t>
            </a:r>
          </a:p>
        </p:txBody>
      </p:sp>
      <p:cxnSp>
        <p:nvCxnSpPr>
          <p:cNvPr id="12" name="直线连接符 14">
            <a:extLst>
              <a:ext uri="{FF2B5EF4-FFF2-40B4-BE49-F238E27FC236}">
                <a16:creationId xmlns:a16="http://schemas.microsoft.com/office/drawing/2014/main" xmlns="" id="{C79E9F57-49BC-DC4A-B843-36D48051C848}"/>
              </a:ext>
            </a:extLst>
          </p:cNvPr>
          <p:cNvCxnSpPr>
            <a:cxnSpLocks/>
          </p:cNvCxnSpPr>
          <p:nvPr userDrawn="1"/>
        </p:nvCxnSpPr>
        <p:spPr>
          <a:xfrm flipH="1">
            <a:off x="1029917" y="1349255"/>
            <a:ext cx="1800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13" name="文本框 16">
            <a:extLst>
              <a:ext uri="{FF2B5EF4-FFF2-40B4-BE49-F238E27FC236}">
                <a16:creationId xmlns:a16="http://schemas.microsoft.com/office/drawing/2014/main" xmlns="" id="{568EC886-2612-1F43-AB51-21A76A078357}"/>
              </a:ext>
            </a:extLst>
          </p:cNvPr>
          <p:cNvSpPr txBox="1"/>
          <p:nvPr userDrawn="1"/>
        </p:nvSpPr>
        <p:spPr>
          <a:xfrm>
            <a:off x="918916" y="630373"/>
            <a:ext cx="2050561" cy="651845"/>
          </a:xfrm>
          <a:prstGeom prst="rect">
            <a:avLst/>
          </a:prstGeom>
          <a:noFill/>
        </p:spPr>
        <p:txBody>
          <a:bodyPr wrap="none" rtlCol="0">
            <a:spAutoFit/>
          </a:bodyPr>
          <a:lstStyle/>
          <a:p>
            <a:r>
              <a:rPr kumimoji="1" lang="zh-CN" altLang="en-US" sz="3636" baseline="0" dirty="0" smtClean="0">
                <a:solidFill>
                  <a:srgbClr val="404040"/>
                </a:solidFill>
                <a:latin typeface="Huawei Sans" panose="020C0503030203020204" pitchFamily="34" charset="0"/>
                <a:ea typeface="方正兰亭黑简体" panose="02000000000000000000" pitchFamily="2" charset="-122"/>
                <a:cs typeface="Microsoft YaHei" charset="-122"/>
              </a:rPr>
              <a:t>更多信息</a:t>
            </a:r>
            <a:endParaRPr kumimoji="1" lang="zh-CN" altLang="en-US" sz="3636" baseline="0" dirty="0">
              <a:solidFill>
                <a:srgbClr val="404040"/>
              </a:solidFill>
              <a:latin typeface="Huawei Sans" panose="020C0503030203020204" pitchFamily="34" charset="0"/>
              <a:ea typeface="方正兰亭黑简体" panose="02000000000000000000" pitchFamily="2" charset="-122"/>
              <a:cs typeface="Microsoft YaHei" charset="-122"/>
            </a:endParaRPr>
          </a:p>
        </p:txBody>
      </p:sp>
    </p:spTree>
    <p:extLst>
      <p:ext uri="{BB962C8B-B14F-4D97-AF65-F5344CB8AC3E}">
        <p14:creationId xmlns:p14="http://schemas.microsoft.com/office/powerpoint/2010/main" val="252638519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14#学习推荐(可选)">
    <p:spTree>
      <p:nvGrpSpPr>
        <p:cNvPr id="1" name=""/>
        <p:cNvGrpSpPr/>
        <p:nvPr/>
      </p:nvGrpSpPr>
      <p:grpSpPr>
        <a:xfrm>
          <a:off x="0" y="0"/>
          <a:ext cx="0" cy="0"/>
          <a:chOff x="0" y="0"/>
          <a:chExt cx="0" cy="0"/>
        </a:xfrm>
      </p:grpSpPr>
      <p:sp>
        <p:nvSpPr>
          <p:cNvPr id="3" name="文本占位符 6"/>
          <p:cNvSpPr>
            <a:spLocks noGrp="1"/>
          </p:cNvSpPr>
          <p:nvPr>
            <p:ph type="body" sz="quarter" idx="10"/>
          </p:nvPr>
        </p:nvSpPr>
        <p:spPr>
          <a:xfrm>
            <a:off x="1019175" y="1844675"/>
            <a:ext cx="10153650" cy="4082880"/>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stStyle>
          <a:p>
            <a:endParaRPr lang="zh-CN" altLang="en-US" dirty="0"/>
          </a:p>
        </p:txBody>
      </p:sp>
      <p:cxnSp>
        <p:nvCxnSpPr>
          <p:cNvPr id="14" name="直线连接符 14">
            <a:extLst>
              <a:ext uri="{FF2B5EF4-FFF2-40B4-BE49-F238E27FC236}">
                <a16:creationId xmlns:a16="http://schemas.microsoft.com/office/drawing/2014/main" xmlns="" id="{C79E9F57-49BC-DC4A-B843-36D48051C848}"/>
              </a:ext>
            </a:extLst>
          </p:cNvPr>
          <p:cNvCxnSpPr>
            <a:cxnSpLocks/>
          </p:cNvCxnSpPr>
          <p:nvPr userDrawn="1"/>
        </p:nvCxnSpPr>
        <p:spPr>
          <a:xfrm flipH="1">
            <a:off x="1029917" y="1349255"/>
            <a:ext cx="1800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15" name="文本框 16">
            <a:extLst>
              <a:ext uri="{FF2B5EF4-FFF2-40B4-BE49-F238E27FC236}">
                <a16:creationId xmlns:a16="http://schemas.microsoft.com/office/drawing/2014/main" xmlns="" id="{568EC886-2612-1F43-AB51-21A76A078357}"/>
              </a:ext>
            </a:extLst>
          </p:cNvPr>
          <p:cNvSpPr txBox="1"/>
          <p:nvPr userDrawn="1"/>
        </p:nvSpPr>
        <p:spPr>
          <a:xfrm>
            <a:off x="918916" y="630373"/>
            <a:ext cx="2050561" cy="651845"/>
          </a:xfrm>
          <a:prstGeom prst="rect">
            <a:avLst/>
          </a:prstGeom>
          <a:noFill/>
        </p:spPr>
        <p:txBody>
          <a:bodyPr wrap="none" rtlCol="0">
            <a:spAutoFit/>
          </a:bodyPr>
          <a:lstStyle/>
          <a:p>
            <a:r>
              <a:rPr kumimoji="1" lang="zh-CN" altLang="en-US" sz="3636" baseline="0" dirty="0" smtClean="0">
                <a:solidFill>
                  <a:srgbClr val="404040"/>
                </a:solidFill>
                <a:latin typeface="Huawei Sans" panose="020C0503030203020204" pitchFamily="34" charset="0"/>
                <a:ea typeface="方正兰亭黑简体" panose="02000000000000000000" pitchFamily="2" charset="-122"/>
                <a:cs typeface="Microsoft YaHei" charset="-122"/>
              </a:rPr>
              <a:t>学习推荐</a:t>
            </a:r>
            <a:endParaRPr kumimoji="1" lang="zh-CN" altLang="en-US" sz="3636" baseline="0" dirty="0">
              <a:solidFill>
                <a:srgbClr val="404040"/>
              </a:solidFill>
              <a:latin typeface="Huawei Sans" panose="020C0503030203020204" pitchFamily="34" charset="0"/>
              <a:ea typeface="方正兰亭黑简体" panose="02000000000000000000" pitchFamily="2" charset="-122"/>
              <a:cs typeface="Microsoft YaHei" charset="-122"/>
            </a:endParaRPr>
          </a:p>
        </p:txBody>
      </p:sp>
    </p:spTree>
    <p:extLst>
      <p:ext uri="{BB962C8B-B14F-4D97-AF65-F5344CB8AC3E}">
        <p14:creationId xmlns:p14="http://schemas.microsoft.com/office/powerpoint/2010/main" val="201019123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7#标题和内容（两行标题）">
    <p:spTree>
      <p:nvGrpSpPr>
        <p:cNvPr id="1" name=""/>
        <p:cNvGrpSpPr/>
        <p:nvPr/>
      </p:nvGrpSpPr>
      <p:grpSpPr>
        <a:xfrm>
          <a:off x="0" y="0"/>
          <a:ext cx="0" cy="0"/>
          <a:chOff x="0" y="0"/>
          <a:chExt cx="0" cy="0"/>
        </a:xfrm>
      </p:grpSpPr>
      <p:sp>
        <p:nvSpPr>
          <p:cNvPr id="3" name="标题 1"/>
          <p:cNvSpPr>
            <a:spLocks noGrp="1"/>
          </p:cNvSpPr>
          <p:nvPr>
            <p:ph type="title"/>
          </p:nvPr>
        </p:nvSpPr>
        <p:spPr>
          <a:xfrm>
            <a:off x="731838" y="447468"/>
            <a:ext cx="10728325" cy="1001920"/>
          </a:xfrm>
          <a:prstGeom prst="rect">
            <a:avLst/>
          </a:prstGeom>
        </p:spPr>
        <p:txBody>
          <a:bodyPr lIns="0" tIns="0" rIns="0" bIns="0" anchor="t">
            <a:normAutofit/>
          </a:bodyPr>
          <a:lstStyle>
            <a:lvl1pPr>
              <a:defRPr lang="zh-CN" altLang="en-US" baseline="0" dirty="0">
                <a:latin typeface="Huawei Sans" panose="020C0503030203020204" pitchFamily="34" charset="0"/>
                <a:ea typeface="方正兰亭黑简体" panose="02000000000000000000" pitchFamily="2" charset="-122"/>
              </a:defRPr>
            </a:lvl1pPr>
          </a:lstStyle>
          <a:p>
            <a:pPr marL="0" lvl="0" indent="0" defTabSz="1187798">
              <a:lnSpc>
                <a:spcPts val="3430"/>
              </a:lnSpc>
              <a:spcBef>
                <a:spcPts val="0"/>
              </a:spcBef>
              <a:buFont typeface="Arial" panose="020B0604020202020204" pitchFamily="34" charset="0"/>
            </a:pPr>
            <a:r>
              <a:rPr lang="zh-CN" altLang="en-US" dirty="0" smtClean="0"/>
              <a:t>单击</a:t>
            </a:r>
            <a:r>
              <a:rPr lang="zh-CN" altLang="en-US" dirty="0"/>
              <a:t>此处编辑母版标题样式</a:t>
            </a:r>
          </a:p>
        </p:txBody>
      </p:sp>
      <p:sp>
        <p:nvSpPr>
          <p:cNvPr id="9" name="文本占位符 6"/>
          <p:cNvSpPr>
            <a:spLocks noGrp="1"/>
          </p:cNvSpPr>
          <p:nvPr>
            <p:ph type="body" sz="quarter" idx="10" hasCustomPrompt="1"/>
          </p:nvPr>
        </p:nvSpPr>
        <p:spPr>
          <a:xfrm>
            <a:off x="731838" y="1484312"/>
            <a:ext cx="10728326" cy="4443243"/>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stStyle>
          <a:p>
            <a:r>
              <a:rPr lang="zh-CN" altLang="en-US" dirty="0"/>
              <a:t>单击此处输入文字</a:t>
            </a:r>
          </a:p>
        </p:txBody>
      </p:sp>
    </p:spTree>
    <p:extLst>
      <p:ext uri="{BB962C8B-B14F-4D97-AF65-F5344CB8AC3E}">
        <p14:creationId xmlns:p14="http://schemas.microsoft.com/office/powerpoint/2010/main" val="2166991213"/>
      </p:ext>
    </p:extLst>
  </p:cSld>
  <p:clrMapOvr>
    <a:masterClrMapping/>
  </p:clrMapOvr>
  <p:timing>
    <p:tnLst>
      <p:par>
        <p:cTn id="1" dur="indefinite" restart="never" nodeType="tmRoot"/>
      </p:par>
    </p:tnLst>
  </p:timing>
  <p:extLst>
    <p:ext uri="{DCECCB84-F9BA-43D5-87BE-67443E8EF086}">
      <p15:sldGuideLst xmlns:p15="http://schemas.microsoft.com/office/powerpoint/2012/main">
        <p15:guide id="1" orient="horz" pos="935"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7*#标题和内容（一行标题）">
    <p:spTree>
      <p:nvGrpSpPr>
        <p:cNvPr id="1" name=""/>
        <p:cNvGrpSpPr/>
        <p:nvPr/>
      </p:nvGrpSpPr>
      <p:grpSpPr>
        <a:xfrm>
          <a:off x="0" y="0"/>
          <a:ext cx="0" cy="0"/>
          <a:chOff x="0" y="0"/>
          <a:chExt cx="0" cy="0"/>
        </a:xfrm>
      </p:grpSpPr>
      <p:sp>
        <p:nvSpPr>
          <p:cNvPr id="3" name="标题 1"/>
          <p:cNvSpPr>
            <a:spLocks noGrp="1"/>
          </p:cNvSpPr>
          <p:nvPr>
            <p:ph type="title"/>
          </p:nvPr>
        </p:nvSpPr>
        <p:spPr>
          <a:xfrm>
            <a:off x="731838" y="447468"/>
            <a:ext cx="10728325" cy="485982"/>
          </a:xfrm>
          <a:prstGeom prst="rect">
            <a:avLst/>
          </a:prstGeom>
        </p:spPr>
        <p:txBody>
          <a:bodyPr lIns="0" tIns="0" rIns="0" bIns="0" anchor="t">
            <a:normAutofit/>
          </a:bodyPr>
          <a:lstStyle>
            <a:lvl1pPr>
              <a:defRPr lang="zh-CN" altLang="en-US" baseline="0" dirty="0">
                <a:latin typeface="Huawei Sans" panose="020C0503030203020204" pitchFamily="34" charset="0"/>
                <a:ea typeface="方正兰亭黑简体" panose="02000000000000000000" pitchFamily="2" charset="-122"/>
              </a:defRPr>
            </a:lvl1pPr>
          </a:lstStyle>
          <a:p>
            <a:pPr marL="0" lvl="0" indent="0" defTabSz="1187798">
              <a:lnSpc>
                <a:spcPts val="3430"/>
              </a:lnSpc>
              <a:spcBef>
                <a:spcPts val="0"/>
              </a:spcBef>
              <a:buFont typeface="Arial" panose="020B0604020202020204" pitchFamily="34" charset="0"/>
            </a:pPr>
            <a:r>
              <a:rPr lang="zh-CN" altLang="en-US" dirty="0" smtClean="0"/>
              <a:t>单击</a:t>
            </a:r>
            <a:r>
              <a:rPr lang="zh-CN" altLang="en-US" dirty="0"/>
              <a:t>此处编辑母版标题样式</a:t>
            </a:r>
          </a:p>
        </p:txBody>
      </p:sp>
      <p:sp>
        <p:nvSpPr>
          <p:cNvPr id="9" name="文本占位符 6"/>
          <p:cNvSpPr>
            <a:spLocks noGrp="1"/>
          </p:cNvSpPr>
          <p:nvPr>
            <p:ph type="body" sz="quarter" idx="10" hasCustomPrompt="1"/>
          </p:nvPr>
        </p:nvSpPr>
        <p:spPr>
          <a:xfrm>
            <a:off x="731838" y="1047750"/>
            <a:ext cx="10728326" cy="4879805"/>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stStyle>
          <a:p>
            <a:r>
              <a:rPr lang="zh-CN" altLang="en-US" dirty="0"/>
              <a:t>单击此处输入文字</a:t>
            </a:r>
          </a:p>
        </p:txBody>
      </p:sp>
    </p:spTree>
    <p:extLst>
      <p:ext uri="{BB962C8B-B14F-4D97-AF65-F5344CB8AC3E}">
        <p14:creationId xmlns:p14="http://schemas.microsoft.com/office/powerpoint/2010/main" val="277827284"/>
      </p:ext>
    </p:extLst>
  </p:cSld>
  <p:clrMapOvr>
    <a:masterClrMapping/>
  </p:clrMapOvr>
  <p:timing>
    <p:tnLst>
      <p:par>
        <p:cTn id="1" dur="indefinite" restart="never" nodeType="tmRoot"/>
      </p:par>
    </p:tnLst>
  </p:timing>
  <p:extLst>
    <p:ext uri="{DCECCB84-F9BA-43D5-87BE-67443E8EF086}">
      <p15:sldGuideLst xmlns:p15="http://schemas.microsoft.com/office/powerpoint/2012/main">
        <p15:guide id="1" orient="horz" pos="595" userDrawn="1">
          <p15:clr>
            <a:srgbClr val="FBAE40"/>
          </p15:clr>
        </p15:guide>
        <p15:guide id="2" orient="horz" pos="663"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8#仅标题（两行标题）">
    <p:spTree>
      <p:nvGrpSpPr>
        <p:cNvPr id="1" name=""/>
        <p:cNvGrpSpPr/>
        <p:nvPr/>
      </p:nvGrpSpPr>
      <p:grpSpPr>
        <a:xfrm>
          <a:off x="0" y="0"/>
          <a:ext cx="0" cy="0"/>
          <a:chOff x="0" y="0"/>
          <a:chExt cx="0" cy="0"/>
        </a:xfrm>
      </p:grpSpPr>
      <p:sp>
        <p:nvSpPr>
          <p:cNvPr id="3" name="标题 1"/>
          <p:cNvSpPr>
            <a:spLocks noGrp="1"/>
          </p:cNvSpPr>
          <p:nvPr>
            <p:ph type="title"/>
          </p:nvPr>
        </p:nvSpPr>
        <p:spPr>
          <a:xfrm>
            <a:off x="731838" y="447468"/>
            <a:ext cx="10728325" cy="1001920"/>
          </a:xfrm>
          <a:prstGeom prst="rect">
            <a:avLst/>
          </a:prstGeom>
        </p:spPr>
        <p:txBody>
          <a:bodyPr lIns="0" tIns="0" rIns="0" bIns="0" anchor="t">
            <a:normAutofit/>
          </a:bodyPr>
          <a:lstStyle>
            <a:lvl1pPr>
              <a:defRPr lang="zh-CN" altLang="en-US" baseline="0" dirty="0"/>
            </a:lvl1pPr>
          </a:lstStyle>
          <a:p>
            <a:pPr marL="0" lvl="0" indent="0" defTabSz="1187798">
              <a:lnSpc>
                <a:spcPts val="3430"/>
              </a:lnSpc>
              <a:spcBef>
                <a:spcPts val="0"/>
              </a:spcBef>
              <a:buFont typeface="Arial" panose="020B0604020202020204" pitchFamily="34" charset="0"/>
            </a:pPr>
            <a:r>
              <a:rPr lang="zh-CN" altLang="en-US" dirty="0" smtClean="0"/>
              <a:t>单击</a:t>
            </a:r>
            <a:r>
              <a:rPr lang="zh-CN" altLang="en-US" dirty="0"/>
              <a:t>此处编辑母版标题样式</a:t>
            </a:r>
          </a:p>
        </p:txBody>
      </p:sp>
    </p:spTree>
    <p:extLst>
      <p:ext uri="{BB962C8B-B14F-4D97-AF65-F5344CB8AC3E}">
        <p14:creationId xmlns:p14="http://schemas.microsoft.com/office/powerpoint/2010/main" val="351364381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8*#仅标题（一行标题）">
    <p:spTree>
      <p:nvGrpSpPr>
        <p:cNvPr id="1" name=""/>
        <p:cNvGrpSpPr/>
        <p:nvPr/>
      </p:nvGrpSpPr>
      <p:grpSpPr>
        <a:xfrm>
          <a:off x="0" y="0"/>
          <a:ext cx="0" cy="0"/>
          <a:chOff x="0" y="0"/>
          <a:chExt cx="0" cy="0"/>
        </a:xfrm>
      </p:grpSpPr>
      <p:sp>
        <p:nvSpPr>
          <p:cNvPr id="3" name="标题 1"/>
          <p:cNvSpPr>
            <a:spLocks noGrp="1"/>
          </p:cNvSpPr>
          <p:nvPr>
            <p:ph type="title"/>
          </p:nvPr>
        </p:nvSpPr>
        <p:spPr>
          <a:xfrm>
            <a:off x="731838" y="447468"/>
            <a:ext cx="10728325" cy="497095"/>
          </a:xfrm>
          <a:prstGeom prst="rect">
            <a:avLst/>
          </a:prstGeom>
        </p:spPr>
        <p:txBody>
          <a:bodyPr lIns="0" tIns="0" rIns="0" bIns="0" anchor="t">
            <a:normAutofit/>
          </a:bodyPr>
          <a:lstStyle>
            <a:lvl1pPr>
              <a:defRPr lang="zh-CN" altLang="en-US" baseline="0" dirty="0"/>
            </a:lvl1pPr>
          </a:lstStyle>
          <a:p>
            <a:pPr marL="0" lvl="0" indent="0" defTabSz="1187798">
              <a:lnSpc>
                <a:spcPts val="3430"/>
              </a:lnSpc>
              <a:spcBef>
                <a:spcPts val="0"/>
              </a:spcBef>
              <a:buFont typeface="Arial" panose="020B0604020202020204" pitchFamily="34" charset="0"/>
            </a:pPr>
            <a:r>
              <a:rPr lang="zh-CN" altLang="en-US" dirty="0" smtClean="0"/>
              <a:t>单击</a:t>
            </a:r>
            <a:r>
              <a:rPr lang="zh-CN" altLang="en-US" dirty="0"/>
              <a:t>此处编辑母版标题样式</a:t>
            </a:r>
          </a:p>
        </p:txBody>
      </p:sp>
    </p:spTree>
    <p:extLst>
      <p:ext uri="{BB962C8B-B14F-4D97-AF65-F5344CB8AC3E}">
        <p14:creationId xmlns:p14="http://schemas.microsoft.com/office/powerpoint/2010/main" val="826084440"/>
      </p:ext>
    </p:extLst>
  </p:cSld>
  <p:clrMapOvr>
    <a:masterClrMapping/>
  </p:clrMapOvr>
  <p:timing>
    <p:tnLst>
      <p:par>
        <p:cTn id="1" dur="indefinite" restart="never" nodeType="tmRoot"/>
      </p:par>
    </p:tnLst>
  </p:timing>
  <p:extLst>
    <p:ext uri="{DCECCB84-F9BA-43D5-87BE-67443E8EF086}">
      <p15:sldGuideLst xmlns:p15="http://schemas.microsoft.com/office/powerpoint/2012/main">
        <p15:guide id="1" orient="horz" pos="595"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9#全白背景">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3431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15#谢谢">
    <p:bg>
      <p:bgPr>
        <a:solidFill>
          <a:srgbClr val="FFFFFF"/>
        </a:solidFill>
        <a:effectLst/>
      </p:bgPr>
    </p:bg>
    <p:spTree>
      <p:nvGrpSpPr>
        <p:cNvPr id="1" name=""/>
        <p:cNvGrpSpPr/>
        <p:nvPr/>
      </p:nvGrpSpPr>
      <p:grpSpPr>
        <a:xfrm>
          <a:off x="0" y="0"/>
          <a:ext cx="0" cy="0"/>
          <a:chOff x="0" y="0"/>
          <a:chExt cx="0" cy="0"/>
        </a:xfrm>
      </p:grpSpPr>
      <p:sp>
        <p:nvSpPr>
          <p:cNvPr id="3" name="TextBox 3">
            <a:extLst>
              <a:ext uri="{FF2B5EF4-FFF2-40B4-BE49-F238E27FC236}">
                <a16:creationId xmlns:a16="http://schemas.microsoft.com/office/drawing/2014/main" xmlns="" id="{42AF307D-40F4-EC4C-9108-79E948007529}"/>
              </a:ext>
            </a:extLst>
          </p:cNvPr>
          <p:cNvSpPr txBox="1"/>
          <p:nvPr userDrawn="1"/>
        </p:nvSpPr>
        <p:spPr>
          <a:xfrm>
            <a:off x="607486" y="1402064"/>
            <a:ext cx="3921034" cy="854717"/>
          </a:xfrm>
          <a:prstGeom prst="rect">
            <a:avLst/>
          </a:prstGeom>
          <a:noFill/>
        </p:spPr>
        <p:txBody>
          <a:bodyPr wrap="square" rtlCol="0">
            <a:spAutoFit/>
          </a:bodyPr>
          <a:lstStyle/>
          <a:p>
            <a:pPr algn="l"/>
            <a:r>
              <a:rPr lang="en-US" sz="4940" dirty="0" smtClean="0">
                <a:solidFill>
                  <a:schemeClr val="tx1"/>
                </a:solidFill>
              </a:rPr>
              <a:t>Thank you.</a:t>
            </a:r>
            <a:endParaRPr lang="en-US" sz="4940" dirty="0">
              <a:solidFill>
                <a:schemeClr val="tx1"/>
              </a:solidFill>
            </a:endParaRPr>
          </a:p>
        </p:txBody>
      </p:sp>
    </p:spTree>
    <p:extLst>
      <p:ext uri="{BB962C8B-B14F-4D97-AF65-F5344CB8AC3E}">
        <p14:creationId xmlns:p14="http://schemas.microsoft.com/office/powerpoint/2010/main" val="214933663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修订记录">
    <p:spTree>
      <p:nvGrpSpPr>
        <p:cNvPr id="1" name=""/>
        <p:cNvGrpSpPr/>
        <p:nvPr/>
      </p:nvGrpSpPr>
      <p:grpSpPr>
        <a:xfrm>
          <a:off x="0" y="0"/>
          <a:ext cx="0" cy="0"/>
          <a:chOff x="0" y="0"/>
          <a:chExt cx="0" cy="0"/>
        </a:xfrm>
      </p:grpSpPr>
      <p:graphicFrame>
        <p:nvGraphicFramePr>
          <p:cNvPr id="3" name="Group 3"/>
          <p:cNvGraphicFramePr>
            <a:graphicFrameLocks noGrp="1"/>
          </p:cNvGraphicFramePr>
          <p:nvPr userDrawn="1">
            <p:extLst>
              <p:ext uri="{D42A27DB-BD31-4B8C-83A1-F6EECF244321}">
                <p14:modId xmlns:p14="http://schemas.microsoft.com/office/powerpoint/2010/main" val="255470206"/>
              </p:ext>
            </p:extLst>
          </p:nvPr>
        </p:nvGraphicFramePr>
        <p:xfrm>
          <a:off x="1007140" y="1398424"/>
          <a:ext cx="10194260" cy="1082675"/>
        </p:xfrm>
        <a:graphic>
          <a:graphicData uri="http://schemas.openxmlformats.org/drawingml/2006/table">
            <a:tbl>
              <a:tblPr/>
              <a:tblGrid>
                <a:gridCol w="3119031">
                  <a:extLst>
                    <a:ext uri="{9D8B030D-6E8A-4147-A177-3AD203B41FA5}">
                      <a16:colId xmlns:a16="http://schemas.microsoft.com/office/drawing/2014/main" xmlns="" val="20000"/>
                    </a:ext>
                  </a:extLst>
                </a:gridCol>
                <a:gridCol w="1967450">
                  <a:extLst>
                    <a:ext uri="{9D8B030D-6E8A-4147-A177-3AD203B41FA5}">
                      <a16:colId xmlns:a16="http://schemas.microsoft.com/office/drawing/2014/main" xmlns="" val="20001"/>
                    </a:ext>
                  </a:extLst>
                </a:gridCol>
                <a:gridCol w="3023155">
                  <a:extLst>
                    <a:ext uri="{9D8B030D-6E8A-4147-A177-3AD203B41FA5}">
                      <a16:colId xmlns:a16="http://schemas.microsoft.com/office/drawing/2014/main" xmlns="" val="20002"/>
                    </a:ext>
                  </a:extLst>
                </a:gridCol>
                <a:gridCol w="2084624">
                  <a:extLst>
                    <a:ext uri="{9D8B030D-6E8A-4147-A177-3AD203B41FA5}">
                      <a16:colId xmlns:a16="http://schemas.microsoft.com/office/drawing/2014/main" xmlns="" val="20003"/>
                    </a:ext>
                  </a:extLst>
                </a:gridCol>
              </a:tblGrid>
              <a:tr h="5778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课程编码</a:t>
                      </a:r>
                    </a:p>
                  </a:txBody>
                  <a:tcPr marL="102659" marR="102659" marT="40053" marB="40053"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适用产品</a:t>
                      </a:r>
                    </a:p>
                  </a:txBody>
                  <a:tcPr marL="102659" marR="102659" marT="40053" marB="40053"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产品版本</a:t>
                      </a:r>
                    </a:p>
                  </a:txBody>
                  <a:tcPr marL="102659" marR="102659" marT="40053" marB="40053"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课程版本</a:t>
                      </a:r>
                      <a:endParaRPr kumimoji="1" lang="en-US" altLang="zh-CN"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2659" marR="102659" marT="40053" marB="40053"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504825">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bl>
          </a:graphicData>
        </a:graphic>
      </p:graphicFrame>
      <p:graphicFrame>
        <p:nvGraphicFramePr>
          <p:cNvPr id="4" name="Group 21"/>
          <p:cNvGraphicFramePr>
            <a:graphicFrameLocks noGrp="1"/>
          </p:cNvGraphicFramePr>
          <p:nvPr userDrawn="1">
            <p:extLst>
              <p:ext uri="{D42A27DB-BD31-4B8C-83A1-F6EECF244321}">
                <p14:modId xmlns:p14="http://schemas.microsoft.com/office/powerpoint/2010/main" val="2782951008"/>
              </p:ext>
            </p:extLst>
          </p:nvPr>
        </p:nvGraphicFramePr>
        <p:xfrm>
          <a:off x="1007140" y="2920836"/>
          <a:ext cx="10177327" cy="3038475"/>
        </p:xfrm>
        <a:graphic>
          <a:graphicData uri="http://schemas.openxmlformats.org/drawingml/2006/table">
            <a:tbl>
              <a:tblPr/>
              <a:tblGrid>
                <a:gridCol w="3119030">
                  <a:extLst>
                    <a:ext uri="{9D8B030D-6E8A-4147-A177-3AD203B41FA5}">
                      <a16:colId xmlns:a16="http://schemas.microsoft.com/office/drawing/2014/main" xmlns="" val="20000"/>
                    </a:ext>
                  </a:extLst>
                </a:gridCol>
                <a:gridCol w="1967450">
                  <a:extLst>
                    <a:ext uri="{9D8B030D-6E8A-4147-A177-3AD203B41FA5}">
                      <a16:colId xmlns:a16="http://schemas.microsoft.com/office/drawing/2014/main" xmlns="" val="20001"/>
                    </a:ext>
                  </a:extLst>
                </a:gridCol>
                <a:gridCol w="3023155">
                  <a:extLst>
                    <a:ext uri="{9D8B030D-6E8A-4147-A177-3AD203B41FA5}">
                      <a16:colId xmlns:a16="http://schemas.microsoft.com/office/drawing/2014/main" xmlns="" val="20002"/>
                    </a:ext>
                  </a:extLst>
                </a:gridCol>
                <a:gridCol w="2067692">
                  <a:extLst>
                    <a:ext uri="{9D8B030D-6E8A-4147-A177-3AD203B41FA5}">
                      <a16:colId xmlns:a16="http://schemas.microsoft.com/office/drawing/2014/main" xmlns="" val="20003"/>
                    </a:ext>
                  </a:extLst>
                </a:gridCol>
              </a:tblGrid>
              <a:tr h="5778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作者</a:t>
                      </a:r>
                      <a:r>
                        <a:rPr kumimoji="1" lang="en-US" altLang="zh-CN"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a:t>
                      </a:r>
                      <a:r>
                        <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工号</a:t>
                      </a:r>
                    </a:p>
                  </a:txBody>
                  <a:tcPr marL="102659" marR="102659" marT="40053" marB="40053"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时间</a:t>
                      </a:r>
                    </a:p>
                  </a:txBody>
                  <a:tcPr marL="102659" marR="102659" marT="40053" marB="40053"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审核人</a:t>
                      </a:r>
                      <a:r>
                        <a:rPr kumimoji="1" lang="en-US" altLang="zh-CN"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a:t>
                      </a:r>
                      <a:r>
                        <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工号</a:t>
                      </a:r>
                    </a:p>
                  </a:txBody>
                  <a:tcPr marL="102659" marR="102659" marT="40053" marB="40053"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r>
                        <a:rPr kumimoji="1" lang="zh-CN" altLang="zh-CN"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rPr>
                        <a:t>新开发/优化</a:t>
                      </a:r>
                      <a:endParaRPr kumimoji="1" lang="zh-CN" altLang="en-US" sz="1800" b="1"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2659" marR="102659" marT="40053" marB="40053"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504825">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en-US"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4889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4889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3"/>
                  </a:ext>
                </a:extLst>
              </a:tr>
              <a:tr h="4889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4"/>
                  </a:ext>
                </a:extLst>
              </a:tr>
              <a:tr h="488950">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40000"/>
                        </a:lnSpc>
                        <a:spcBef>
                          <a:spcPct val="30000"/>
                        </a:spcBef>
                        <a:spcAft>
                          <a:spcPct val="0"/>
                        </a:spcAft>
                        <a:buClr>
                          <a:srgbClr val="808080"/>
                        </a:buClr>
                        <a:buSzPct val="60000"/>
                        <a:buFont typeface="Wingdings" pitchFamily="2" charset="2"/>
                        <a:buNone/>
                        <a:tabLst/>
                      </a:pPr>
                      <a:endParaRPr kumimoji="0" lang="zh-CN" altLang="zh-CN" sz="1600" b="0" i="0" u="none" strike="noStrike" cap="none" normalizeH="0" baseline="0" dirty="0">
                        <a:ln>
                          <a:noFill/>
                        </a:ln>
                        <a:solidFill>
                          <a:schemeClr val="tx1"/>
                        </a:solidFill>
                        <a:effectLst/>
                        <a:latin typeface="Huawei Sans" panose="020C0503030203020204" pitchFamily="34" charset="0"/>
                        <a:ea typeface="方正兰亭黑简体" panose="02000000000000000000" pitchFamily="2" charset="-122"/>
                      </a:endParaRPr>
                    </a:p>
                  </a:txBody>
                  <a:tcPr marL="104303" marR="104303" marT="39127" marB="391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5"/>
                  </a:ext>
                </a:extLst>
              </a:tr>
            </a:tbl>
          </a:graphicData>
        </a:graphic>
      </p:graphicFrame>
      <p:sp>
        <p:nvSpPr>
          <p:cNvPr id="5" name="文本占位符 7"/>
          <p:cNvSpPr>
            <a:spLocks noGrp="1"/>
          </p:cNvSpPr>
          <p:nvPr>
            <p:ph type="body" sz="quarter" idx="17" hasCustomPrompt="1"/>
          </p:nvPr>
        </p:nvSpPr>
        <p:spPr>
          <a:xfrm>
            <a:off x="1007139" y="1969626"/>
            <a:ext cx="3119030" cy="504887"/>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课程编码</a:t>
            </a:r>
          </a:p>
        </p:txBody>
      </p:sp>
      <p:sp>
        <p:nvSpPr>
          <p:cNvPr id="6" name="文本占位符 7"/>
          <p:cNvSpPr>
            <a:spLocks noGrp="1"/>
          </p:cNvSpPr>
          <p:nvPr>
            <p:ph type="body" sz="quarter" idx="18" hasCustomPrompt="1"/>
          </p:nvPr>
        </p:nvSpPr>
        <p:spPr>
          <a:xfrm>
            <a:off x="4126170" y="1969626"/>
            <a:ext cx="1967450" cy="504887"/>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适用的产品</a:t>
            </a:r>
          </a:p>
        </p:txBody>
      </p:sp>
      <p:sp>
        <p:nvSpPr>
          <p:cNvPr id="7" name="文本占位符 7"/>
          <p:cNvSpPr>
            <a:spLocks noGrp="1"/>
          </p:cNvSpPr>
          <p:nvPr>
            <p:ph type="body" sz="quarter" idx="19" hasCustomPrompt="1"/>
          </p:nvPr>
        </p:nvSpPr>
        <p:spPr>
          <a:xfrm>
            <a:off x="6093619" y="1969626"/>
            <a:ext cx="3023155" cy="504887"/>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en-US" altLang="zh-CN" dirty="0"/>
              <a:t>V5R2</a:t>
            </a:r>
            <a:endParaRPr lang="zh-CN" altLang="en-US" dirty="0"/>
          </a:p>
        </p:txBody>
      </p:sp>
      <p:sp>
        <p:nvSpPr>
          <p:cNvPr id="8" name="文本占位符 7"/>
          <p:cNvSpPr>
            <a:spLocks noGrp="1"/>
          </p:cNvSpPr>
          <p:nvPr>
            <p:ph type="body" sz="quarter" idx="20" hasCustomPrompt="1"/>
          </p:nvPr>
        </p:nvSpPr>
        <p:spPr>
          <a:xfrm>
            <a:off x="9116775" y="1969626"/>
            <a:ext cx="2084625" cy="504887"/>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en-US" altLang="zh-CN" dirty="0"/>
              <a:t>V1R1</a:t>
            </a:r>
            <a:endParaRPr lang="zh-CN" altLang="en-US" dirty="0"/>
          </a:p>
        </p:txBody>
      </p:sp>
      <p:sp>
        <p:nvSpPr>
          <p:cNvPr id="9" name="文本占位符 7"/>
          <p:cNvSpPr>
            <a:spLocks noGrp="1"/>
          </p:cNvSpPr>
          <p:nvPr>
            <p:ph type="body" sz="quarter" idx="13" hasCustomPrompt="1"/>
          </p:nvPr>
        </p:nvSpPr>
        <p:spPr>
          <a:xfrm>
            <a:off x="1007042" y="3517796"/>
            <a:ext cx="3119128"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10" name="文本占位符 7"/>
          <p:cNvSpPr>
            <a:spLocks noGrp="1"/>
          </p:cNvSpPr>
          <p:nvPr>
            <p:ph type="body" sz="quarter" idx="14" hasCustomPrompt="1"/>
          </p:nvPr>
        </p:nvSpPr>
        <p:spPr>
          <a:xfrm>
            <a:off x="4126170" y="3517796"/>
            <a:ext cx="1967450"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en-US" altLang="zh-CN" dirty="0" smtClean="0"/>
              <a:t>2019.01.25</a:t>
            </a:r>
            <a:endParaRPr lang="zh-CN" altLang="en-US" dirty="0"/>
          </a:p>
        </p:txBody>
      </p:sp>
      <p:sp>
        <p:nvSpPr>
          <p:cNvPr id="11" name="文本占位符 7"/>
          <p:cNvSpPr>
            <a:spLocks noGrp="1"/>
          </p:cNvSpPr>
          <p:nvPr>
            <p:ph type="body" sz="quarter" idx="15" hasCustomPrompt="1"/>
          </p:nvPr>
        </p:nvSpPr>
        <p:spPr>
          <a:xfrm>
            <a:off x="6093619" y="3517796"/>
            <a:ext cx="3023155"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12" name="文本占位符 7"/>
          <p:cNvSpPr>
            <a:spLocks noGrp="1"/>
          </p:cNvSpPr>
          <p:nvPr>
            <p:ph type="body" sz="quarter" idx="16" hasCustomPrompt="1"/>
          </p:nvPr>
        </p:nvSpPr>
        <p:spPr>
          <a:xfrm>
            <a:off x="9116775" y="3481792"/>
            <a:ext cx="2056050" cy="504056"/>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新开发</a:t>
            </a:r>
          </a:p>
        </p:txBody>
      </p:sp>
      <p:sp>
        <p:nvSpPr>
          <p:cNvPr id="13" name="Rectangle 2"/>
          <p:cNvSpPr>
            <a:spLocks noChangeArrowheads="1"/>
          </p:cNvSpPr>
          <p:nvPr userDrawn="1"/>
        </p:nvSpPr>
        <p:spPr bwMode="auto">
          <a:xfrm>
            <a:off x="952130" y="368661"/>
            <a:ext cx="2802144" cy="479425"/>
          </a:xfrm>
          <a:prstGeom prst="rect">
            <a:avLst/>
          </a:prstGeom>
          <a:noFill/>
          <a:ln w="9525">
            <a:noFill/>
            <a:miter lim="800000"/>
            <a:headEnd/>
            <a:tailEnd/>
          </a:ln>
        </p:spPr>
        <p:txBody>
          <a:bodyPr lIns="78227" tIns="39112" rIns="78227" bIns="39112" anchor="ctr"/>
          <a:lstStyle/>
          <a:p>
            <a:pPr algn="l" defTabSz="1001223" rtl="0" eaLnBrk="0" fontAlgn="ctr" hangingPunct="0">
              <a:spcBef>
                <a:spcPct val="0"/>
              </a:spcBef>
              <a:spcAft>
                <a:spcPct val="0"/>
              </a:spcAft>
            </a:pPr>
            <a:r>
              <a:rPr lang="zh-CN" altLang="en-US" sz="3499" b="0" kern="1200" baseline="0" dirty="0">
                <a:solidFill>
                  <a:schemeClr val="tx1">
                    <a:lumMod val="75000"/>
                    <a:lumOff val="25000"/>
                  </a:schemeClr>
                </a:solidFill>
                <a:latin typeface="Huawei Sans" panose="020C0503030203020204" pitchFamily="34" charset="0"/>
                <a:ea typeface="方正兰亭黑简体" panose="02000000000000000000" pitchFamily="2" charset="-122"/>
                <a:cs typeface="Huawei Sans" panose="020C0503030203020204" pitchFamily="34" charset="0"/>
              </a:rPr>
              <a:t>修订记录</a:t>
            </a:r>
          </a:p>
        </p:txBody>
      </p:sp>
      <p:sp>
        <p:nvSpPr>
          <p:cNvPr id="14" name="Text Box 58"/>
          <p:cNvSpPr txBox="1">
            <a:spLocks noChangeArrowheads="1"/>
          </p:cNvSpPr>
          <p:nvPr userDrawn="1"/>
        </p:nvSpPr>
        <p:spPr bwMode="auto">
          <a:xfrm>
            <a:off x="8900835" y="296652"/>
            <a:ext cx="2771225" cy="707886"/>
          </a:xfrm>
          <a:prstGeom prst="rect">
            <a:avLst/>
          </a:prstGeom>
          <a:noFill/>
          <a:ln w="9525" algn="ctr">
            <a:noFill/>
            <a:miter lim="800000"/>
            <a:headEnd/>
            <a:tailEnd/>
          </a:ln>
        </p:spPr>
        <p:txBody>
          <a:bodyPr wrap="square">
            <a:spAutoFit/>
          </a:bodyPr>
          <a:lstStyle/>
          <a:p>
            <a:pPr fontAlgn="ctr">
              <a:spcBef>
                <a:spcPct val="50000"/>
              </a:spcBef>
            </a:pPr>
            <a:r>
              <a:rPr lang="zh-CN" altLang="en-US" sz="3998" i="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本页不打印</a:t>
            </a:r>
          </a:p>
        </p:txBody>
      </p:sp>
      <p:sp>
        <p:nvSpPr>
          <p:cNvPr id="15" name="文本占位符 7"/>
          <p:cNvSpPr>
            <a:spLocks noGrp="1"/>
          </p:cNvSpPr>
          <p:nvPr>
            <p:ph type="body" sz="quarter" idx="21" hasCustomPrompt="1"/>
          </p:nvPr>
        </p:nvSpPr>
        <p:spPr>
          <a:xfrm>
            <a:off x="1007042" y="4021852"/>
            <a:ext cx="3119128"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16" name="文本占位符 7"/>
          <p:cNvSpPr>
            <a:spLocks noGrp="1"/>
          </p:cNvSpPr>
          <p:nvPr>
            <p:ph type="body" sz="quarter" idx="22" hasCustomPrompt="1"/>
          </p:nvPr>
        </p:nvSpPr>
        <p:spPr>
          <a:xfrm>
            <a:off x="4126170" y="4021852"/>
            <a:ext cx="1967450"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en-US" altLang="zh-CN" dirty="0" smtClean="0"/>
              <a:t>2019.01.25</a:t>
            </a:r>
            <a:endParaRPr lang="zh-CN" altLang="en-US" dirty="0"/>
          </a:p>
        </p:txBody>
      </p:sp>
      <p:sp>
        <p:nvSpPr>
          <p:cNvPr id="17" name="文本占位符 7"/>
          <p:cNvSpPr>
            <a:spLocks noGrp="1"/>
          </p:cNvSpPr>
          <p:nvPr>
            <p:ph type="body" sz="quarter" idx="23" hasCustomPrompt="1"/>
          </p:nvPr>
        </p:nvSpPr>
        <p:spPr>
          <a:xfrm>
            <a:off x="6093619" y="4021852"/>
            <a:ext cx="3023155"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18" name="文本占位符 7"/>
          <p:cNvSpPr>
            <a:spLocks noGrp="1"/>
          </p:cNvSpPr>
          <p:nvPr>
            <p:ph type="body" sz="quarter" idx="24" hasCustomPrompt="1"/>
          </p:nvPr>
        </p:nvSpPr>
        <p:spPr>
          <a:xfrm>
            <a:off x="9116775" y="3985848"/>
            <a:ext cx="2084625" cy="504056"/>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优化</a:t>
            </a:r>
          </a:p>
        </p:txBody>
      </p:sp>
      <p:sp>
        <p:nvSpPr>
          <p:cNvPr id="19" name="文本占位符 7"/>
          <p:cNvSpPr>
            <a:spLocks noGrp="1"/>
          </p:cNvSpPr>
          <p:nvPr>
            <p:ph type="body" sz="quarter" idx="25" hasCustomPrompt="1"/>
          </p:nvPr>
        </p:nvSpPr>
        <p:spPr>
          <a:xfrm>
            <a:off x="1007042" y="4489904"/>
            <a:ext cx="3119128"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20" name="文本占位符 7"/>
          <p:cNvSpPr>
            <a:spLocks noGrp="1"/>
          </p:cNvSpPr>
          <p:nvPr>
            <p:ph type="body" sz="quarter" idx="26" hasCustomPrompt="1"/>
          </p:nvPr>
        </p:nvSpPr>
        <p:spPr>
          <a:xfrm>
            <a:off x="4126170" y="4489904"/>
            <a:ext cx="1967450"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en-US" altLang="zh-CN" dirty="0" smtClean="0"/>
              <a:t>2019.01.25</a:t>
            </a:r>
            <a:endParaRPr lang="zh-CN" altLang="en-US" dirty="0"/>
          </a:p>
        </p:txBody>
      </p:sp>
      <p:sp>
        <p:nvSpPr>
          <p:cNvPr id="21" name="文本占位符 7"/>
          <p:cNvSpPr>
            <a:spLocks noGrp="1"/>
          </p:cNvSpPr>
          <p:nvPr>
            <p:ph type="body" sz="quarter" idx="27" hasCustomPrompt="1"/>
          </p:nvPr>
        </p:nvSpPr>
        <p:spPr>
          <a:xfrm>
            <a:off x="6093619" y="4489904"/>
            <a:ext cx="3023155"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22" name="文本占位符 7"/>
          <p:cNvSpPr>
            <a:spLocks noGrp="1"/>
          </p:cNvSpPr>
          <p:nvPr>
            <p:ph type="body" sz="quarter" idx="28" hasCustomPrompt="1"/>
          </p:nvPr>
        </p:nvSpPr>
        <p:spPr>
          <a:xfrm>
            <a:off x="9116775" y="4489904"/>
            <a:ext cx="2056050"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优化</a:t>
            </a:r>
          </a:p>
        </p:txBody>
      </p:sp>
      <p:sp>
        <p:nvSpPr>
          <p:cNvPr id="23" name="文本占位符 7"/>
          <p:cNvSpPr>
            <a:spLocks noGrp="1"/>
          </p:cNvSpPr>
          <p:nvPr>
            <p:ph type="body" sz="quarter" idx="29" hasCustomPrompt="1"/>
          </p:nvPr>
        </p:nvSpPr>
        <p:spPr>
          <a:xfrm>
            <a:off x="1007042" y="5029964"/>
            <a:ext cx="3119128"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24" name="文本占位符 7"/>
          <p:cNvSpPr>
            <a:spLocks noGrp="1"/>
          </p:cNvSpPr>
          <p:nvPr>
            <p:ph type="body" sz="quarter" idx="30" hasCustomPrompt="1"/>
          </p:nvPr>
        </p:nvSpPr>
        <p:spPr>
          <a:xfrm>
            <a:off x="4126170" y="5029964"/>
            <a:ext cx="1967450"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en-US" altLang="zh-CN" dirty="0" smtClean="0"/>
              <a:t>2019.01.25</a:t>
            </a:r>
            <a:endParaRPr lang="zh-CN" altLang="en-US" dirty="0"/>
          </a:p>
        </p:txBody>
      </p:sp>
      <p:sp>
        <p:nvSpPr>
          <p:cNvPr id="25" name="文本占位符 7"/>
          <p:cNvSpPr>
            <a:spLocks noGrp="1"/>
          </p:cNvSpPr>
          <p:nvPr>
            <p:ph type="body" sz="quarter" idx="31" hasCustomPrompt="1"/>
          </p:nvPr>
        </p:nvSpPr>
        <p:spPr>
          <a:xfrm>
            <a:off x="6093619" y="5029964"/>
            <a:ext cx="3023155"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26" name="文本占位符 7"/>
          <p:cNvSpPr>
            <a:spLocks noGrp="1"/>
          </p:cNvSpPr>
          <p:nvPr>
            <p:ph type="body" sz="quarter" idx="32" hasCustomPrompt="1"/>
          </p:nvPr>
        </p:nvSpPr>
        <p:spPr>
          <a:xfrm>
            <a:off x="9116775" y="5029964"/>
            <a:ext cx="2084625"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优化</a:t>
            </a:r>
          </a:p>
        </p:txBody>
      </p:sp>
      <p:sp>
        <p:nvSpPr>
          <p:cNvPr id="27" name="文本占位符 7"/>
          <p:cNvSpPr>
            <a:spLocks noGrp="1"/>
          </p:cNvSpPr>
          <p:nvPr>
            <p:ph type="body" sz="quarter" idx="33" hasCustomPrompt="1"/>
          </p:nvPr>
        </p:nvSpPr>
        <p:spPr>
          <a:xfrm>
            <a:off x="1007042" y="5498016"/>
            <a:ext cx="3119128"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28" name="文本占位符 7"/>
          <p:cNvSpPr>
            <a:spLocks noGrp="1"/>
          </p:cNvSpPr>
          <p:nvPr>
            <p:ph type="body" sz="quarter" idx="34" hasCustomPrompt="1"/>
          </p:nvPr>
        </p:nvSpPr>
        <p:spPr>
          <a:xfrm>
            <a:off x="4126170" y="5498016"/>
            <a:ext cx="1967450"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en-US" altLang="zh-CN" dirty="0" smtClean="0"/>
              <a:t>2019.01.25</a:t>
            </a:r>
            <a:endParaRPr lang="zh-CN" altLang="en-US" dirty="0"/>
          </a:p>
        </p:txBody>
      </p:sp>
      <p:sp>
        <p:nvSpPr>
          <p:cNvPr id="29" name="文本占位符 7"/>
          <p:cNvSpPr>
            <a:spLocks noGrp="1"/>
          </p:cNvSpPr>
          <p:nvPr>
            <p:ph type="body" sz="quarter" idx="35" hasCustomPrompt="1"/>
          </p:nvPr>
        </p:nvSpPr>
        <p:spPr>
          <a:xfrm>
            <a:off x="6093619" y="5498016"/>
            <a:ext cx="3023155"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姓名</a:t>
            </a:r>
            <a:r>
              <a:rPr lang="en-US" altLang="zh-CN" dirty="0"/>
              <a:t>/</a:t>
            </a:r>
            <a:r>
              <a:rPr lang="zh-CN" altLang="en-US" dirty="0"/>
              <a:t>工号</a:t>
            </a:r>
          </a:p>
        </p:txBody>
      </p:sp>
      <p:sp>
        <p:nvSpPr>
          <p:cNvPr id="30" name="文本占位符 7"/>
          <p:cNvSpPr>
            <a:spLocks noGrp="1"/>
          </p:cNvSpPr>
          <p:nvPr>
            <p:ph type="body" sz="quarter" idx="36" hasCustomPrompt="1"/>
          </p:nvPr>
        </p:nvSpPr>
        <p:spPr>
          <a:xfrm>
            <a:off x="9116775" y="5498016"/>
            <a:ext cx="2084625" cy="468052"/>
          </a:xfrm>
          <a:prstGeom prst="rect">
            <a:avLst/>
          </a:prstGeom>
        </p:spPr>
        <p:txBody>
          <a:bodyPr anchor="ctr"/>
          <a:lstStyle>
            <a:lvl1pPr algn="ctr">
              <a:lnSpc>
                <a:spcPct val="100000"/>
              </a:lnSpc>
              <a:buNone/>
              <a:defRPr sz="1599" baseline="0">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t>优化</a:t>
            </a:r>
          </a:p>
        </p:txBody>
      </p:sp>
    </p:spTree>
    <p:extLst>
      <p:ext uri="{BB962C8B-B14F-4D97-AF65-F5344CB8AC3E}">
        <p14:creationId xmlns:p14="http://schemas.microsoft.com/office/powerpoint/2010/main" val="3897983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3#前言">
    <p:bg>
      <p:bgPr>
        <a:solidFill>
          <a:srgbClr val="EBEBEB"/>
        </a:solidFill>
        <a:effectLst/>
      </p:bgPr>
    </p:bg>
    <p:spTree>
      <p:nvGrpSpPr>
        <p:cNvPr id="1" name=""/>
        <p:cNvGrpSpPr/>
        <p:nvPr/>
      </p:nvGrpSpPr>
      <p:grpSpPr>
        <a:xfrm>
          <a:off x="0" y="0"/>
          <a:ext cx="0" cy="0"/>
          <a:chOff x="0" y="0"/>
          <a:chExt cx="0" cy="0"/>
        </a:xfrm>
      </p:grpSpPr>
      <p:sp>
        <p:nvSpPr>
          <p:cNvPr id="15" name="文本占位符 6"/>
          <p:cNvSpPr>
            <a:spLocks noGrp="1"/>
          </p:cNvSpPr>
          <p:nvPr>
            <p:ph type="body" sz="quarter" idx="10" hasCustomPrompt="1"/>
          </p:nvPr>
        </p:nvSpPr>
        <p:spPr>
          <a:xfrm>
            <a:off x="1019174" y="1844675"/>
            <a:ext cx="10153651" cy="4082668"/>
          </a:xfrm>
          <a:prstGeom prst="rect">
            <a:avLst/>
          </a:prstGeom>
        </p:spPr>
        <p:txBody>
          <a:bodyPr/>
          <a:lstStyle>
            <a:lvl1pPr marL="302279" indent="-302279" algn="just" fontAlgn="ctr">
              <a:buClrTx/>
              <a:buSzPct val="50000"/>
              <a:buFont typeface="Wingdings" panose="05000000000000000000" pitchFamily="2" charset="2"/>
              <a:buChar char="l"/>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fontAlgn="ctr">
              <a:buClrTx/>
              <a:buSzPct val="50000"/>
              <a:buFont typeface="Wingdings" panose="05000000000000000000" pitchFamily="2" charset="2"/>
              <a:buChar char="p"/>
              <a:defRPr baseline="0">
                <a:solidFill>
                  <a:schemeClr val="tx1"/>
                </a:solidFill>
                <a:latin typeface="Huawei Sans" panose="020C0503030203020204" pitchFamily="34" charset="0"/>
                <a:ea typeface="方正兰亭黑简体" panose="02000000000000000000" pitchFamily="2" charset="-122"/>
              </a:defRPr>
            </a:lvl2pPr>
            <a:lvl3pPr marL="1003998" indent="-201519" fontAlgn="ctr">
              <a:buSzPct val="50000"/>
              <a:buFont typeface="Wingdings" panose="05000000000000000000" pitchFamily="2" charset="2"/>
              <a:buChar char="n"/>
              <a:defRPr lang="zh-CN" altLang="en-US" baseline="0" dirty="0" smtClean="0">
                <a:solidFill>
                  <a:schemeClr val="tx1"/>
                </a:solidFill>
                <a:latin typeface="Huawei Sans" panose="020C0503030203020204" pitchFamily="34" charset="0"/>
                <a:ea typeface="方正兰亭黑简体" panose="02000000000000000000" pitchFamily="2" charset="-122"/>
              </a:defRPr>
            </a:lvl3pPr>
            <a:lvl4pPr fontAlgn="ctr">
              <a:defRPr baseline="0">
                <a:latin typeface="Huawei Sans" panose="020C0503030203020204" pitchFamily="34" charset="0"/>
                <a:ea typeface="方正兰亭黑简体" panose="02000000000000000000" pitchFamily="2" charset="-122"/>
              </a:defRPr>
            </a:lvl4pPr>
            <a:lvl5pPr marL="1802879" indent="-201519" fontAlgn="ctr">
              <a:buClrTx/>
              <a:buFont typeface="Huawei Sans" panose="020C0503030203020204" pitchFamily="34" charset="0"/>
              <a:buChar char="~"/>
              <a:defRPr baseline="0">
                <a:latin typeface="Huawei Sans" panose="020C0503030203020204" pitchFamily="34" charset="0"/>
                <a:ea typeface="方正兰亭黑简体" panose="02000000000000000000" pitchFamily="2" charset="-122"/>
              </a:defRPr>
            </a:lvl5pPr>
          </a:lstStyle>
          <a:p>
            <a:pPr eaLnBrk="1" hangingPunct="1"/>
            <a:r>
              <a:rPr lang="zh-CN" altLang="en-US" dirty="0"/>
              <a:t>本章主要讲述</a:t>
            </a:r>
            <a:r>
              <a:rPr lang="en-US" altLang="zh-CN" dirty="0"/>
              <a:t>...</a:t>
            </a:r>
          </a:p>
          <a:p>
            <a:pPr lvl="1"/>
            <a:r>
              <a:rPr lang="zh-CN" altLang="en-US" dirty="0"/>
              <a:t>第二</a:t>
            </a:r>
            <a:r>
              <a:rPr lang="zh-CN" altLang="en-US" dirty="0" smtClean="0"/>
              <a:t>级</a:t>
            </a:r>
            <a:endParaRPr lang="zh-CN" altLang="en-US" dirty="0"/>
          </a:p>
          <a:p>
            <a:pPr lvl="2"/>
            <a:r>
              <a:rPr lang="zh-CN" altLang="en-US" dirty="0"/>
              <a:t>第三级</a:t>
            </a:r>
          </a:p>
          <a:p>
            <a:pPr lvl="3"/>
            <a:r>
              <a:rPr lang="zh-CN" altLang="en-US" dirty="0"/>
              <a:t>第四级</a:t>
            </a:r>
          </a:p>
          <a:p>
            <a:pPr lvl="4"/>
            <a:r>
              <a:rPr lang="zh-CN" altLang="en-US" dirty="0"/>
              <a:t>第五级</a:t>
            </a:r>
          </a:p>
          <a:p>
            <a:pPr eaLnBrk="1" hangingPunct="1"/>
            <a:endParaRPr lang="en-US" altLang="zh-CN" dirty="0"/>
          </a:p>
        </p:txBody>
      </p:sp>
      <p:cxnSp>
        <p:nvCxnSpPr>
          <p:cNvPr id="14" name="直线连接符 14">
            <a:extLst>
              <a:ext uri="{FF2B5EF4-FFF2-40B4-BE49-F238E27FC236}">
                <a16:creationId xmlns:a16="http://schemas.microsoft.com/office/drawing/2014/main" xmlns="" id="{C79E9F57-49BC-DC4A-B843-36D48051C848}"/>
              </a:ext>
            </a:extLst>
          </p:cNvPr>
          <p:cNvCxnSpPr>
            <a:cxnSpLocks/>
          </p:cNvCxnSpPr>
          <p:nvPr userDrawn="1"/>
        </p:nvCxnSpPr>
        <p:spPr>
          <a:xfrm flipH="1">
            <a:off x="1029918" y="1349255"/>
            <a:ext cx="885967"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27" name="文本框 16">
            <a:extLst>
              <a:ext uri="{FF2B5EF4-FFF2-40B4-BE49-F238E27FC236}">
                <a16:creationId xmlns:a16="http://schemas.microsoft.com/office/drawing/2014/main" xmlns="" id="{568EC886-2612-1F43-AB51-21A76A078357}"/>
              </a:ext>
            </a:extLst>
          </p:cNvPr>
          <p:cNvSpPr txBox="1"/>
          <p:nvPr userDrawn="1"/>
        </p:nvSpPr>
        <p:spPr>
          <a:xfrm>
            <a:off x="918916" y="630373"/>
            <a:ext cx="1117614" cy="651845"/>
          </a:xfrm>
          <a:prstGeom prst="rect">
            <a:avLst/>
          </a:prstGeom>
          <a:noFill/>
        </p:spPr>
        <p:txBody>
          <a:bodyPr wrap="none" rtlCol="0">
            <a:spAutoFit/>
          </a:bodyPr>
          <a:lstStyle/>
          <a:p>
            <a:r>
              <a:rPr kumimoji="1" lang="zh-CN" altLang="en-US" sz="3636" baseline="0" dirty="0" smtClean="0">
                <a:solidFill>
                  <a:srgbClr val="404040"/>
                </a:solidFill>
                <a:latin typeface="Huawei Sans" panose="020C0503030203020204" pitchFamily="34" charset="0"/>
                <a:ea typeface="方正兰亭黑简体" panose="02000000000000000000" pitchFamily="2" charset="-122"/>
                <a:cs typeface="Microsoft YaHei" charset="-122"/>
              </a:rPr>
              <a:t>前言</a:t>
            </a:r>
            <a:endParaRPr kumimoji="1" lang="zh-CN" altLang="en-US" sz="3636" baseline="0" dirty="0">
              <a:solidFill>
                <a:srgbClr val="404040"/>
              </a:solidFill>
              <a:latin typeface="Huawei Sans" panose="020C0503030203020204" pitchFamily="34" charset="0"/>
              <a:ea typeface="方正兰亭黑简体" panose="02000000000000000000" pitchFamily="2" charset="-122"/>
              <a:cs typeface="Microsoft YaHei" charset="-122"/>
            </a:endParaRPr>
          </a:p>
        </p:txBody>
      </p:sp>
    </p:spTree>
    <p:extLst>
      <p:ext uri="{BB962C8B-B14F-4D97-AF65-F5344CB8AC3E}">
        <p14:creationId xmlns:p14="http://schemas.microsoft.com/office/powerpoint/2010/main" val="499053660"/>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642" userDrawn="1">
          <p15:clr>
            <a:srgbClr val="FBAE40"/>
          </p15:clr>
        </p15:guide>
        <p15:guide id="2" pos="7038" userDrawn="1">
          <p15:clr>
            <a:srgbClr val="FBAE40"/>
          </p15:clr>
        </p15:guide>
        <p15:guide id="3" orient="horz" pos="116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4#目标">
    <p:bg>
      <p:bgPr>
        <a:solidFill>
          <a:srgbClr val="EBEBEB"/>
        </a:solidFill>
        <a:effectLst/>
      </p:bgPr>
    </p:bg>
    <p:spTree>
      <p:nvGrpSpPr>
        <p:cNvPr id="1" name=""/>
        <p:cNvGrpSpPr/>
        <p:nvPr/>
      </p:nvGrpSpPr>
      <p:grpSpPr>
        <a:xfrm>
          <a:off x="0" y="0"/>
          <a:ext cx="0" cy="0"/>
          <a:chOff x="0" y="0"/>
          <a:chExt cx="0" cy="0"/>
        </a:xfrm>
      </p:grpSpPr>
      <p:sp>
        <p:nvSpPr>
          <p:cNvPr id="15" name="文本占位符 6"/>
          <p:cNvSpPr>
            <a:spLocks noGrp="1"/>
          </p:cNvSpPr>
          <p:nvPr>
            <p:ph type="body" sz="quarter" idx="10" hasCustomPrompt="1"/>
          </p:nvPr>
        </p:nvSpPr>
        <p:spPr>
          <a:xfrm>
            <a:off x="1019174" y="1844675"/>
            <a:ext cx="10153651" cy="4082668"/>
          </a:xfrm>
          <a:prstGeom prst="rect">
            <a:avLst/>
          </a:prstGeom>
        </p:spPr>
        <p:txBody>
          <a:bodyPr/>
          <a:lstStyle>
            <a:lvl1pPr marL="302279" indent="-302279" algn="just" eaLnBrk="1" fontAlgn="ctr" hangingPunct="1">
              <a:buClrTx/>
              <a:buSzPct val="50000"/>
              <a:buFont typeface="Wingdings" panose="05000000000000000000" pitchFamily="2" charset="2"/>
              <a:buChar char="l"/>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fontAlgn="ctr">
              <a:buClrTx/>
              <a:buSzPct val="50000"/>
              <a:buFont typeface="Wingdings" panose="05000000000000000000" pitchFamily="2" charset="2"/>
              <a:buChar char="p"/>
              <a:defRPr baseline="0">
                <a:solidFill>
                  <a:schemeClr val="tx1"/>
                </a:solidFill>
                <a:latin typeface="Huawei Sans" panose="020C0503030203020204" pitchFamily="34" charset="0"/>
                <a:ea typeface="方正兰亭黑简体" panose="02000000000000000000" pitchFamily="2" charset="-122"/>
              </a:defRPr>
            </a:lvl2pPr>
            <a:lvl3pPr marL="1003998" indent="-201519" fontAlgn="ctr">
              <a:buSzPct val="50000"/>
              <a:buFont typeface="Wingdings" panose="05000000000000000000" pitchFamily="2" charset="2"/>
              <a:buChar char="n"/>
              <a:defRPr lang="zh-CN" altLang="en-US" baseline="0" dirty="0" smtClean="0">
                <a:solidFill>
                  <a:schemeClr val="tx1"/>
                </a:solidFill>
                <a:latin typeface="Huawei Sans" panose="020C0503030203020204" pitchFamily="34" charset="0"/>
                <a:ea typeface="方正兰亭黑简体" panose="02000000000000000000" pitchFamily="2" charset="-122"/>
              </a:defRPr>
            </a:lvl3pPr>
            <a:lvl4pPr fontAlgn="ctr">
              <a:defRPr baseline="0">
                <a:latin typeface="Huawei Sans" panose="020C0503030203020204" pitchFamily="34" charset="0"/>
                <a:ea typeface="方正兰亭黑简体" panose="02000000000000000000" pitchFamily="2" charset="-122"/>
              </a:defRPr>
            </a:lvl4pPr>
            <a:lvl5pPr marL="1802879" indent="-201519" fontAlgn="ctr">
              <a:buClrTx/>
              <a:buFont typeface="Huawei Sans" panose="020C0503030203020204" pitchFamily="34" charset="0"/>
              <a:buChar char="~"/>
              <a:defRPr baseline="0">
                <a:latin typeface="Huawei Sans" panose="020C0503030203020204" pitchFamily="34" charset="0"/>
                <a:ea typeface="方正兰亭黑简体" panose="02000000000000000000" pitchFamily="2" charset="-122"/>
              </a:defRPr>
            </a:lvl5pPr>
          </a:lstStyle>
          <a:p>
            <a:pPr eaLnBrk="1" hangingPunct="1"/>
            <a:r>
              <a:rPr lang="zh-CN" altLang="en-US" dirty="0" smtClean="0"/>
              <a:t>学完本课程后，您将能够：</a:t>
            </a:r>
            <a:endParaRPr lang="en-US" altLang="zh-CN" dirty="0" smtClean="0"/>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p>
          <a:p>
            <a:pPr eaLnBrk="1" hangingPunct="1"/>
            <a:endParaRPr lang="en-US" altLang="zh-CN" dirty="0"/>
          </a:p>
        </p:txBody>
      </p:sp>
      <p:cxnSp>
        <p:nvCxnSpPr>
          <p:cNvPr id="14" name="直线连接符 14">
            <a:extLst>
              <a:ext uri="{FF2B5EF4-FFF2-40B4-BE49-F238E27FC236}">
                <a16:creationId xmlns:a16="http://schemas.microsoft.com/office/drawing/2014/main" xmlns="" id="{C79E9F57-49BC-DC4A-B843-36D48051C848}"/>
              </a:ext>
            </a:extLst>
          </p:cNvPr>
          <p:cNvCxnSpPr>
            <a:cxnSpLocks/>
          </p:cNvCxnSpPr>
          <p:nvPr userDrawn="1"/>
        </p:nvCxnSpPr>
        <p:spPr>
          <a:xfrm flipH="1">
            <a:off x="1029918" y="1349255"/>
            <a:ext cx="885967"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27" name="文本框 16">
            <a:extLst>
              <a:ext uri="{FF2B5EF4-FFF2-40B4-BE49-F238E27FC236}">
                <a16:creationId xmlns:a16="http://schemas.microsoft.com/office/drawing/2014/main" xmlns="" id="{568EC886-2612-1F43-AB51-21A76A078357}"/>
              </a:ext>
            </a:extLst>
          </p:cNvPr>
          <p:cNvSpPr txBox="1"/>
          <p:nvPr userDrawn="1"/>
        </p:nvSpPr>
        <p:spPr>
          <a:xfrm>
            <a:off x="918916" y="630373"/>
            <a:ext cx="1120820" cy="652486"/>
          </a:xfrm>
          <a:prstGeom prst="rect">
            <a:avLst/>
          </a:prstGeom>
          <a:noFill/>
        </p:spPr>
        <p:txBody>
          <a:bodyPr wrap="none" rtlCol="0">
            <a:spAutoFit/>
          </a:bodyPr>
          <a:lstStyle/>
          <a:p>
            <a:pPr defTabSz="1001223" eaLnBrk="0" fontAlgn="ctr" hangingPunct="0"/>
            <a:r>
              <a:rPr lang="zh-CN" altLang="en-US" sz="3640" b="0" baseline="0" dirty="0" smtClean="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目标</a:t>
            </a:r>
            <a:endParaRPr lang="en-US" altLang="zh-CN" sz="3640" b="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endParaRPr>
          </a:p>
        </p:txBody>
      </p:sp>
    </p:spTree>
    <p:extLst>
      <p:ext uri="{BB962C8B-B14F-4D97-AF65-F5344CB8AC3E}">
        <p14:creationId xmlns:p14="http://schemas.microsoft.com/office/powerpoint/2010/main" val="104511649"/>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642">
          <p15:clr>
            <a:srgbClr val="FBAE40"/>
          </p15:clr>
        </p15:guide>
        <p15:guide id="2" pos="7038">
          <p15:clr>
            <a:srgbClr val="FBAE40"/>
          </p15:clr>
        </p15:guide>
        <p15:guide id="3" orient="horz" pos="116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5#目录">
    <p:bg>
      <p:bgPr>
        <a:solidFill>
          <a:srgbClr val="EBEBEB"/>
        </a:solidFill>
        <a:effectLst/>
      </p:bgPr>
    </p:bg>
    <p:spTree>
      <p:nvGrpSpPr>
        <p:cNvPr id="1" name=""/>
        <p:cNvGrpSpPr/>
        <p:nvPr/>
      </p:nvGrpSpPr>
      <p:grpSpPr>
        <a:xfrm>
          <a:off x="0" y="0"/>
          <a:ext cx="0" cy="0"/>
          <a:chOff x="0" y="0"/>
          <a:chExt cx="0" cy="0"/>
        </a:xfrm>
      </p:grpSpPr>
      <p:sp>
        <p:nvSpPr>
          <p:cNvPr id="29" name="文本占位符 6"/>
          <p:cNvSpPr>
            <a:spLocks noGrp="1"/>
          </p:cNvSpPr>
          <p:nvPr>
            <p:ph type="body" sz="quarter" idx="10" hasCustomPrompt="1"/>
          </p:nvPr>
        </p:nvSpPr>
        <p:spPr>
          <a:xfrm>
            <a:off x="1019175" y="1844675"/>
            <a:ext cx="10153650" cy="4068811"/>
          </a:xfrm>
          <a:prstGeom prst="rect">
            <a:avLst/>
          </a:prstGeom>
        </p:spPr>
        <p:txBody>
          <a:bodyPr/>
          <a:lstStyle>
            <a:lvl1pPr marL="457017" marR="0" indent="-457017" algn="just" defTabSz="801367" rtl="0" eaLnBrk="1" fontAlgn="ctr" latinLnBrk="0" hangingPunct="1">
              <a:lnSpc>
                <a:spcPct val="140000"/>
              </a:lnSpc>
              <a:spcBef>
                <a:spcPct val="30000"/>
              </a:spcBef>
              <a:spcAft>
                <a:spcPct val="0"/>
              </a:spcAft>
              <a:buClrTx/>
              <a:buSzPct val="100000"/>
              <a:buFont typeface="+mj-lt"/>
              <a:buAutoNum type="arabicPeriod"/>
              <a:tabLst/>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fontAlgn="ctr">
              <a:buClrTx/>
              <a:buSzPct val="100000"/>
              <a:buFont typeface="Huawei Sans" panose="020C0503030203020204" pitchFamily="34" charset="0"/>
              <a:buChar char="▫"/>
              <a:defRPr baseline="0">
                <a:latin typeface="Huawei Sans" panose="020C0503030203020204" pitchFamily="34" charset="0"/>
                <a:ea typeface="方正兰亭黑简体" panose="02000000000000000000" pitchFamily="2" charset="-122"/>
              </a:defRPr>
            </a:lvl2pPr>
            <a:lvl3pPr>
              <a:defRPr/>
            </a:lvl3pPr>
            <a:lvl5pPr>
              <a:buNone/>
              <a:defRPr/>
            </a:lvl5pPr>
          </a:lstStyle>
          <a:p>
            <a:pPr marL="457200" indent="-457200">
              <a:buSzPct val="100000"/>
              <a:buFont typeface="+mj-lt"/>
              <a:buAutoNum type="arabicPeriod"/>
            </a:pPr>
            <a:r>
              <a:rPr lang="zh-CN" altLang="en-US" dirty="0"/>
              <a:t>一级目录一</a:t>
            </a:r>
            <a:endParaRPr lang="en-US" altLang="zh-CN" dirty="0"/>
          </a:p>
          <a:p>
            <a:pPr marL="653788" lvl="1" indent="-457017">
              <a:buSzPct val="100000"/>
              <a:buFont typeface="+mj-lt"/>
              <a:buAutoNum type="arabicPeriod"/>
            </a:pPr>
            <a:endParaRPr lang="en-US" altLang="zh-CN" dirty="0"/>
          </a:p>
          <a:p>
            <a:pPr marL="457200" indent="-457200">
              <a:buSzPct val="100000"/>
              <a:buFont typeface="+mj-lt"/>
              <a:buAutoNum type="arabicPeriod"/>
            </a:pPr>
            <a:r>
              <a:rPr lang="zh-CN" altLang="en-US" dirty="0"/>
              <a:t>一级目录二</a:t>
            </a:r>
            <a:endParaRPr lang="en-US" altLang="zh-CN" dirty="0"/>
          </a:p>
          <a:p>
            <a:pPr marL="457200" indent="-457200">
              <a:buSzPct val="100000"/>
              <a:buFont typeface="+mj-lt"/>
              <a:buAutoNum type="arabicPeriod"/>
            </a:pPr>
            <a:r>
              <a:rPr lang="zh-CN" altLang="en-US" dirty="0"/>
              <a:t>一级目录三</a:t>
            </a:r>
            <a:endParaRPr lang="en-US" altLang="zh-CN" dirty="0"/>
          </a:p>
          <a:p>
            <a:pPr marL="457200" indent="-457200">
              <a:buSzPct val="100000"/>
              <a:buFont typeface="+mj-lt"/>
              <a:buAutoNum type="arabicPeriod"/>
            </a:pPr>
            <a:r>
              <a:rPr lang="zh-CN" altLang="en-US" dirty="0"/>
              <a:t>一级目录四</a:t>
            </a:r>
            <a:endParaRPr lang="en-US" altLang="zh-CN" dirty="0"/>
          </a:p>
          <a:p>
            <a:endParaRPr lang="zh-CN" altLang="en-US" dirty="0"/>
          </a:p>
        </p:txBody>
      </p:sp>
      <p:cxnSp>
        <p:nvCxnSpPr>
          <p:cNvPr id="28" name="直线连接符 14">
            <a:extLst>
              <a:ext uri="{FF2B5EF4-FFF2-40B4-BE49-F238E27FC236}">
                <a16:creationId xmlns:a16="http://schemas.microsoft.com/office/drawing/2014/main" xmlns="" id="{C79E9F57-49BC-DC4A-B843-36D48051C848}"/>
              </a:ext>
            </a:extLst>
          </p:cNvPr>
          <p:cNvCxnSpPr>
            <a:cxnSpLocks/>
          </p:cNvCxnSpPr>
          <p:nvPr userDrawn="1"/>
        </p:nvCxnSpPr>
        <p:spPr>
          <a:xfrm flipH="1">
            <a:off x="1029918" y="1349255"/>
            <a:ext cx="885967"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30" name="文本框 16">
            <a:extLst>
              <a:ext uri="{FF2B5EF4-FFF2-40B4-BE49-F238E27FC236}">
                <a16:creationId xmlns:a16="http://schemas.microsoft.com/office/drawing/2014/main" xmlns="" id="{568EC886-2612-1F43-AB51-21A76A078357}"/>
              </a:ext>
            </a:extLst>
          </p:cNvPr>
          <p:cNvSpPr txBox="1"/>
          <p:nvPr userDrawn="1"/>
        </p:nvSpPr>
        <p:spPr>
          <a:xfrm>
            <a:off x="918916" y="630373"/>
            <a:ext cx="1147485" cy="653509"/>
          </a:xfrm>
          <a:prstGeom prst="rect">
            <a:avLst/>
          </a:prstGeom>
          <a:noFill/>
        </p:spPr>
        <p:txBody>
          <a:bodyPr wrap="none" rtlCol="0">
            <a:spAutoFit/>
          </a:bodyPr>
          <a:lstStyle>
            <a:defPPr>
              <a:defRPr lang="en-US"/>
            </a:defPPr>
            <a:lvl1pPr defTabSz="1001223" eaLnBrk="0" fontAlgn="ctr" hangingPunct="0">
              <a:defRPr sz="3640" b="0" baseline="0">
                <a:solidFill>
                  <a:schemeClr val="tx1">
                    <a:lumMod val="75000"/>
                    <a:lumOff val="25000"/>
                  </a:schemeClr>
                </a:solidFill>
                <a:latin typeface="Huawei Sans" panose="020C0503030203020204" pitchFamily="34" charset="0"/>
                <a:ea typeface="方正兰亭黑简体" panose="02000000000000000000" pitchFamily="2" charset="-122"/>
                <a:cs typeface="Huawei Sans" panose="020C0503030203020204" pitchFamily="34" charset="0"/>
              </a:defRPr>
            </a:lvl1pPr>
          </a:lstStyle>
          <a:p>
            <a:pPr lvl="0"/>
            <a:r>
              <a:rPr lang="zh-CN" altLang="en-US" dirty="0">
                <a:solidFill>
                  <a:srgbClr val="404040"/>
                </a:solidFill>
              </a:rPr>
              <a:t>目录</a:t>
            </a:r>
          </a:p>
        </p:txBody>
      </p:sp>
    </p:spTree>
    <p:extLst>
      <p:ext uri="{BB962C8B-B14F-4D97-AF65-F5344CB8AC3E}">
        <p14:creationId xmlns:p14="http://schemas.microsoft.com/office/powerpoint/2010/main" val="959299838"/>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642" userDrawn="1">
          <p15:clr>
            <a:srgbClr val="FBAE40"/>
          </p15:clr>
        </p15:guide>
        <p15:guide id="2" pos="7038" userDrawn="1">
          <p15:clr>
            <a:srgbClr val="FBAE40"/>
          </p15:clr>
        </p15:guide>
        <p15:guide id="3" orient="horz" pos="116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6#本节概述和学习目标(可选)">
    <p:bg>
      <p:bgPr>
        <a:solidFill>
          <a:srgbClr val="EBEBEB"/>
        </a:solidFill>
        <a:effectLst/>
      </p:bgPr>
    </p:bg>
    <p:spTree>
      <p:nvGrpSpPr>
        <p:cNvPr id="1" name=""/>
        <p:cNvGrpSpPr/>
        <p:nvPr/>
      </p:nvGrpSpPr>
      <p:grpSpPr>
        <a:xfrm>
          <a:off x="0" y="0"/>
          <a:ext cx="0" cy="0"/>
          <a:chOff x="0" y="0"/>
          <a:chExt cx="0" cy="0"/>
        </a:xfrm>
      </p:grpSpPr>
      <p:sp>
        <p:nvSpPr>
          <p:cNvPr id="15" name="文本占位符 6"/>
          <p:cNvSpPr>
            <a:spLocks noGrp="1"/>
          </p:cNvSpPr>
          <p:nvPr>
            <p:ph type="body" sz="quarter" idx="10"/>
          </p:nvPr>
        </p:nvSpPr>
        <p:spPr>
          <a:xfrm>
            <a:off x="1019174" y="1844675"/>
            <a:ext cx="10153651" cy="4082668"/>
          </a:xfrm>
          <a:prstGeom prst="rect">
            <a:avLst/>
          </a:prstGeom>
        </p:spPr>
        <p:txBody>
          <a:bodyPr/>
          <a:lstStyle>
            <a:lvl1pPr marL="302279" indent="-302279" algn="just" fontAlgn="ctr">
              <a:buClrTx/>
              <a:buSzPct val="50000"/>
              <a:buFont typeface="Wingdings" panose="05000000000000000000" pitchFamily="2" charset="2"/>
              <a:buChar char="l"/>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fontAlgn="ctr">
              <a:buClrTx/>
              <a:buSzPct val="50000"/>
              <a:buFont typeface="Wingdings" panose="05000000000000000000" pitchFamily="2" charset="2"/>
              <a:buChar char="p"/>
              <a:defRPr baseline="0">
                <a:solidFill>
                  <a:schemeClr val="tx1"/>
                </a:solidFill>
                <a:latin typeface="Huawei Sans" panose="020C0503030203020204" pitchFamily="34" charset="0"/>
                <a:ea typeface="方正兰亭黑简体" panose="02000000000000000000" pitchFamily="2" charset="-122"/>
              </a:defRPr>
            </a:lvl2pPr>
            <a:lvl3pPr marL="1003998" indent="-201519" fontAlgn="ctr">
              <a:buSzPct val="50000"/>
              <a:buFont typeface="Wingdings" panose="05000000000000000000" pitchFamily="2" charset="2"/>
              <a:buChar char="n"/>
              <a:defRPr lang="zh-CN" altLang="en-US" baseline="0" dirty="0" smtClean="0">
                <a:solidFill>
                  <a:schemeClr val="tx1"/>
                </a:solidFill>
                <a:latin typeface="Huawei Sans" panose="020C0503030203020204" pitchFamily="34" charset="0"/>
                <a:ea typeface="方正兰亭黑简体" panose="02000000000000000000" pitchFamily="2" charset="-122"/>
              </a:defRPr>
            </a:lvl3pPr>
            <a:lvl4pPr fontAlgn="ctr">
              <a:defRPr baseline="0">
                <a:latin typeface="Huawei Sans" panose="020C0503030203020204" pitchFamily="34" charset="0"/>
                <a:ea typeface="方正兰亭黑简体" panose="02000000000000000000" pitchFamily="2" charset="-122"/>
              </a:defRPr>
            </a:lvl4pPr>
            <a:lvl5pPr marL="1802879" indent="-201519" fontAlgn="ctr">
              <a:buClrTx/>
              <a:buFont typeface="Huawei Sans" panose="020C0503030203020204" pitchFamily="34" charset="0"/>
              <a:buChar char="~"/>
              <a:defRPr baseline="0">
                <a:latin typeface="Huawei Sans" panose="020C0503030203020204" pitchFamily="34" charset="0"/>
                <a:ea typeface="方正兰亭黑简体" panose="02000000000000000000" pitchFamily="2" charset="-122"/>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p>
          <a:p>
            <a:pPr eaLnBrk="1" hangingPunct="1"/>
            <a:endParaRPr lang="en-US" altLang="zh-CN" dirty="0"/>
          </a:p>
        </p:txBody>
      </p:sp>
      <p:cxnSp>
        <p:nvCxnSpPr>
          <p:cNvPr id="14" name="直线连接符 14">
            <a:extLst>
              <a:ext uri="{FF2B5EF4-FFF2-40B4-BE49-F238E27FC236}">
                <a16:creationId xmlns:a16="http://schemas.microsoft.com/office/drawing/2014/main" xmlns="" id="{C79E9F57-49BC-DC4A-B843-36D48051C848}"/>
              </a:ext>
            </a:extLst>
          </p:cNvPr>
          <p:cNvCxnSpPr>
            <a:cxnSpLocks/>
          </p:cNvCxnSpPr>
          <p:nvPr userDrawn="1"/>
        </p:nvCxnSpPr>
        <p:spPr>
          <a:xfrm flipH="1">
            <a:off x="1029917" y="1349255"/>
            <a:ext cx="4140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27" name="文本框 16">
            <a:extLst>
              <a:ext uri="{FF2B5EF4-FFF2-40B4-BE49-F238E27FC236}">
                <a16:creationId xmlns:a16="http://schemas.microsoft.com/office/drawing/2014/main" xmlns="" id="{568EC886-2612-1F43-AB51-21A76A078357}"/>
              </a:ext>
            </a:extLst>
          </p:cNvPr>
          <p:cNvSpPr txBox="1"/>
          <p:nvPr userDrawn="1"/>
        </p:nvSpPr>
        <p:spPr>
          <a:xfrm>
            <a:off x="918916" y="630373"/>
            <a:ext cx="4397358" cy="652486"/>
          </a:xfrm>
          <a:prstGeom prst="rect">
            <a:avLst/>
          </a:prstGeom>
          <a:noFill/>
        </p:spPr>
        <p:txBody>
          <a:bodyPr wrap="none" rtlCol="0">
            <a:spAutoFit/>
          </a:bodyPr>
          <a:lstStyle/>
          <a:p>
            <a:pPr defTabSz="1001223" eaLnBrk="0" fontAlgn="ctr" hangingPunct="0"/>
            <a:r>
              <a:rPr lang="zh-CN" altLang="en-US" sz="3640" b="0" baseline="0" dirty="0" smtClean="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rPr>
              <a:t>本节概述和学习目标</a:t>
            </a:r>
            <a:endParaRPr lang="zh-CN" altLang="en-US" sz="3640" b="0" baseline="0" dirty="0">
              <a:solidFill>
                <a:srgbClr val="404040"/>
              </a:solidFill>
              <a:latin typeface="Huawei Sans" panose="020C0503030203020204" pitchFamily="34" charset="0"/>
              <a:ea typeface="方正兰亭黑简体" panose="02000000000000000000" pitchFamily="2" charset="-122"/>
              <a:cs typeface="Huawei Sans" panose="020C0503030203020204" pitchFamily="34" charset="0"/>
            </a:endParaRPr>
          </a:p>
        </p:txBody>
      </p:sp>
    </p:spTree>
    <p:extLst>
      <p:ext uri="{BB962C8B-B14F-4D97-AF65-F5344CB8AC3E}">
        <p14:creationId xmlns:p14="http://schemas.microsoft.com/office/powerpoint/2010/main" val="252802474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642">
          <p15:clr>
            <a:srgbClr val="FBAE40"/>
          </p15:clr>
        </p15:guide>
        <p15:guide id="2" pos="7038">
          <p15:clr>
            <a:srgbClr val="FBAE40"/>
          </p15:clr>
        </p15:guide>
        <p15:guide id="3" orient="horz" pos="116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10#思考题">
    <p:spTree>
      <p:nvGrpSpPr>
        <p:cNvPr id="1" name=""/>
        <p:cNvGrpSpPr/>
        <p:nvPr/>
      </p:nvGrpSpPr>
      <p:grpSpPr>
        <a:xfrm>
          <a:off x="0" y="0"/>
          <a:ext cx="0" cy="0"/>
          <a:chOff x="0" y="0"/>
          <a:chExt cx="0" cy="0"/>
        </a:xfrm>
      </p:grpSpPr>
      <p:sp>
        <p:nvSpPr>
          <p:cNvPr id="4" name="文本占位符 6"/>
          <p:cNvSpPr>
            <a:spLocks noGrp="1"/>
          </p:cNvSpPr>
          <p:nvPr>
            <p:ph type="body" sz="quarter" idx="10" hasCustomPrompt="1"/>
          </p:nvPr>
        </p:nvSpPr>
        <p:spPr>
          <a:xfrm>
            <a:off x="1019176" y="1844675"/>
            <a:ext cx="10153650" cy="4068812"/>
          </a:xfrm>
          <a:prstGeom prst="rect">
            <a:avLst/>
          </a:prstGeom>
        </p:spPr>
        <p:txBody>
          <a:bodyPr/>
          <a:lstStyle>
            <a:lvl1pPr marL="457200" marR="0" indent="-457200" algn="just" defTabSz="801688" rtl="0" eaLnBrk="1" fontAlgn="ctr" latinLnBrk="0" hangingPunct="1">
              <a:lnSpc>
                <a:spcPct val="140000"/>
              </a:lnSpc>
              <a:spcBef>
                <a:spcPct val="30000"/>
              </a:spcBef>
              <a:spcAft>
                <a:spcPct val="0"/>
              </a:spcAft>
              <a:buClr>
                <a:schemeClr val="tx1"/>
              </a:buClr>
              <a:buSzPct val="100000"/>
              <a:buFont typeface="+mj-lt"/>
              <a:buAutoNum type="arabicPeriod"/>
              <a:tabLst/>
              <a:defRPr sz="2000" baseline="0">
                <a:latin typeface="Huawei Sans" panose="020C0503030203020204" pitchFamily="34" charset="0"/>
                <a:ea typeface="方正兰亭黑简体" panose="02000000000000000000" pitchFamily="2" charset="-122"/>
                <a:cs typeface="Huawei Sans" panose="020C0503030203020204" pitchFamily="34" charset="0"/>
              </a:defRPr>
            </a:lvl1pPr>
            <a:lvl2pPr marL="744537" indent="-342900" algn="just" fontAlgn="ctr">
              <a:buSzPct val="100000"/>
              <a:buFont typeface="+mj-lt"/>
              <a:buAutoNum type="alphaUcPeriod"/>
              <a:defRPr sz="1800" baseline="0">
                <a:latin typeface="Huawei Sans" panose="020C0503030203020204" pitchFamily="34" charset="0"/>
              </a:defRPr>
            </a:lvl2pPr>
            <a:lvl3pPr>
              <a:defRPr/>
            </a:lvl3pPr>
            <a:lvl5pPr>
              <a:buNone/>
              <a:defRPr/>
            </a:lvl5pPr>
          </a:lstStyle>
          <a:p>
            <a:r>
              <a:rPr lang="zh-CN" altLang="en-US" dirty="0"/>
              <a:t>此版式用于思考题</a:t>
            </a:r>
            <a:r>
              <a:rPr lang="en-US" altLang="zh-CN" dirty="0"/>
              <a:t>-201501</a:t>
            </a:r>
            <a:r>
              <a:rPr lang="zh-CN" altLang="en-US" dirty="0"/>
              <a:t>具体格式（序号格式需以模板展示</a:t>
            </a:r>
            <a:r>
              <a:rPr lang="zh-CN" altLang="en-US" dirty="0" smtClean="0"/>
              <a:t>）</a:t>
            </a:r>
            <a:endParaRPr lang="en-US" altLang="zh-CN" dirty="0" smtClean="0"/>
          </a:p>
          <a:p>
            <a:pPr lvl="1"/>
            <a:endParaRPr lang="en-US" altLang="zh-CN" dirty="0" smtClean="0"/>
          </a:p>
        </p:txBody>
      </p:sp>
      <p:cxnSp>
        <p:nvCxnSpPr>
          <p:cNvPr id="24" name="直线连接符 14">
            <a:extLst>
              <a:ext uri="{FF2B5EF4-FFF2-40B4-BE49-F238E27FC236}">
                <a16:creationId xmlns="" xmlns:a16="http://schemas.microsoft.com/office/drawing/2014/main" id="{C79E9F57-49BC-DC4A-B843-36D48051C848}"/>
              </a:ext>
            </a:extLst>
          </p:cNvPr>
          <p:cNvCxnSpPr>
            <a:cxnSpLocks/>
          </p:cNvCxnSpPr>
          <p:nvPr userDrawn="1"/>
        </p:nvCxnSpPr>
        <p:spPr>
          <a:xfrm flipH="1">
            <a:off x="1029917" y="1349255"/>
            <a:ext cx="1368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25" name="文本框 16">
            <a:extLst>
              <a:ext uri="{FF2B5EF4-FFF2-40B4-BE49-F238E27FC236}">
                <a16:creationId xmlns="" xmlns:a16="http://schemas.microsoft.com/office/drawing/2014/main" id="{568EC886-2612-1F43-AB51-21A76A078357}"/>
              </a:ext>
            </a:extLst>
          </p:cNvPr>
          <p:cNvSpPr txBox="1"/>
          <p:nvPr userDrawn="1"/>
        </p:nvSpPr>
        <p:spPr>
          <a:xfrm>
            <a:off x="918916" y="630373"/>
            <a:ext cx="1584088" cy="651845"/>
          </a:xfrm>
          <a:prstGeom prst="rect">
            <a:avLst/>
          </a:prstGeom>
          <a:noFill/>
        </p:spPr>
        <p:txBody>
          <a:bodyPr wrap="none" rtlCol="0">
            <a:spAutoFit/>
          </a:bodyPr>
          <a:lstStyle/>
          <a:p>
            <a:r>
              <a:rPr kumimoji="1" lang="zh-CN" altLang="en-US" sz="3636" baseline="0" dirty="0" smtClean="0">
                <a:solidFill>
                  <a:srgbClr val="404040"/>
                </a:solidFill>
                <a:latin typeface="Huawei Sans" panose="020C0503030203020204" pitchFamily="34" charset="0"/>
                <a:ea typeface="方正兰亭黑简体" panose="02000000000000000000" pitchFamily="2" charset="-122"/>
                <a:cs typeface="Microsoft YaHei" charset="-122"/>
              </a:rPr>
              <a:t>思考题</a:t>
            </a:r>
            <a:endParaRPr kumimoji="1" lang="zh-CN" altLang="en-US" sz="3636" baseline="0" dirty="0">
              <a:solidFill>
                <a:srgbClr val="404040"/>
              </a:solidFill>
              <a:latin typeface="Huawei Sans" panose="020C0503030203020204" pitchFamily="34" charset="0"/>
              <a:ea typeface="方正兰亭黑简体" panose="02000000000000000000" pitchFamily="2" charset="-122"/>
              <a:cs typeface="Microsoft YaHei" charset="-122"/>
            </a:endParaRPr>
          </a:p>
        </p:txBody>
      </p:sp>
    </p:spTree>
    <p:extLst>
      <p:ext uri="{BB962C8B-B14F-4D97-AF65-F5344CB8AC3E}">
        <p14:creationId xmlns:p14="http://schemas.microsoft.com/office/powerpoint/2010/main" val="963674091"/>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11#本节小结（可选）">
    <p:spTree>
      <p:nvGrpSpPr>
        <p:cNvPr id="1" name=""/>
        <p:cNvGrpSpPr/>
        <p:nvPr/>
      </p:nvGrpSpPr>
      <p:grpSpPr>
        <a:xfrm>
          <a:off x="0" y="0"/>
          <a:ext cx="0" cy="0"/>
          <a:chOff x="0" y="0"/>
          <a:chExt cx="0" cy="0"/>
        </a:xfrm>
      </p:grpSpPr>
      <p:sp>
        <p:nvSpPr>
          <p:cNvPr id="10" name="内容占位符 6"/>
          <p:cNvSpPr>
            <a:spLocks noGrp="1"/>
          </p:cNvSpPr>
          <p:nvPr>
            <p:ph sz="quarter" idx="10" hasCustomPrompt="1"/>
          </p:nvPr>
        </p:nvSpPr>
        <p:spPr>
          <a:xfrm>
            <a:off x="1019175" y="1844675"/>
            <a:ext cx="10153650" cy="4082880"/>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2pPr>
            <a:lvl3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3pPr>
            <a:lvl4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4pPr>
            <a:lvl5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5pPr>
          </a:lstStyle>
          <a:p>
            <a:pPr lvl="0"/>
            <a:r>
              <a:rPr lang="zh-CN" altLang="en-US" dirty="0" smtClean="0"/>
              <a:t>此版式用于每一节的小结</a:t>
            </a:r>
          </a:p>
          <a:p>
            <a:pPr lvl="1"/>
            <a:r>
              <a:rPr lang="zh-CN" altLang="en-US" dirty="0" smtClean="0"/>
              <a:t>第二</a:t>
            </a:r>
            <a:r>
              <a:rPr lang="zh-CN" altLang="en-US" dirty="0"/>
              <a:t>级</a:t>
            </a:r>
          </a:p>
          <a:p>
            <a:pPr lvl="2"/>
            <a:r>
              <a:rPr lang="zh-CN" altLang="en-US" dirty="0"/>
              <a:t>第三级</a:t>
            </a:r>
          </a:p>
          <a:p>
            <a:pPr lvl="3"/>
            <a:r>
              <a:rPr lang="zh-CN" altLang="en-US" dirty="0"/>
              <a:t>第四级</a:t>
            </a:r>
          </a:p>
          <a:p>
            <a:pPr lvl="4"/>
            <a:r>
              <a:rPr lang="zh-CN" altLang="en-US" dirty="0"/>
              <a:t>第五级</a:t>
            </a:r>
          </a:p>
        </p:txBody>
      </p:sp>
      <p:cxnSp>
        <p:nvCxnSpPr>
          <p:cNvPr id="11" name="直线连接符 14">
            <a:extLst>
              <a:ext uri="{FF2B5EF4-FFF2-40B4-BE49-F238E27FC236}">
                <a16:creationId xmlns:a16="http://schemas.microsoft.com/office/drawing/2014/main" xmlns="" id="{C79E9F57-49BC-DC4A-B843-36D48051C848}"/>
              </a:ext>
            </a:extLst>
          </p:cNvPr>
          <p:cNvCxnSpPr>
            <a:cxnSpLocks/>
          </p:cNvCxnSpPr>
          <p:nvPr userDrawn="1"/>
        </p:nvCxnSpPr>
        <p:spPr>
          <a:xfrm flipH="1">
            <a:off x="1029917" y="1349255"/>
            <a:ext cx="1800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12" name="文本框 16">
            <a:extLst>
              <a:ext uri="{FF2B5EF4-FFF2-40B4-BE49-F238E27FC236}">
                <a16:creationId xmlns:a16="http://schemas.microsoft.com/office/drawing/2014/main" xmlns="" id="{568EC886-2612-1F43-AB51-21A76A078357}"/>
              </a:ext>
            </a:extLst>
          </p:cNvPr>
          <p:cNvSpPr txBox="1"/>
          <p:nvPr userDrawn="1"/>
        </p:nvSpPr>
        <p:spPr>
          <a:xfrm>
            <a:off x="918916" y="630373"/>
            <a:ext cx="2050561" cy="651845"/>
          </a:xfrm>
          <a:prstGeom prst="rect">
            <a:avLst/>
          </a:prstGeom>
          <a:noFill/>
        </p:spPr>
        <p:txBody>
          <a:bodyPr wrap="none" rtlCol="0">
            <a:spAutoFit/>
          </a:bodyPr>
          <a:lstStyle/>
          <a:p>
            <a:r>
              <a:rPr kumimoji="1" lang="zh-CN" altLang="en-US" sz="3636" baseline="0" dirty="0" smtClean="0">
                <a:solidFill>
                  <a:srgbClr val="404040"/>
                </a:solidFill>
                <a:latin typeface="Huawei Sans" panose="020C0503030203020204" pitchFamily="34" charset="0"/>
                <a:ea typeface="方正兰亭黑简体" panose="02000000000000000000" pitchFamily="2" charset="-122"/>
                <a:cs typeface="Microsoft YaHei" charset="-122"/>
              </a:rPr>
              <a:t>本节小结</a:t>
            </a:r>
            <a:endParaRPr kumimoji="1" lang="zh-CN" altLang="en-US" sz="3636" baseline="0" dirty="0">
              <a:solidFill>
                <a:srgbClr val="404040"/>
              </a:solidFill>
              <a:latin typeface="Huawei Sans" panose="020C0503030203020204" pitchFamily="34" charset="0"/>
              <a:ea typeface="方正兰亭黑简体" panose="02000000000000000000" pitchFamily="2" charset="-122"/>
              <a:cs typeface="Microsoft YaHei" charset="-122"/>
            </a:endParaRPr>
          </a:p>
        </p:txBody>
      </p:sp>
    </p:spTree>
    <p:extLst>
      <p:ext uri="{BB962C8B-B14F-4D97-AF65-F5344CB8AC3E}">
        <p14:creationId xmlns:p14="http://schemas.microsoft.com/office/powerpoint/2010/main" val="405242044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12#本章总结">
    <p:spTree>
      <p:nvGrpSpPr>
        <p:cNvPr id="1" name=""/>
        <p:cNvGrpSpPr/>
        <p:nvPr/>
      </p:nvGrpSpPr>
      <p:grpSpPr>
        <a:xfrm>
          <a:off x="0" y="0"/>
          <a:ext cx="0" cy="0"/>
          <a:chOff x="0" y="0"/>
          <a:chExt cx="0" cy="0"/>
        </a:xfrm>
      </p:grpSpPr>
      <p:sp>
        <p:nvSpPr>
          <p:cNvPr id="10" name="内容占位符 6"/>
          <p:cNvSpPr>
            <a:spLocks noGrp="1"/>
          </p:cNvSpPr>
          <p:nvPr>
            <p:ph sz="quarter" idx="10"/>
          </p:nvPr>
        </p:nvSpPr>
        <p:spPr>
          <a:xfrm>
            <a:off x="1019175" y="1844675"/>
            <a:ext cx="10153650" cy="4082880"/>
          </a:xfrm>
          <a:prstGeom prst="rect">
            <a:avLst/>
          </a:prstGeom>
        </p:spPr>
        <p:txBody>
          <a:bodyPr/>
          <a:lstStyle>
            <a:lvl1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1pPr>
            <a:lvl2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2pPr>
            <a:lvl3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3pPr>
            <a:lvl4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4pPr>
            <a:lvl5pPr algn="just" fontAlgn="ctr">
              <a:buClrTx/>
              <a:defRPr baseline="0">
                <a:latin typeface="Huawei Sans" panose="020C0503030203020204" pitchFamily="34" charset="0"/>
                <a:ea typeface="方正兰亭黑简体" panose="02000000000000000000" pitchFamily="2" charset="-122"/>
                <a:cs typeface="Huawei Sans" panose="020C0503030203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cxnSp>
        <p:nvCxnSpPr>
          <p:cNvPr id="9" name="直线连接符 14">
            <a:extLst>
              <a:ext uri="{FF2B5EF4-FFF2-40B4-BE49-F238E27FC236}">
                <a16:creationId xmlns:a16="http://schemas.microsoft.com/office/drawing/2014/main" xmlns="" id="{C79E9F57-49BC-DC4A-B843-36D48051C848}"/>
              </a:ext>
            </a:extLst>
          </p:cNvPr>
          <p:cNvCxnSpPr>
            <a:cxnSpLocks/>
          </p:cNvCxnSpPr>
          <p:nvPr userDrawn="1"/>
        </p:nvCxnSpPr>
        <p:spPr>
          <a:xfrm flipH="1">
            <a:off x="1029917" y="1349255"/>
            <a:ext cx="1800000" cy="0"/>
          </a:xfrm>
          <a:prstGeom prst="line">
            <a:avLst/>
          </a:prstGeom>
          <a:ln w="28575">
            <a:solidFill>
              <a:srgbClr val="C7000B"/>
            </a:solidFill>
          </a:ln>
          <a:effectLst/>
        </p:spPr>
        <p:style>
          <a:lnRef idx="2">
            <a:schemeClr val="accent1"/>
          </a:lnRef>
          <a:fillRef idx="0">
            <a:schemeClr val="accent1"/>
          </a:fillRef>
          <a:effectRef idx="1">
            <a:schemeClr val="accent1"/>
          </a:effectRef>
          <a:fontRef idx="minor">
            <a:schemeClr val="tx1"/>
          </a:fontRef>
        </p:style>
      </p:cxnSp>
      <p:sp>
        <p:nvSpPr>
          <p:cNvPr id="11" name="文本框 16">
            <a:extLst>
              <a:ext uri="{FF2B5EF4-FFF2-40B4-BE49-F238E27FC236}">
                <a16:creationId xmlns:a16="http://schemas.microsoft.com/office/drawing/2014/main" xmlns="" id="{568EC886-2612-1F43-AB51-21A76A078357}"/>
              </a:ext>
            </a:extLst>
          </p:cNvPr>
          <p:cNvSpPr txBox="1"/>
          <p:nvPr userDrawn="1"/>
        </p:nvSpPr>
        <p:spPr>
          <a:xfrm>
            <a:off x="918916" y="630373"/>
            <a:ext cx="2050561" cy="651845"/>
          </a:xfrm>
          <a:prstGeom prst="rect">
            <a:avLst/>
          </a:prstGeom>
          <a:noFill/>
        </p:spPr>
        <p:txBody>
          <a:bodyPr wrap="none" rtlCol="0">
            <a:spAutoFit/>
          </a:bodyPr>
          <a:lstStyle/>
          <a:p>
            <a:r>
              <a:rPr kumimoji="1" lang="zh-CN" altLang="en-US" sz="3636" baseline="0" dirty="0" smtClean="0">
                <a:solidFill>
                  <a:srgbClr val="404040"/>
                </a:solidFill>
                <a:latin typeface="Huawei Sans" panose="020C0503030203020204" pitchFamily="34" charset="0"/>
                <a:ea typeface="方正兰亭黑简体" panose="02000000000000000000" pitchFamily="2" charset="-122"/>
                <a:cs typeface="Microsoft YaHei" charset="-122"/>
              </a:rPr>
              <a:t>本章总结</a:t>
            </a:r>
            <a:endParaRPr kumimoji="1" lang="zh-CN" altLang="en-US" sz="3636" baseline="0" dirty="0">
              <a:solidFill>
                <a:srgbClr val="404040"/>
              </a:solidFill>
              <a:latin typeface="Huawei Sans" panose="020C0503030203020204" pitchFamily="34" charset="0"/>
              <a:ea typeface="方正兰亭黑简体" panose="02000000000000000000" pitchFamily="2" charset="-122"/>
              <a:cs typeface="Microsoft YaHei" charset="-122"/>
            </a:endParaRPr>
          </a:p>
        </p:txBody>
      </p:sp>
    </p:spTree>
    <p:extLst>
      <p:ext uri="{BB962C8B-B14F-4D97-AF65-F5344CB8AC3E}">
        <p14:creationId xmlns:p14="http://schemas.microsoft.com/office/powerpoint/2010/main" val="410235690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image" Target="../media/image3.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theme" Target="../theme/theme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3.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3.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ext Placeholder 14">
            <a:extLst>
              <a:ext uri="{FF2B5EF4-FFF2-40B4-BE49-F238E27FC236}">
                <a16:creationId xmlns:a16="http://schemas.microsoft.com/office/drawing/2014/main" xmlns="" id="{AF72FAD7-C8C3-754A-A498-D3A7EC29AB73}"/>
              </a:ext>
            </a:extLst>
          </p:cNvPr>
          <p:cNvSpPr>
            <a:spLocks noGrp="1"/>
          </p:cNvSpPr>
          <p:nvPr>
            <p:ph type="body" idx="1"/>
          </p:nvPr>
        </p:nvSpPr>
        <p:spPr>
          <a:xfrm>
            <a:off x="908954" y="6270652"/>
            <a:ext cx="1981542" cy="153611"/>
          </a:xfrm>
          <a:prstGeom prst="rect">
            <a:avLst/>
          </a:prstGeom>
        </p:spPr>
        <p:txBody>
          <a:bodyPr vert="horz" lIns="0" tIns="0" rIns="0" bIns="0" rtlCol="0">
            <a:noAutofit/>
          </a:bodyPr>
          <a:lstStyle/>
          <a:p>
            <a:pPr>
              <a:lnSpc>
                <a:spcPct val="100000"/>
              </a:lnSpc>
            </a:pPr>
            <a:r>
              <a:rPr kumimoji="1" lang="en-US" altLang="zh-CN" sz="1000" dirty="0"/>
              <a:t>Security Level:</a:t>
            </a:r>
            <a:endParaRPr lang="en-US" altLang="zh-CN" sz="1000"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203089" y="5976169"/>
            <a:ext cx="2257507" cy="482533"/>
          </a:xfrm>
          <a:prstGeom prst="rect">
            <a:avLst/>
          </a:prstGeom>
        </p:spPr>
      </p:pic>
      <p:grpSp>
        <p:nvGrpSpPr>
          <p:cNvPr id="30" name="Group 87">
            <a:extLst>
              <a:ext uri="{FF2B5EF4-FFF2-40B4-BE49-F238E27FC236}">
                <a16:creationId xmlns:a16="http://schemas.microsoft.com/office/drawing/2014/main" xmlns="" id="{37333705-F8D6-2847-B3CB-F2FAB51E2A3B}"/>
              </a:ext>
            </a:extLst>
          </p:cNvPr>
          <p:cNvGrpSpPr>
            <a:grpSpLocks noChangeAspect="1"/>
          </p:cNvGrpSpPr>
          <p:nvPr userDrawn="1"/>
        </p:nvGrpSpPr>
        <p:grpSpPr>
          <a:xfrm>
            <a:off x="12290471" y="2625389"/>
            <a:ext cx="1963323" cy="4233515"/>
            <a:chOff x="5343885" y="-48857"/>
            <a:chExt cx="3263586" cy="7037279"/>
          </a:xfrm>
        </p:grpSpPr>
        <p:sp>
          <p:nvSpPr>
            <p:cNvPr id="31" name="矩形 13">
              <a:extLst>
                <a:ext uri="{FF2B5EF4-FFF2-40B4-BE49-F238E27FC236}">
                  <a16:creationId xmlns:a16="http://schemas.microsoft.com/office/drawing/2014/main" xmlns="" id="{B14DFA89-D483-CF47-82CC-DD86D7CAB09E}"/>
                </a:ext>
              </a:extLst>
            </p:cNvPr>
            <p:cNvSpPr/>
            <p:nvPr userDrawn="1"/>
          </p:nvSpPr>
          <p:spPr>
            <a:xfrm>
              <a:off x="5356401" y="1934171"/>
              <a:ext cx="791510" cy="664397"/>
            </a:xfrm>
            <a:prstGeom prst="rect">
              <a:avLst/>
            </a:prstGeom>
            <a:solidFill>
              <a:srgbClr val="C4005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RGB</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196/0/84</a:t>
              </a:r>
            </a:p>
          </p:txBody>
        </p:sp>
        <p:sp>
          <p:nvSpPr>
            <p:cNvPr id="32" name="文本框 15">
              <a:extLst>
                <a:ext uri="{FF2B5EF4-FFF2-40B4-BE49-F238E27FC236}">
                  <a16:creationId xmlns:a16="http://schemas.microsoft.com/office/drawing/2014/main" xmlns="" id="{8223ADA0-340A-794B-93B7-24AFF612A719}"/>
                </a:ext>
              </a:extLst>
            </p:cNvPr>
            <p:cNvSpPr txBox="1"/>
            <p:nvPr userDrawn="1"/>
          </p:nvSpPr>
          <p:spPr>
            <a:xfrm>
              <a:off x="5352723" y="1694497"/>
              <a:ext cx="1052647" cy="204645"/>
            </a:xfrm>
            <a:prstGeom prst="rect">
              <a:avLst/>
            </a:prstGeom>
            <a:noFill/>
          </p:spPr>
          <p:txBody>
            <a:bodyPr wrap="square" lIns="0" tIns="0" rIns="0" bIns="0" rtlCol="0" anchor="b" anchorCtr="0">
              <a:spAutoFit/>
            </a:bodyPr>
            <a:lstStyle/>
            <a:p>
              <a:pPr algn="l">
                <a:lnSpc>
                  <a:spcPct val="100000"/>
                </a:lnSpc>
              </a:pPr>
              <a:r>
                <a:rPr kumimoji="1" lang="zh-CN" altLang="en-US" sz="800" b="0" i="0" dirty="0">
                  <a:solidFill>
                    <a:schemeClr val="tx1"/>
                  </a:solidFill>
                  <a:latin typeface="Microsoft YaHei" panose="020B0503020204020204" pitchFamily="34" charset="-122"/>
                  <a:ea typeface="Microsoft YaHei" panose="020B0503020204020204" pitchFamily="34" charset="-122"/>
                </a:rPr>
                <a:t>公司辅助色</a:t>
              </a:r>
            </a:p>
          </p:txBody>
        </p:sp>
        <p:sp>
          <p:nvSpPr>
            <p:cNvPr id="33" name="矩形 13">
              <a:extLst>
                <a:ext uri="{FF2B5EF4-FFF2-40B4-BE49-F238E27FC236}">
                  <a16:creationId xmlns:a16="http://schemas.microsoft.com/office/drawing/2014/main" xmlns="" id="{5F63E0E3-4F22-7948-AB1A-40A84ECA92EC}"/>
                </a:ext>
              </a:extLst>
            </p:cNvPr>
            <p:cNvSpPr/>
            <p:nvPr userDrawn="1"/>
          </p:nvSpPr>
          <p:spPr>
            <a:xfrm>
              <a:off x="6184680" y="1934171"/>
              <a:ext cx="791510" cy="664397"/>
            </a:xfrm>
            <a:prstGeom prst="rect">
              <a:avLst/>
            </a:prstGeom>
            <a:solidFill>
              <a:srgbClr val="CB37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203/55/120</a:t>
              </a:r>
            </a:p>
          </p:txBody>
        </p:sp>
        <p:sp>
          <p:nvSpPr>
            <p:cNvPr id="34" name="矩形 13">
              <a:extLst>
                <a:ext uri="{FF2B5EF4-FFF2-40B4-BE49-F238E27FC236}">
                  <a16:creationId xmlns:a16="http://schemas.microsoft.com/office/drawing/2014/main" xmlns="" id="{29C4A3C6-7C7B-7140-8F73-591E9F49143F}"/>
                </a:ext>
              </a:extLst>
            </p:cNvPr>
            <p:cNvSpPr/>
            <p:nvPr userDrawn="1"/>
          </p:nvSpPr>
          <p:spPr>
            <a:xfrm>
              <a:off x="5356401" y="3403061"/>
              <a:ext cx="791510" cy="664397"/>
            </a:xfrm>
            <a:prstGeom prst="rect">
              <a:avLst/>
            </a:prstGeom>
            <a:solidFill>
              <a:srgbClr val="ED6D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237/109/0</a:t>
              </a:r>
            </a:p>
          </p:txBody>
        </p:sp>
        <p:sp>
          <p:nvSpPr>
            <p:cNvPr id="35" name="矩形 13">
              <a:extLst>
                <a:ext uri="{FF2B5EF4-FFF2-40B4-BE49-F238E27FC236}">
                  <a16:creationId xmlns:a16="http://schemas.microsoft.com/office/drawing/2014/main" xmlns="" id="{BE4C9A8D-46B0-5B40-BC47-DB6C4899227F}"/>
                </a:ext>
              </a:extLst>
            </p:cNvPr>
            <p:cNvSpPr/>
            <p:nvPr userDrawn="1"/>
          </p:nvSpPr>
          <p:spPr>
            <a:xfrm>
              <a:off x="6184680" y="2673360"/>
              <a:ext cx="791510" cy="664397"/>
            </a:xfrm>
            <a:prstGeom prst="rect">
              <a:avLst/>
            </a:prstGeom>
            <a:solidFill>
              <a:srgbClr val="99363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153/54/54</a:t>
              </a:r>
            </a:p>
          </p:txBody>
        </p:sp>
        <p:sp>
          <p:nvSpPr>
            <p:cNvPr id="36" name="矩形 13">
              <a:extLst>
                <a:ext uri="{FF2B5EF4-FFF2-40B4-BE49-F238E27FC236}">
                  <a16:creationId xmlns:a16="http://schemas.microsoft.com/office/drawing/2014/main" xmlns="" id="{612F2ED4-F7A4-9E48-95E1-8D07B3BBE962}"/>
                </a:ext>
              </a:extLst>
            </p:cNvPr>
            <p:cNvSpPr/>
            <p:nvPr userDrawn="1"/>
          </p:nvSpPr>
          <p:spPr>
            <a:xfrm>
              <a:off x="5356401" y="4866463"/>
              <a:ext cx="791510" cy="664397"/>
            </a:xfrm>
            <a:prstGeom prst="rect">
              <a:avLst/>
            </a:prstGeom>
            <a:solidFill>
              <a:srgbClr val="62B23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98/178/48</a:t>
              </a:r>
            </a:p>
          </p:txBody>
        </p:sp>
        <p:sp>
          <p:nvSpPr>
            <p:cNvPr id="37" name="矩形 13">
              <a:extLst>
                <a:ext uri="{FF2B5EF4-FFF2-40B4-BE49-F238E27FC236}">
                  <a16:creationId xmlns:a16="http://schemas.microsoft.com/office/drawing/2014/main" xmlns="" id="{A9E1D476-C288-8945-A68A-1F20C557294B}"/>
                </a:ext>
              </a:extLst>
            </p:cNvPr>
            <p:cNvSpPr/>
            <p:nvPr userDrawn="1"/>
          </p:nvSpPr>
          <p:spPr>
            <a:xfrm>
              <a:off x="6184680" y="3415851"/>
              <a:ext cx="791510" cy="664397"/>
            </a:xfrm>
            <a:prstGeom prst="rect">
              <a:avLst/>
            </a:prstGeom>
            <a:solidFill>
              <a:srgbClr val="F2894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242/137/68</a:t>
              </a:r>
              <a:endParaRPr kumimoji="1" lang="mr-IN" altLang="zh-CN" sz="500" b="1" dirty="0">
                <a:solidFill>
                  <a:srgbClr val="FFFFFF"/>
                </a:solidFill>
                <a:latin typeface="Arial" charset="0"/>
                <a:ea typeface="Arial" charset="0"/>
                <a:cs typeface="Arial" charset="0"/>
              </a:endParaRPr>
            </a:p>
          </p:txBody>
        </p:sp>
        <p:sp>
          <p:nvSpPr>
            <p:cNvPr id="38" name="矩形 13">
              <a:extLst>
                <a:ext uri="{FF2B5EF4-FFF2-40B4-BE49-F238E27FC236}">
                  <a16:creationId xmlns:a16="http://schemas.microsoft.com/office/drawing/2014/main" xmlns="" id="{42823EBB-E62E-F149-AC9A-09950051F283}"/>
                </a:ext>
              </a:extLst>
            </p:cNvPr>
            <p:cNvSpPr/>
            <p:nvPr userDrawn="1"/>
          </p:nvSpPr>
          <p:spPr>
            <a:xfrm>
              <a:off x="5353240" y="184963"/>
              <a:ext cx="791510" cy="664397"/>
            </a:xfrm>
            <a:prstGeom prst="rect">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PANTONE 185C</a:t>
              </a:r>
            </a:p>
            <a:p>
              <a:pPr algn="ctr">
                <a:lnSpc>
                  <a:spcPts val="620"/>
                </a:lnSpc>
                <a:spcBef>
                  <a:spcPts val="0"/>
                </a:spcBef>
              </a:pPr>
              <a:r>
                <a:rPr kumimoji="1" lang="en-US" altLang="zh-CN" sz="500" b="1" dirty="0">
                  <a:solidFill>
                    <a:schemeClr val="tx2"/>
                  </a:solidFill>
                  <a:latin typeface="Arial" charset="0"/>
                  <a:ea typeface="Arial" charset="0"/>
                  <a:cs typeface="Arial" charset="0"/>
                </a:rPr>
                <a:t>RGB </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199/0/11  </a:t>
              </a:r>
            </a:p>
          </p:txBody>
        </p:sp>
        <p:sp>
          <p:nvSpPr>
            <p:cNvPr id="39" name="文本框 15">
              <a:extLst>
                <a:ext uri="{FF2B5EF4-FFF2-40B4-BE49-F238E27FC236}">
                  <a16:creationId xmlns:a16="http://schemas.microsoft.com/office/drawing/2014/main" xmlns="" id="{EA01C299-6FF2-3642-AAEC-A1DF62D9C654}"/>
                </a:ext>
              </a:extLst>
            </p:cNvPr>
            <p:cNvSpPr txBox="1"/>
            <p:nvPr userDrawn="1"/>
          </p:nvSpPr>
          <p:spPr>
            <a:xfrm>
              <a:off x="5343885" y="-48857"/>
              <a:ext cx="726488" cy="204645"/>
            </a:xfrm>
            <a:prstGeom prst="rect">
              <a:avLst/>
            </a:prstGeom>
            <a:noFill/>
          </p:spPr>
          <p:txBody>
            <a:bodyPr wrap="square" lIns="0" tIns="0" rIns="0" bIns="0" rtlCol="0" anchor="b" anchorCtr="0">
              <a:spAutoFit/>
            </a:bodyPr>
            <a:lstStyle/>
            <a:p>
              <a:pPr algn="l">
                <a:lnSpc>
                  <a:spcPct val="100000"/>
                </a:lnSpc>
              </a:pPr>
              <a:r>
                <a:rPr kumimoji="1" lang="zh-CN" altLang="en-US" sz="800" b="0" i="0" dirty="0">
                  <a:solidFill>
                    <a:schemeClr val="tx1"/>
                  </a:solidFill>
                  <a:latin typeface="Microsoft YaHei" panose="020B0503020204020204" pitchFamily="34" charset="-122"/>
                  <a:ea typeface="Microsoft YaHei" panose="020B0503020204020204" pitchFamily="34" charset="-122"/>
                </a:rPr>
                <a:t>公司色</a:t>
              </a:r>
            </a:p>
          </p:txBody>
        </p:sp>
        <p:sp>
          <p:nvSpPr>
            <p:cNvPr id="40" name="矩形 13">
              <a:extLst>
                <a:ext uri="{FF2B5EF4-FFF2-40B4-BE49-F238E27FC236}">
                  <a16:creationId xmlns:a16="http://schemas.microsoft.com/office/drawing/2014/main" xmlns="" id="{B84AB502-165F-764A-9621-65CA8CBBEAEA}"/>
                </a:ext>
              </a:extLst>
            </p:cNvPr>
            <p:cNvSpPr/>
            <p:nvPr userDrawn="1"/>
          </p:nvSpPr>
          <p:spPr>
            <a:xfrm>
              <a:off x="5352600" y="918047"/>
              <a:ext cx="791510" cy="664397"/>
            </a:xfrm>
            <a:prstGeom prst="rect">
              <a:avLst/>
            </a:prstGeom>
            <a:solidFill>
              <a:srgbClr val="C8102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PANTONE 186C</a:t>
              </a:r>
            </a:p>
            <a:p>
              <a:pPr algn="ctr">
                <a:lnSpc>
                  <a:spcPts val="620"/>
                </a:lnSpc>
              </a:pPr>
              <a:r>
                <a:rPr kumimoji="1" lang="en-US" altLang="zh-CN" sz="500" b="1" dirty="0">
                  <a:solidFill>
                    <a:schemeClr val="tx2"/>
                  </a:solidFill>
                  <a:latin typeface="Arial" charset="0"/>
                  <a:ea typeface="Arial" charset="0"/>
                  <a:cs typeface="Arial" charset="0"/>
                </a:rPr>
                <a:t>RGB</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200/16/46  </a:t>
              </a:r>
            </a:p>
          </p:txBody>
        </p:sp>
        <p:sp>
          <p:nvSpPr>
            <p:cNvPr id="41" name="矩形 13">
              <a:extLst>
                <a:ext uri="{FF2B5EF4-FFF2-40B4-BE49-F238E27FC236}">
                  <a16:creationId xmlns:a16="http://schemas.microsoft.com/office/drawing/2014/main" xmlns="" id="{CB8870E8-3E95-764C-B621-A168E194CC7A}"/>
                </a:ext>
              </a:extLst>
            </p:cNvPr>
            <p:cNvSpPr/>
            <p:nvPr userDrawn="1"/>
          </p:nvSpPr>
          <p:spPr>
            <a:xfrm>
              <a:off x="5354164" y="2665974"/>
              <a:ext cx="791510" cy="664397"/>
            </a:xfrm>
            <a:prstGeom prst="rect">
              <a:avLst/>
            </a:prstGeom>
            <a:solidFill>
              <a:srgbClr val="7F000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127/0/1</a:t>
              </a:r>
            </a:p>
          </p:txBody>
        </p:sp>
        <p:sp>
          <p:nvSpPr>
            <p:cNvPr id="42" name="矩形 13">
              <a:extLst>
                <a:ext uri="{FF2B5EF4-FFF2-40B4-BE49-F238E27FC236}">
                  <a16:creationId xmlns:a16="http://schemas.microsoft.com/office/drawing/2014/main" xmlns="" id="{356EF69A-1936-544F-A95F-0664F4E186D5}"/>
                </a:ext>
              </a:extLst>
            </p:cNvPr>
            <p:cNvSpPr/>
            <p:nvPr userDrawn="1"/>
          </p:nvSpPr>
          <p:spPr>
            <a:xfrm>
              <a:off x="5354164" y="4134866"/>
              <a:ext cx="791510" cy="664397"/>
            </a:xfrm>
            <a:prstGeom prst="rect">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52/200/0</a:t>
              </a:r>
            </a:p>
          </p:txBody>
        </p:sp>
        <p:sp>
          <p:nvSpPr>
            <p:cNvPr id="43" name="矩形 13">
              <a:extLst>
                <a:ext uri="{FF2B5EF4-FFF2-40B4-BE49-F238E27FC236}">
                  <a16:creationId xmlns:a16="http://schemas.microsoft.com/office/drawing/2014/main" xmlns="" id="{03EBAB43-95A5-1C4A-8458-B86EB3D51FCA}"/>
                </a:ext>
              </a:extLst>
            </p:cNvPr>
            <p:cNvSpPr/>
            <p:nvPr userDrawn="1"/>
          </p:nvSpPr>
          <p:spPr>
            <a:xfrm>
              <a:off x="5354164" y="5596166"/>
              <a:ext cx="791510" cy="664397"/>
            </a:xfrm>
            <a:prstGeom prst="rect">
              <a:avLst/>
            </a:prstGeom>
            <a:solidFill>
              <a:srgbClr val="30B5C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48/181/197</a:t>
              </a:r>
            </a:p>
          </p:txBody>
        </p:sp>
        <p:sp>
          <p:nvSpPr>
            <p:cNvPr id="44" name="矩形 13">
              <a:extLst>
                <a:ext uri="{FF2B5EF4-FFF2-40B4-BE49-F238E27FC236}">
                  <a16:creationId xmlns:a16="http://schemas.microsoft.com/office/drawing/2014/main" xmlns="" id="{371A8520-F934-304C-B57F-B49F768694E2}"/>
                </a:ext>
              </a:extLst>
            </p:cNvPr>
            <p:cNvSpPr/>
            <p:nvPr userDrawn="1"/>
          </p:nvSpPr>
          <p:spPr>
            <a:xfrm>
              <a:off x="6194511" y="4866463"/>
              <a:ext cx="791510" cy="664397"/>
            </a:xfrm>
            <a:prstGeom prst="rect">
              <a:avLst/>
            </a:prstGeom>
            <a:solidFill>
              <a:srgbClr val="81C15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129/193/95</a:t>
              </a:r>
            </a:p>
          </p:txBody>
        </p:sp>
        <p:sp>
          <p:nvSpPr>
            <p:cNvPr id="45" name="矩形 13">
              <a:extLst>
                <a:ext uri="{FF2B5EF4-FFF2-40B4-BE49-F238E27FC236}">
                  <a16:creationId xmlns:a16="http://schemas.microsoft.com/office/drawing/2014/main" xmlns="" id="{B83004D7-279B-C14E-9FCF-870FA1B74FDF}"/>
                </a:ext>
              </a:extLst>
            </p:cNvPr>
            <p:cNvSpPr/>
            <p:nvPr userDrawn="1"/>
          </p:nvSpPr>
          <p:spPr>
            <a:xfrm>
              <a:off x="6192274" y="4134866"/>
              <a:ext cx="791510" cy="664397"/>
            </a:xfrm>
            <a:prstGeom prst="rect">
              <a:avLst/>
            </a:prstGeom>
            <a:solidFill>
              <a:srgbClr val="FDD35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253/211/81</a:t>
              </a:r>
            </a:p>
          </p:txBody>
        </p:sp>
        <p:sp>
          <p:nvSpPr>
            <p:cNvPr id="46" name="矩形 13">
              <a:extLst>
                <a:ext uri="{FF2B5EF4-FFF2-40B4-BE49-F238E27FC236}">
                  <a16:creationId xmlns:a16="http://schemas.microsoft.com/office/drawing/2014/main" xmlns="" id="{99635968-4E69-CC41-9D78-6DF253FE3035}"/>
                </a:ext>
              </a:extLst>
            </p:cNvPr>
            <p:cNvSpPr/>
            <p:nvPr userDrawn="1"/>
          </p:nvSpPr>
          <p:spPr>
            <a:xfrm>
              <a:off x="6192274" y="5596166"/>
              <a:ext cx="791510" cy="664397"/>
            </a:xfrm>
            <a:prstGeom prst="rect">
              <a:avLst/>
            </a:prstGeom>
            <a:solidFill>
              <a:srgbClr val="56C4D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86/196/210</a:t>
              </a:r>
            </a:p>
          </p:txBody>
        </p:sp>
        <p:sp>
          <p:nvSpPr>
            <p:cNvPr id="47" name="矩形 13">
              <a:extLst>
                <a:ext uri="{FF2B5EF4-FFF2-40B4-BE49-F238E27FC236}">
                  <a16:creationId xmlns:a16="http://schemas.microsoft.com/office/drawing/2014/main" xmlns="" id="{BDBE4949-07B7-F046-AD95-68E4B0C11CCD}"/>
                </a:ext>
              </a:extLst>
            </p:cNvPr>
            <p:cNvSpPr/>
            <p:nvPr/>
          </p:nvSpPr>
          <p:spPr>
            <a:xfrm>
              <a:off x="6186245" y="184963"/>
              <a:ext cx="791510" cy="664397"/>
            </a:xfrm>
            <a:prstGeom prst="rect">
              <a:avLst/>
            </a:prstGeom>
            <a:solidFill>
              <a:srgbClr val="D3394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211/57/65</a:t>
              </a:r>
            </a:p>
          </p:txBody>
        </p:sp>
        <p:sp>
          <p:nvSpPr>
            <p:cNvPr id="48" name="矩形 13">
              <a:extLst>
                <a:ext uri="{FF2B5EF4-FFF2-40B4-BE49-F238E27FC236}">
                  <a16:creationId xmlns:a16="http://schemas.microsoft.com/office/drawing/2014/main" xmlns="" id="{AA9F9E00-6A31-F14B-A2E4-79908835FD14}"/>
                </a:ext>
              </a:extLst>
            </p:cNvPr>
            <p:cNvSpPr/>
            <p:nvPr/>
          </p:nvSpPr>
          <p:spPr>
            <a:xfrm>
              <a:off x="6185604" y="918047"/>
              <a:ext cx="791510" cy="664397"/>
            </a:xfrm>
            <a:prstGeom prst="rect">
              <a:avLst/>
            </a:prstGeom>
            <a:solidFill>
              <a:srgbClr val="D3385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p>
            <a:p>
              <a:pPr algn="ctr">
                <a:lnSpc>
                  <a:spcPts val="620"/>
                </a:lnSpc>
              </a:pPr>
              <a:r>
                <a:rPr kumimoji="1" lang="en-US" altLang="zh-CN" sz="500" b="1" dirty="0">
                  <a:solidFill>
                    <a:srgbClr val="FFFFFF"/>
                  </a:solidFill>
                  <a:latin typeface="Arial" charset="0"/>
                  <a:ea typeface="Arial" charset="0"/>
                  <a:cs typeface="Arial" charset="0"/>
                </a:rPr>
                <a:t>211/56/89</a:t>
              </a:r>
            </a:p>
          </p:txBody>
        </p:sp>
        <p:sp>
          <p:nvSpPr>
            <p:cNvPr id="49" name="矩形 13">
              <a:extLst>
                <a:ext uri="{FF2B5EF4-FFF2-40B4-BE49-F238E27FC236}">
                  <a16:creationId xmlns:a16="http://schemas.microsoft.com/office/drawing/2014/main" xmlns="" id="{38715A31-485E-B744-B409-43F9F04B48F7}"/>
                </a:ext>
              </a:extLst>
            </p:cNvPr>
            <p:cNvSpPr/>
            <p:nvPr/>
          </p:nvSpPr>
          <p:spPr>
            <a:xfrm>
              <a:off x="6996262" y="1934171"/>
              <a:ext cx="791510" cy="664397"/>
            </a:xfrm>
            <a:prstGeom prst="rect">
              <a:avLst/>
            </a:prstGeom>
            <a:solidFill>
              <a:srgbClr val="DD80A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221/128/170</a:t>
              </a:r>
            </a:p>
          </p:txBody>
        </p:sp>
        <p:sp>
          <p:nvSpPr>
            <p:cNvPr id="50" name="矩形 13">
              <a:extLst>
                <a:ext uri="{FF2B5EF4-FFF2-40B4-BE49-F238E27FC236}">
                  <a16:creationId xmlns:a16="http://schemas.microsoft.com/office/drawing/2014/main" xmlns="" id="{4AE1609B-25DD-2C4A-B05B-D18ADBC39C71}"/>
                </a:ext>
              </a:extLst>
            </p:cNvPr>
            <p:cNvSpPr/>
            <p:nvPr/>
          </p:nvSpPr>
          <p:spPr>
            <a:xfrm>
              <a:off x="6996262" y="2673360"/>
              <a:ext cx="791510" cy="664397"/>
            </a:xfrm>
            <a:prstGeom prst="rect">
              <a:avLst/>
            </a:prstGeom>
            <a:solidFill>
              <a:srgbClr val="BF80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595757"/>
                  </a:solidFill>
                  <a:latin typeface="Arial" charset="0"/>
                  <a:ea typeface="Arial" charset="0"/>
                  <a:cs typeface="Arial" charset="0"/>
                </a:rPr>
                <a:t>RGB 191/128/130</a:t>
              </a:r>
            </a:p>
          </p:txBody>
        </p:sp>
        <p:sp>
          <p:nvSpPr>
            <p:cNvPr id="51" name="矩形 13">
              <a:extLst>
                <a:ext uri="{FF2B5EF4-FFF2-40B4-BE49-F238E27FC236}">
                  <a16:creationId xmlns:a16="http://schemas.microsoft.com/office/drawing/2014/main" xmlns="" id="{ECE90F9F-DBBC-0B49-A42C-8B62397E473E}"/>
                </a:ext>
              </a:extLst>
            </p:cNvPr>
            <p:cNvSpPr/>
            <p:nvPr/>
          </p:nvSpPr>
          <p:spPr>
            <a:xfrm>
              <a:off x="6996262" y="3415851"/>
              <a:ext cx="791510" cy="664397"/>
            </a:xfrm>
            <a:prstGeom prst="rect">
              <a:avLst/>
            </a:prstGeom>
            <a:solidFill>
              <a:srgbClr val="F6B78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246/183/140</a:t>
              </a:r>
              <a:endParaRPr kumimoji="1" lang="mr-IN" altLang="zh-CN" sz="500" b="1" dirty="0">
                <a:solidFill>
                  <a:srgbClr val="595757"/>
                </a:solidFill>
                <a:latin typeface="Arial" charset="0"/>
                <a:ea typeface="Arial" charset="0"/>
                <a:cs typeface="Arial" charset="0"/>
              </a:endParaRPr>
            </a:p>
          </p:txBody>
        </p:sp>
        <p:sp>
          <p:nvSpPr>
            <p:cNvPr id="52" name="矩形 13">
              <a:extLst>
                <a:ext uri="{FF2B5EF4-FFF2-40B4-BE49-F238E27FC236}">
                  <a16:creationId xmlns:a16="http://schemas.microsoft.com/office/drawing/2014/main" xmlns="" id="{D5B387BA-F8B8-B54E-966E-F24E271747C4}"/>
                </a:ext>
              </a:extLst>
            </p:cNvPr>
            <p:cNvSpPr/>
            <p:nvPr/>
          </p:nvSpPr>
          <p:spPr>
            <a:xfrm>
              <a:off x="7006093" y="4866463"/>
              <a:ext cx="791510" cy="664397"/>
            </a:xfrm>
            <a:prstGeom prst="rect">
              <a:avLst/>
            </a:prstGeom>
            <a:solidFill>
              <a:srgbClr val="AFD89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176/216/156</a:t>
              </a:r>
            </a:p>
          </p:txBody>
        </p:sp>
        <p:sp>
          <p:nvSpPr>
            <p:cNvPr id="53" name="矩形 13">
              <a:extLst>
                <a:ext uri="{FF2B5EF4-FFF2-40B4-BE49-F238E27FC236}">
                  <a16:creationId xmlns:a16="http://schemas.microsoft.com/office/drawing/2014/main" xmlns="" id="{E6C9B99E-8C1C-2B49-B82E-3C754B8E5C02}"/>
                </a:ext>
              </a:extLst>
            </p:cNvPr>
            <p:cNvSpPr/>
            <p:nvPr/>
          </p:nvSpPr>
          <p:spPr>
            <a:xfrm>
              <a:off x="7003856" y="4134866"/>
              <a:ext cx="791510" cy="664397"/>
            </a:xfrm>
            <a:prstGeom prst="rect">
              <a:avLst/>
            </a:prstGeom>
            <a:solidFill>
              <a:srgbClr val="FDE39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253/227/181</a:t>
              </a:r>
            </a:p>
          </p:txBody>
        </p:sp>
        <p:sp>
          <p:nvSpPr>
            <p:cNvPr id="54" name="矩形 13">
              <a:extLst>
                <a:ext uri="{FF2B5EF4-FFF2-40B4-BE49-F238E27FC236}">
                  <a16:creationId xmlns:a16="http://schemas.microsoft.com/office/drawing/2014/main" xmlns="" id="{0106BFA2-9DE1-3A42-A6C6-69BCE0FA34F4}"/>
                </a:ext>
              </a:extLst>
            </p:cNvPr>
            <p:cNvSpPr/>
            <p:nvPr/>
          </p:nvSpPr>
          <p:spPr>
            <a:xfrm>
              <a:off x="7003856" y="5596166"/>
              <a:ext cx="791510" cy="664397"/>
            </a:xfrm>
            <a:prstGeom prst="rect">
              <a:avLst/>
            </a:prstGeom>
            <a:solidFill>
              <a:srgbClr val="94DAE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148/218/226</a:t>
              </a:r>
            </a:p>
          </p:txBody>
        </p:sp>
        <p:sp>
          <p:nvSpPr>
            <p:cNvPr id="55" name="矩形 13">
              <a:extLst>
                <a:ext uri="{FF2B5EF4-FFF2-40B4-BE49-F238E27FC236}">
                  <a16:creationId xmlns:a16="http://schemas.microsoft.com/office/drawing/2014/main" xmlns="" id="{F760C1C5-4342-C346-A7D2-D101978EDF66}"/>
                </a:ext>
              </a:extLst>
            </p:cNvPr>
            <p:cNvSpPr/>
            <p:nvPr/>
          </p:nvSpPr>
          <p:spPr>
            <a:xfrm>
              <a:off x="6997826" y="184963"/>
              <a:ext cx="791510" cy="664397"/>
            </a:xfrm>
            <a:prstGeom prst="rect">
              <a:avLst/>
            </a:prstGeom>
            <a:solidFill>
              <a:srgbClr val="E2818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226/129/137</a:t>
              </a:r>
            </a:p>
          </p:txBody>
        </p:sp>
        <p:sp>
          <p:nvSpPr>
            <p:cNvPr id="56" name="矩形 13">
              <a:extLst>
                <a:ext uri="{FF2B5EF4-FFF2-40B4-BE49-F238E27FC236}">
                  <a16:creationId xmlns:a16="http://schemas.microsoft.com/office/drawing/2014/main" xmlns="" id="{5BB50A4A-0B64-7E4C-824C-1EBCA1A992CF}"/>
                </a:ext>
              </a:extLst>
            </p:cNvPr>
            <p:cNvSpPr/>
            <p:nvPr/>
          </p:nvSpPr>
          <p:spPr>
            <a:xfrm>
              <a:off x="6997185" y="918047"/>
              <a:ext cx="791510" cy="664397"/>
            </a:xfrm>
            <a:prstGeom prst="rect">
              <a:avLst/>
            </a:prstGeom>
            <a:solidFill>
              <a:srgbClr val="E2819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226/129/152</a:t>
              </a:r>
            </a:p>
          </p:txBody>
        </p:sp>
        <p:sp>
          <p:nvSpPr>
            <p:cNvPr id="57" name="矩形 13">
              <a:extLst>
                <a:ext uri="{FF2B5EF4-FFF2-40B4-BE49-F238E27FC236}">
                  <a16:creationId xmlns:a16="http://schemas.microsoft.com/office/drawing/2014/main" xmlns="" id="{756A7E25-6C44-8A44-A8C5-61D19BC9EDAF}"/>
                </a:ext>
              </a:extLst>
            </p:cNvPr>
            <p:cNvSpPr/>
            <p:nvPr userDrawn="1"/>
          </p:nvSpPr>
          <p:spPr>
            <a:xfrm>
              <a:off x="7806130" y="1934171"/>
              <a:ext cx="791510" cy="664397"/>
            </a:xfrm>
            <a:prstGeom prst="rect">
              <a:avLst/>
            </a:prstGeom>
            <a:solidFill>
              <a:srgbClr val="EBB3C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235/179/204</a:t>
              </a:r>
            </a:p>
          </p:txBody>
        </p:sp>
        <p:sp>
          <p:nvSpPr>
            <p:cNvPr id="58" name="矩形 13">
              <a:extLst>
                <a:ext uri="{FF2B5EF4-FFF2-40B4-BE49-F238E27FC236}">
                  <a16:creationId xmlns:a16="http://schemas.microsoft.com/office/drawing/2014/main" xmlns="" id="{96588389-39CD-DF4E-B9AC-92091E25724E}"/>
                </a:ext>
              </a:extLst>
            </p:cNvPr>
            <p:cNvSpPr/>
            <p:nvPr/>
          </p:nvSpPr>
          <p:spPr>
            <a:xfrm>
              <a:off x="7806130" y="2673360"/>
              <a:ext cx="791510" cy="664397"/>
            </a:xfrm>
            <a:prstGeom prst="rect">
              <a:avLst/>
            </a:prstGeom>
            <a:solidFill>
              <a:srgbClr val="D8B3B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595757"/>
                  </a:solidFill>
                  <a:latin typeface="Arial" charset="0"/>
                  <a:ea typeface="Arial" charset="0"/>
                  <a:cs typeface="Arial" charset="0"/>
                </a:rPr>
                <a:t>RGB 216/179/179</a:t>
              </a:r>
            </a:p>
          </p:txBody>
        </p:sp>
        <p:sp>
          <p:nvSpPr>
            <p:cNvPr id="59" name="矩形 13">
              <a:extLst>
                <a:ext uri="{FF2B5EF4-FFF2-40B4-BE49-F238E27FC236}">
                  <a16:creationId xmlns:a16="http://schemas.microsoft.com/office/drawing/2014/main" xmlns="" id="{20725C9F-31AE-DB44-B70A-B4ECDEC0BC00}"/>
                </a:ext>
              </a:extLst>
            </p:cNvPr>
            <p:cNvSpPr/>
            <p:nvPr/>
          </p:nvSpPr>
          <p:spPr>
            <a:xfrm>
              <a:off x="7806130" y="3415851"/>
              <a:ext cx="791510" cy="664397"/>
            </a:xfrm>
            <a:prstGeom prst="rect">
              <a:avLst/>
            </a:prstGeom>
            <a:solidFill>
              <a:srgbClr val="FAD3B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250/211/187</a:t>
              </a:r>
              <a:endParaRPr kumimoji="1" lang="mr-IN" altLang="zh-CN" sz="500" b="1" dirty="0">
                <a:solidFill>
                  <a:srgbClr val="595757"/>
                </a:solidFill>
                <a:latin typeface="Arial" charset="0"/>
                <a:ea typeface="Arial" charset="0"/>
                <a:cs typeface="Arial" charset="0"/>
              </a:endParaRPr>
            </a:p>
          </p:txBody>
        </p:sp>
        <p:sp>
          <p:nvSpPr>
            <p:cNvPr id="60" name="矩形 13">
              <a:extLst>
                <a:ext uri="{FF2B5EF4-FFF2-40B4-BE49-F238E27FC236}">
                  <a16:creationId xmlns:a16="http://schemas.microsoft.com/office/drawing/2014/main" xmlns="" id="{AC5BCC27-B68D-0743-8E0B-E25F8D01C3A4}"/>
                </a:ext>
              </a:extLst>
            </p:cNvPr>
            <p:cNvSpPr/>
            <p:nvPr/>
          </p:nvSpPr>
          <p:spPr>
            <a:xfrm>
              <a:off x="7815961" y="4866463"/>
              <a:ext cx="791510" cy="664397"/>
            </a:xfrm>
            <a:prstGeom prst="rect">
              <a:avLst/>
            </a:prstGeom>
            <a:solidFill>
              <a:srgbClr val="D0E8C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208/232/196</a:t>
              </a:r>
            </a:p>
          </p:txBody>
        </p:sp>
        <p:sp>
          <p:nvSpPr>
            <p:cNvPr id="61" name="矩形 13">
              <a:extLst>
                <a:ext uri="{FF2B5EF4-FFF2-40B4-BE49-F238E27FC236}">
                  <a16:creationId xmlns:a16="http://schemas.microsoft.com/office/drawing/2014/main" xmlns="" id="{51C2E83A-C975-6945-B2FD-5B22BBB53DB7}"/>
                </a:ext>
              </a:extLst>
            </p:cNvPr>
            <p:cNvSpPr/>
            <p:nvPr/>
          </p:nvSpPr>
          <p:spPr>
            <a:xfrm>
              <a:off x="7813724" y="4134866"/>
              <a:ext cx="791510" cy="664397"/>
            </a:xfrm>
            <a:prstGeom prst="rect">
              <a:avLst/>
            </a:prstGeom>
            <a:solidFill>
              <a:srgbClr val="FEEEC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254/238/193</a:t>
              </a:r>
            </a:p>
          </p:txBody>
        </p:sp>
        <p:sp>
          <p:nvSpPr>
            <p:cNvPr id="62" name="矩形 13">
              <a:extLst>
                <a:ext uri="{FF2B5EF4-FFF2-40B4-BE49-F238E27FC236}">
                  <a16:creationId xmlns:a16="http://schemas.microsoft.com/office/drawing/2014/main" xmlns="" id="{BEE9A95F-6965-354F-A2C7-2E8C81DDA52F}"/>
                </a:ext>
              </a:extLst>
            </p:cNvPr>
            <p:cNvSpPr/>
            <p:nvPr/>
          </p:nvSpPr>
          <p:spPr>
            <a:xfrm>
              <a:off x="7813724" y="5596166"/>
              <a:ext cx="791510" cy="664397"/>
            </a:xfrm>
            <a:prstGeom prst="rect">
              <a:avLst/>
            </a:prstGeom>
            <a:solidFill>
              <a:srgbClr val="BEE9E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190/23/238</a:t>
              </a:r>
            </a:p>
          </p:txBody>
        </p:sp>
        <p:sp>
          <p:nvSpPr>
            <p:cNvPr id="63" name="矩形 13">
              <a:extLst>
                <a:ext uri="{FF2B5EF4-FFF2-40B4-BE49-F238E27FC236}">
                  <a16:creationId xmlns:a16="http://schemas.microsoft.com/office/drawing/2014/main" xmlns="" id="{509164EB-3DC4-7A4F-9E7C-06EBC981CD0A}"/>
                </a:ext>
              </a:extLst>
            </p:cNvPr>
            <p:cNvSpPr/>
            <p:nvPr/>
          </p:nvSpPr>
          <p:spPr>
            <a:xfrm>
              <a:off x="7807694" y="184963"/>
              <a:ext cx="791510" cy="664397"/>
            </a:xfrm>
            <a:prstGeom prst="rect">
              <a:avLst/>
            </a:prstGeom>
            <a:solidFill>
              <a:srgbClr val="EEB3B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239/178/184</a:t>
              </a:r>
            </a:p>
          </p:txBody>
        </p:sp>
        <p:sp>
          <p:nvSpPr>
            <p:cNvPr id="64" name="矩形 13">
              <a:extLst>
                <a:ext uri="{FF2B5EF4-FFF2-40B4-BE49-F238E27FC236}">
                  <a16:creationId xmlns:a16="http://schemas.microsoft.com/office/drawing/2014/main" xmlns="" id="{667867DD-D3E6-3040-A7B5-39345C0CE2E3}"/>
                </a:ext>
              </a:extLst>
            </p:cNvPr>
            <p:cNvSpPr/>
            <p:nvPr/>
          </p:nvSpPr>
          <p:spPr>
            <a:xfrm>
              <a:off x="7807054" y="918047"/>
              <a:ext cx="791510" cy="664397"/>
            </a:xfrm>
            <a:prstGeom prst="rect">
              <a:avLst/>
            </a:prstGeom>
            <a:solidFill>
              <a:srgbClr val="EEB3C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238/179/193</a:t>
              </a:r>
            </a:p>
          </p:txBody>
        </p:sp>
        <p:sp>
          <p:nvSpPr>
            <p:cNvPr id="65" name="矩形 13">
              <a:extLst>
                <a:ext uri="{FF2B5EF4-FFF2-40B4-BE49-F238E27FC236}">
                  <a16:creationId xmlns:a16="http://schemas.microsoft.com/office/drawing/2014/main" xmlns="" id="{9EE10597-3782-AB46-8453-89FA049C6C46}"/>
                </a:ext>
              </a:extLst>
            </p:cNvPr>
            <p:cNvSpPr/>
            <p:nvPr userDrawn="1"/>
          </p:nvSpPr>
          <p:spPr>
            <a:xfrm>
              <a:off x="5354169" y="6324025"/>
              <a:ext cx="513579" cy="664397"/>
            </a:xfrm>
            <a:prstGeom prst="rect">
              <a:avLst/>
            </a:prstGeom>
            <a:solidFill>
              <a:srgbClr val="22181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35/24/21</a:t>
              </a:r>
            </a:p>
          </p:txBody>
        </p:sp>
        <p:sp>
          <p:nvSpPr>
            <p:cNvPr id="66" name="矩形 13">
              <a:extLst>
                <a:ext uri="{FF2B5EF4-FFF2-40B4-BE49-F238E27FC236}">
                  <a16:creationId xmlns:a16="http://schemas.microsoft.com/office/drawing/2014/main" xmlns="" id="{966B3529-B594-884C-BED0-5887B34BBBB8}"/>
                </a:ext>
              </a:extLst>
            </p:cNvPr>
            <p:cNvSpPr/>
            <p:nvPr userDrawn="1"/>
          </p:nvSpPr>
          <p:spPr>
            <a:xfrm>
              <a:off x="5900626" y="6324025"/>
              <a:ext cx="513579" cy="664397"/>
            </a:xfrm>
            <a:prstGeom prst="rect">
              <a:avLst/>
            </a:prstGeom>
            <a:solidFill>
              <a:srgbClr val="59575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p>
            <a:p>
              <a:pPr algn="ctr">
                <a:lnSpc>
                  <a:spcPts val="620"/>
                </a:lnSpc>
              </a:pPr>
              <a:r>
                <a:rPr kumimoji="1" lang="en-US" altLang="zh-CN" sz="500" b="1" dirty="0">
                  <a:solidFill>
                    <a:srgbClr val="FFFFFF"/>
                  </a:solidFill>
                  <a:latin typeface="Arial" charset="0"/>
                  <a:ea typeface="Arial" charset="0"/>
                  <a:cs typeface="Arial" charset="0"/>
                </a:rPr>
                <a:t>89/87/87</a:t>
              </a:r>
            </a:p>
          </p:txBody>
        </p:sp>
        <p:sp>
          <p:nvSpPr>
            <p:cNvPr id="67" name="矩形 13">
              <a:extLst>
                <a:ext uri="{FF2B5EF4-FFF2-40B4-BE49-F238E27FC236}">
                  <a16:creationId xmlns:a16="http://schemas.microsoft.com/office/drawing/2014/main" xmlns="" id="{0B0545C9-147F-584F-80D2-EF13876D7D33}"/>
                </a:ext>
              </a:extLst>
            </p:cNvPr>
            <p:cNvSpPr/>
            <p:nvPr userDrawn="1"/>
          </p:nvSpPr>
          <p:spPr>
            <a:xfrm>
              <a:off x="6450318" y="6324025"/>
              <a:ext cx="513579" cy="664397"/>
            </a:xfrm>
            <a:prstGeom prst="rect">
              <a:avLst/>
            </a:prstGeom>
            <a:solidFill>
              <a:srgbClr val="88888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p>
            <a:p>
              <a:pPr algn="ctr">
                <a:lnSpc>
                  <a:spcPts val="620"/>
                </a:lnSpc>
              </a:pPr>
              <a:r>
                <a:rPr kumimoji="1" lang="en-US" altLang="zh-CN" sz="500" b="1" dirty="0">
                  <a:solidFill>
                    <a:srgbClr val="FFFFFF"/>
                  </a:solidFill>
                  <a:latin typeface="Arial" charset="0"/>
                  <a:ea typeface="Arial" charset="0"/>
                  <a:cs typeface="Arial" charset="0"/>
                </a:rPr>
                <a:t>137/137/</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137</a:t>
              </a:r>
            </a:p>
          </p:txBody>
        </p:sp>
        <p:sp>
          <p:nvSpPr>
            <p:cNvPr id="68" name="矩形 13">
              <a:extLst>
                <a:ext uri="{FF2B5EF4-FFF2-40B4-BE49-F238E27FC236}">
                  <a16:creationId xmlns:a16="http://schemas.microsoft.com/office/drawing/2014/main" xmlns="" id="{44FD0A0B-0D45-3340-A523-465AC24134BF}"/>
                </a:ext>
              </a:extLst>
            </p:cNvPr>
            <p:cNvSpPr/>
            <p:nvPr userDrawn="1"/>
          </p:nvSpPr>
          <p:spPr>
            <a:xfrm>
              <a:off x="6998296" y="6324025"/>
              <a:ext cx="513579" cy="664397"/>
            </a:xfrm>
            <a:prstGeom prst="rect">
              <a:avLst/>
            </a:prstGeom>
            <a:solidFill>
              <a:srgbClr val="B5B5B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p>
            <a:p>
              <a:pPr algn="ctr">
                <a:lnSpc>
                  <a:spcPts val="620"/>
                </a:lnSpc>
              </a:pPr>
              <a:r>
                <a:rPr kumimoji="1" lang="en-US" altLang="zh-CN" sz="500" b="1" dirty="0">
                  <a:solidFill>
                    <a:srgbClr val="FFFFFF"/>
                  </a:solidFill>
                  <a:latin typeface="Arial" charset="0"/>
                  <a:ea typeface="Arial" charset="0"/>
                  <a:cs typeface="Arial" charset="0"/>
                </a:rPr>
                <a:t>181/181/</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181</a:t>
              </a:r>
            </a:p>
          </p:txBody>
        </p:sp>
        <p:sp>
          <p:nvSpPr>
            <p:cNvPr id="69" name="矩形 13">
              <a:extLst>
                <a:ext uri="{FF2B5EF4-FFF2-40B4-BE49-F238E27FC236}">
                  <a16:creationId xmlns:a16="http://schemas.microsoft.com/office/drawing/2014/main" xmlns="" id="{2C404A07-276B-3648-BB25-4EDB5905448C}"/>
                </a:ext>
              </a:extLst>
            </p:cNvPr>
            <p:cNvSpPr/>
            <p:nvPr userDrawn="1"/>
          </p:nvSpPr>
          <p:spPr>
            <a:xfrm>
              <a:off x="7541580" y="6324025"/>
              <a:ext cx="513579" cy="66439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221/221/</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221</a:t>
              </a:r>
            </a:p>
          </p:txBody>
        </p:sp>
        <p:sp>
          <p:nvSpPr>
            <p:cNvPr id="70" name="矩形 13">
              <a:extLst>
                <a:ext uri="{FF2B5EF4-FFF2-40B4-BE49-F238E27FC236}">
                  <a16:creationId xmlns:a16="http://schemas.microsoft.com/office/drawing/2014/main" xmlns="" id="{72B0F29C-A346-8946-9B8E-8F1B9DFF7AD0}"/>
                </a:ext>
              </a:extLst>
            </p:cNvPr>
            <p:cNvSpPr/>
            <p:nvPr userDrawn="1"/>
          </p:nvSpPr>
          <p:spPr>
            <a:xfrm>
              <a:off x="8083608" y="6324025"/>
              <a:ext cx="513579" cy="664397"/>
            </a:xfrm>
            <a:prstGeom prst="rect">
              <a:avLst/>
            </a:prstGeom>
            <a:solidFill>
              <a:srgbClr val="FFFFFF"/>
            </a:solidFill>
            <a:ln w="6350">
              <a:solidFill>
                <a:srgbClr val="B5B5B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a:t>
              </a:r>
            </a:p>
            <a:p>
              <a:pPr algn="ctr">
                <a:lnSpc>
                  <a:spcPts val="620"/>
                </a:lnSpc>
              </a:pPr>
              <a:r>
                <a:rPr kumimoji="1" lang="en-US" altLang="zh-CN" sz="500" b="1" dirty="0">
                  <a:solidFill>
                    <a:srgbClr val="595757"/>
                  </a:solidFill>
                  <a:latin typeface="Arial" charset="0"/>
                  <a:ea typeface="Arial" charset="0"/>
                  <a:cs typeface="Arial" charset="0"/>
                </a:rPr>
                <a:t>255/255/</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255</a:t>
              </a:r>
            </a:p>
          </p:txBody>
        </p:sp>
      </p:grpSp>
    </p:spTree>
    <p:extLst>
      <p:ext uri="{BB962C8B-B14F-4D97-AF65-F5344CB8AC3E}">
        <p14:creationId xmlns:p14="http://schemas.microsoft.com/office/powerpoint/2010/main" val="867226749"/>
      </p:ext>
    </p:extLst>
  </p:cSld>
  <p:clrMap bg1="lt1" tx1="dk1" bg2="lt2" tx2="dk2" accent1="accent1" accent2="accent2" accent3="accent3" accent4="accent4" accent5="accent5" accent6="accent6" hlink="hlink" folHlink="folHlink"/>
  <p:sldLayoutIdLst>
    <p:sldLayoutId id="214748384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baseline="0">
          <a:solidFill>
            <a:schemeClr val="tx1"/>
          </a:solidFill>
          <a:latin typeface="Huawei Sans" panose="020C0503030203020204" pitchFamily="34" charset="0"/>
          <a:ea typeface="方正兰亭黑简体" panose="02000000000000000000"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48" userDrawn="1">
          <p15:clr>
            <a:srgbClr val="F26B43"/>
          </p15:clr>
        </p15:guide>
        <p15:guide id="2" pos="574" userDrawn="1">
          <p15:clr>
            <a:srgbClr val="F26B43"/>
          </p15:clr>
        </p15:guide>
        <p15:guide id="3" orient="horz" pos="572" userDrawn="1">
          <p15:clr>
            <a:srgbClr val="F26B43"/>
          </p15:clr>
        </p15:guide>
        <p15:guide id="4" orient="horz" pos="1230" userDrawn="1">
          <p15:clr>
            <a:srgbClr val="F26B43"/>
          </p15:clr>
        </p15:guide>
        <p15:guide id="5" orient="horz" pos="2160" userDrawn="1">
          <p15:clr>
            <a:srgbClr val="F26B43"/>
          </p15:clr>
        </p15:guide>
        <p15:guide id="6"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EBEBEB"/>
        </a:solidFill>
        <a:effectLst/>
      </p:bgPr>
    </p:bg>
    <p:spTree>
      <p:nvGrpSpPr>
        <p:cNvPr id="1" name=""/>
        <p:cNvGrpSpPr/>
        <p:nvPr/>
      </p:nvGrpSpPr>
      <p:grpSpPr>
        <a:xfrm>
          <a:off x="0" y="0"/>
          <a:ext cx="0" cy="0"/>
          <a:chOff x="0" y="0"/>
          <a:chExt cx="0" cy="0"/>
        </a:xfrm>
      </p:grpSpPr>
      <p:sp>
        <p:nvSpPr>
          <p:cNvPr id="23" name="TextBox 2">
            <a:extLst>
              <a:ext uri="{FF2B5EF4-FFF2-40B4-BE49-F238E27FC236}">
                <a16:creationId xmlns:a16="http://schemas.microsoft.com/office/drawing/2014/main" xmlns="" id="{6785A3D6-1271-D247-9E96-1B376F4BE7BE}"/>
              </a:ext>
            </a:extLst>
          </p:cNvPr>
          <p:cNvSpPr txBox="1"/>
          <p:nvPr userDrawn="1"/>
        </p:nvSpPr>
        <p:spPr>
          <a:xfrm>
            <a:off x="1095467" y="6356939"/>
            <a:ext cx="1463467" cy="242864"/>
          </a:xfrm>
          <a:prstGeom prst="rect">
            <a:avLst/>
          </a:prstGeom>
          <a:noFill/>
        </p:spPr>
        <p:txBody>
          <a:bodyPr wrap="square" rtlCol="0">
            <a:spAutoFit/>
          </a:bodyPr>
          <a:lstStyle/>
          <a:p>
            <a:r>
              <a:rPr lang="en-US" sz="974" b="0" baseline="0" dirty="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rPr>
              <a:t>Huawei Confidential</a:t>
            </a:r>
          </a:p>
        </p:txBody>
      </p:sp>
      <p:sp>
        <p:nvSpPr>
          <p:cNvPr id="24" name="TextBox 3">
            <a:extLst>
              <a:ext uri="{FF2B5EF4-FFF2-40B4-BE49-F238E27FC236}">
                <a16:creationId xmlns:a16="http://schemas.microsoft.com/office/drawing/2014/main" xmlns="" id="{EABEE2EE-BF4D-7A4A-B3C6-9E47668CCD98}"/>
              </a:ext>
            </a:extLst>
          </p:cNvPr>
          <p:cNvSpPr txBox="1"/>
          <p:nvPr userDrawn="1"/>
        </p:nvSpPr>
        <p:spPr>
          <a:xfrm>
            <a:off x="734131" y="6402806"/>
            <a:ext cx="499729" cy="150296"/>
          </a:xfrm>
          <a:prstGeom prst="rect">
            <a:avLst/>
          </a:prstGeom>
          <a:noFill/>
        </p:spPr>
        <p:txBody>
          <a:bodyPr wrap="square" lIns="0" tIns="0" rIns="0" bIns="0" rtlCol="0">
            <a:spAutoFit/>
          </a:bodyPr>
          <a:lstStyle/>
          <a:p>
            <a:pPr marL="0" marR="0" lvl="0" indent="0" algn="l" defTabSz="890849" rtl="0" eaLnBrk="1" fontAlgn="auto" latinLnBrk="0" hangingPunct="1">
              <a:lnSpc>
                <a:spcPct val="100000"/>
              </a:lnSpc>
              <a:spcBef>
                <a:spcPts val="0"/>
              </a:spcBef>
              <a:spcAft>
                <a:spcPts val="0"/>
              </a:spcAft>
              <a:buClrTx/>
              <a:buSzTx/>
              <a:buFontTx/>
              <a:buNone/>
              <a:tabLst/>
              <a:defRPr/>
            </a:pPr>
            <a:fld id="{C3837181-38C6-AD4F-B8BA-B444770388BB}" type="slidenum">
              <a:rPr lang="en-US" sz="974" baseline="0" smtClean="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rPr>
              <a:pPr marL="0" marR="0" lvl="0" indent="0" algn="l" defTabSz="890849" rtl="0" eaLnBrk="1" fontAlgn="auto" latinLnBrk="0" hangingPunct="1">
                <a:lnSpc>
                  <a:spcPct val="100000"/>
                </a:lnSpc>
                <a:spcBef>
                  <a:spcPts val="0"/>
                </a:spcBef>
                <a:spcAft>
                  <a:spcPts val="0"/>
                </a:spcAft>
                <a:buClrTx/>
                <a:buSzTx/>
                <a:buFontTx/>
                <a:buNone/>
                <a:tabLst/>
                <a:defRPr/>
              </a:pPr>
              <a:t>‹#›</a:t>
            </a:fld>
            <a:endParaRPr lang="en-US" sz="974" baseline="0" dirty="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endParaRPr>
          </a:p>
        </p:txBody>
      </p:sp>
      <p:pic>
        <p:nvPicPr>
          <p:cNvPr id="25" name="图片 24"/>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10195999" y="6319870"/>
            <a:ext cx="1269075" cy="271153"/>
          </a:xfrm>
          <a:prstGeom prst="rect">
            <a:avLst/>
          </a:prstGeom>
        </p:spPr>
      </p:pic>
      <p:grpSp>
        <p:nvGrpSpPr>
          <p:cNvPr id="27" name="Group 87">
            <a:extLst>
              <a:ext uri="{FF2B5EF4-FFF2-40B4-BE49-F238E27FC236}">
                <a16:creationId xmlns:a16="http://schemas.microsoft.com/office/drawing/2014/main" xmlns="" id="{37333705-F8D6-2847-B3CB-F2FAB51E2A3B}"/>
              </a:ext>
            </a:extLst>
          </p:cNvPr>
          <p:cNvGrpSpPr>
            <a:grpSpLocks noChangeAspect="1"/>
          </p:cNvGrpSpPr>
          <p:nvPr userDrawn="1"/>
        </p:nvGrpSpPr>
        <p:grpSpPr>
          <a:xfrm>
            <a:off x="12290471" y="2625389"/>
            <a:ext cx="1963323" cy="4233515"/>
            <a:chOff x="5343885" y="-48857"/>
            <a:chExt cx="3263586" cy="7037279"/>
          </a:xfrm>
        </p:grpSpPr>
        <p:sp>
          <p:nvSpPr>
            <p:cNvPr id="28" name="矩形 13">
              <a:extLst>
                <a:ext uri="{FF2B5EF4-FFF2-40B4-BE49-F238E27FC236}">
                  <a16:creationId xmlns:a16="http://schemas.microsoft.com/office/drawing/2014/main" xmlns="" id="{B14DFA89-D483-CF47-82CC-DD86D7CAB09E}"/>
                </a:ext>
              </a:extLst>
            </p:cNvPr>
            <p:cNvSpPr/>
            <p:nvPr userDrawn="1"/>
          </p:nvSpPr>
          <p:spPr>
            <a:xfrm>
              <a:off x="5356401" y="1934171"/>
              <a:ext cx="791510" cy="664397"/>
            </a:xfrm>
            <a:prstGeom prst="rect">
              <a:avLst/>
            </a:prstGeom>
            <a:solidFill>
              <a:srgbClr val="C4005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RGB</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196/0/84</a:t>
              </a:r>
            </a:p>
          </p:txBody>
        </p:sp>
        <p:sp>
          <p:nvSpPr>
            <p:cNvPr id="29" name="文本框 15">
              <a:extLst>
                <a:ext uri="{FF2B5EF4-FFF2-40B4-BE49-F238E27FC236}">
                  <a16:creationId xmlns:a16="http://schemas.microsoft.com/office/drawing/2014/main" xmlns="" id="{8223ADA0-340A-794B-93B7-24AFF612A719}"/>
                </a:ext>
              </a:extLst>
            </p:cNvPr>
            <p:cNvSpPr txBox="1"/>
            <p:nvPr userDrawn="1"/>
          </p:nvSpPr>
          <p:spPr>
            <a:xfrm>
              <a:off x="5352723" y="1694497"/>
              <a:ext cx="1052647" cy="204645"/>
            </a:xfrm>
            <a:prstGeom prst="rect">
              <a:avLst/>
            </a:prstGeom>
            <a:noFill/>
          </p:spPr>
          <p:txBody>
            <a:bodyPr wrap="square" lIns="0" tIns="0" rIns="0" bIns="0" rtlCol="0" anchor="b" anchorCtr="0">
              <a:spAutoFit/>
            </a:bodyPr>
            <a:lstStyle/>
            <a:p>
              <a:pPr algn="l">
                <a:lnSpc>
                  <a:spcPct val="100000"/>
                </a:lnSpc>
              </a:pPr>
              <a:r>
                <a:rPr kumimoji="1" lang="zh-CN" altLang="en-US" sz="800" b="0" i="0" dirty="0">
                  <a:solidFill>
                    <a:schemeClr val="tx1"/>
                  </a:solidFill>
                  <a:latin typeface="Microsoft YaHei" panose="020B0503020204020204" pitchFamily="34" charset="-122"/>
                  <a:ea typeface="Microsoft YaHei" panose="020B0503020204020204" pitchFamily="34" charset="-122"/>
                </a:rPr>
                <a:t>公司辅助色</a:t>
              </a:r>
            </a:p>
          </p:txBody>
        </p:sp>
        <p:sp>
          <p:nvSpPr>
            <p:cNvPr id="30" name="矩形 13">
              <a:extLst>
                <a:ext uri="{FF2B5EF4-FFF2-40B4-BE49-F238E27FC236}">
                  <a16:creationId xmlns:a16="http://schemas.microsoft.com/office/drawing/2014/main" xmlns="" id="{5F63E0E3-4F22-7948-AB1A-40A84ECA92EC}"/>
                </a:ext>
              </a:extLst>
            </p:cNvPr>
            <p:cNvSpPr/>
            <p:nvPr userDrawn="1"/>
          </p:nvSpPr>
          <p:spPr>
            <a:xfrm>
              <a:off x="6184680" y="1934171"/>
              <a:ext cx="791510" cy="664397"/>
            </a:xfrm>
            <a:prstGeom prst="rect">
              <a:avLst/>
            </a:prstGeom>
            <a:solidFill>
              <a:srgbClr val="CB37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203/55/120</a:t>
              </a:r>
            </a:p>
          </p:txBody>
        </p:sp>
        <p:sp>
          <p:nvSpPr>
            <p:cNvPr id="31" name="矩形 13">
              <a:extLst>
                <a:ext uri="{FF2B5EF4-FFF2-40B4-BE49-F238E27FC236}">
                  <a16:creationId xmlns:a16="http://schemas.microsoft.com/office/drawing/2014/main" xmlns="" id="{29C4A3C6-7C7B-7140-8F73-591E9F49143F}"/>
                </a:ext>
              </a:extLst>
            </p:cNvPr>
            <p:cNvSpPr/>
            <p:nvPr userDrawn="1"/>
          </p:nvSpPr>
          <p:spPr>
            <a:xfrm>
              <a:off x="5356401" y="3403061"/>
              <a:ext cx="791510" cy="664397"/>
            </a:xfrm>
            <a:prstGeom prst="rect">
              <a:avLst/>
            </a:prstGeom>
            <a:solidFill>
              <a:srgbClr val="ED6D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237/109/0</a:t>
              </a:r>
            </a:p>
          </p:txBody>
        </p:sp>
        <p:sp>
          <p:nvSpPr>
            <p:cNvPr id="32" name="矩形 13">
              <a:extLst>
                <a:ext uri="{FF2B5EF4-FFF2-40B4-BE49-F238E27FC236}">
                  <a16:creationId xmlns:a16="http://schemas.microsoft.com/office/drawing/2014/main" xmlns="" id="{BE4C9A8D-46B0-5B40-BC47-DB6C4899227F}"/>
                </a:ext>
              </a:extLst>
            </p:cNvPr>
            <p:cNvSpPr/>
            <p:nvPr userDrawn="1"/>
          </p:nvSpPr>
          <p:spPr>
            <a:xfrm>
              <a:off x="6184680" y="2673360"/>
              <a:ext cx="791510" cy="664397"/>
            </a:xfrm>
            <a:prstGeom prst="rect">
              <a:avLst/>
            </a:prstGeom>
            <a:solidFill>
              <a:srgbClr val="99363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153/54/54</a:t>
              </a:r>
            </a:p>
          </p:txBody>
        </p:sp>
        <p:sp>
          <p:nvSpPr>
            <p:cNvPr id="33" name="矩形 13">
              <a:extLst>
                <a:ext uri="{FF2B5EF4-FFF2-40B4-BE49-F238E27FC236}">
                  <a16:creationId xmlns:a16="http://schemas.microsoft.com/office/drawing/2014/main" xmlns="" id="{612F2ED4-F7A4-9E48-95E1-8D07B3BBE962}"/>
                </a:ext>
              </a:extLst>
            </p:cNvPr>
            <p:cNvSpPr/>
            <p:nvPr userDrawn="1"/>
          </p:nvSpPr>
          <p:spPr>
            <a:xfrm>
              <a:off x="5356401" y="4866463"/>
              <a:ext cx="791510" cy="664397"/>
            </a:xfrm>
            <a:prstGeom prst="rect">
              <a:avLst/>
            </a:prstGeom>
            <a:solidFill>
              <a:srgbClr val="62B23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98/178/48</a:t>
              </a:r>
            </a:p>
          </p:txBody>
        </p:sp>
        <p:sp>
          <p:nvSpPr>
            <p:cNvPr id="34" name="矩形 13">
              <a:extLst>
                <a:ext uri="{FF2B5EF4-FFF2-40B4-BE49-F238E27FC236}">
                  <a16:creationId xmlns:a16="http://schemas.microsoft.com/office/drawing/2014/main" xmlns="" id="{A9E1D476-C288-8945-A68A-1F20C557294B}"/>
                </a:ext>
              </a:extLst>
            </p:cNvPr>
            <p:cNvSpPr/>
            <p:nvPr userDrawn="1"/>
          </p:nvSpPr>
          <p:spPr>
            <a:xfrm>
              <a:off x="6184680" y="3415851"/>
              <a:ext cx="791510" cy="664397"/>
            </a:xfrm>
            <a:prstGeom prst="rect">
              <a:avLst/>
            </a:prstGeom>
            <a:solidFill>
              <a:srgbClr val="F2894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242/137/68</a:t>
              </a:r>
              <a:endParaRPr kumimoji="1" lang="mr-IN" altLang="zh-CN" sz="500" b="1" dirty="0">
                <a:solidFill>
                  <a:srgbClr val="FFFFFF"/>
                </a:solidFill>
                <a:latin typeface="Arial" charset="0"/>
                <a:ea typeface="Arial" charset="0"/>
                <a:cs typeface="Arial" charset="0"/>
              </a:endParaRPr>
            </a:p>
          </p:txBody>
        </p:sp>
        <p:sp>
          <p:nvSpPr>
            <p:cNvPr id="35" name="矩形 13">
              <a:extLst>
                <a:ext uri="{FF2B5EF4-FFF2-40B4-BE49-F238E27FC236}">
                  <a16:creationId xmlns:a16="http://schemas.microsoft.com/office/drawing/2014/main" xmlns="" id="{42823EBB-E62E-F149-AC9A-09950051F283}"/>
                </a:ext>
              </a:extLst>
            </p:cNvPr>
            <p:cNvSpPr/>
            <p:nvPr userDrawn="1"/>
          </p:nvSpPr>
          <p:spPr>
            <a:xfrm>
              <a:off x="5353240" y="184963"/>
              <a:ext cx="791510" cy="664397"/>
            </a:xfrm>
            <a:prstGeom prst="rect">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PANTONE 185C</a:t>
              </a:r>
            </a:p>
            <a:p>
              <a:pPr algn="ctr">
                <a:lnSpc>
                  <a:spcPts val="620"/>
                </a:lnSpc>
                <a:spcBef>
                  <a:spcPts val="0"/>
                </a:spcBef>
              </a:pPr>
              <a:r>
                <a:rPr kumimoji="1" lang="en-US" altLang="zh-CN" sz="500" b="1" dirty="0">
                  <a:solidFill>
                    <a:schemeClr val="tx2"/>
                  </a:solidFill>
                  <a:latin typeface="Arial" charset="0"/>
                  <a:ea typeface="Arial" charset="0"/>
                  <a:cs typeface="Arial" charset="0"/>
                </a:rPr>
                <a:t>RGB </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199/0/11  </a:t>
              </a:r>
            </a:p>
          </p:txBody>
        </p:sp>
        <p:sp>
          <p:nvSpPr>
            <p:cNvPr id="36" name="文本框 15">
              <a:extLst>
                <a:ext uri="{FF2B5EF4-FFF2-40B4-BE49-F238E27FC236}">
                  <a16:creationId xmlns:a16="http://schemas.microsoft.com/office/drawing/2014/main" xmlns="" id="{EA01C299-6FF2-3642-AAEC-A1DF62D9C654}"/>
                </a:ext>
              </a:extLst>
            </p:cNvPr>
            <p:cNvSpPr txBox="1"/>
            <p:nvPr userDrawn="1"/>
          </p:nvSpPr>
          <p:spPr>
            <a:xfrm>
              <a:off x="5343885" y="-48857"/>
              <a:ext cx="726488" cy="204645"/>
            </a:xfrm>
            <a:prstGeom prst="rect">
              <a:avLst/>
            </a:prstGeom>
            <a:noFill/>
          </p:spPr>
          <p:txBody>
            <a:bodyPr wrap="square" lIns="0" tIns="0" rIns="0" bIns="0" rtlCol="0" anchor="b" anchorCtr="0">
              <a:spAutoFit/>
            </a:bodyPr>
            <a:lstStyle/>
            <a:p>
              <a:pPr algn="l">
                <a:lnSpc>
                  <a:spcPct val="100000"/>
                </a:lnSpc>
              </a:pPr>
              <a:r>
                <a:rPr kumimoji="1" lang="zh-CN" altLang="en-US" sz="800" b="0" i="0" dirty="0">
                  <a:solidFill>
                    <a:schemeClr val="tx1"/>
                  </a:solidFill>
                  <a:latin typeface="Microsoft YaHei" panose="020B0503020204020204" pitchFamily="34" charset="-122"/>
                  <a:ea typeface="Microsoft YaHei" panose="020B0503020204020204" pitchFamily="34" charset="-122"/>
                </a:rPr>
                <a:t>公司色</a:t>
              </a:r>
            </a:p>
          </p:txBody>
        </p:sp>
        <p:sp>
          <p:nvSpPr>
            <p:cNvPr id="37" name="矩形 13">
              <a:extLst>
                <a:ext uri="{FF2B5EF4-FFF2-40B4-BE49-F238E27FC236}">
                  <a16:creationId xmlns:a16="http://schemas.microsoft.com/office/drawing/2014/main" xmlns="" id="{B84AB502-165F-764A-9621-65CA8CBBEAEA}"/>
                </a:ext>
              </a:extLst>
            </p:cNvPr>
            <p:cNvSpPr/>
            <p:nvPr userDrawn="1"/>
          </p:nvSpPr>
          <p:spPr>
            <a:xfrm>
              <a:off x="5352600" y="918047"/>
              <a:ext cx="791510" cy="664397"/>
            </a:xfrm>
            <a:prstGeom prst="rect">
              <a:avLst/>
            </a:prstGeom>
            <a:solidFill>
              <a:srgbClr val="C8102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PANTONE 186C</a:t>
              </a:r>
            </a:p>
            <a:p>
              <a:pPr algn="ctr">
                <a:lnSpc>
                  <a:spcPts val="620"/>
                </a:lnSpc>
              </a:pPr>
              <a:r>
                <a:rPr kumimoji="1" lang="en-US" altLang="zh-CN" sz="500" b="1" dirty="0">
                  <a:solidFill>
                    <a:schemeClr val="tx2"/>
                  </a:solidFill>
                  <a:latin typeface="Arial" charset="0"/>
                  <a:ea typeface="Arial" charset="0"/>
                  <a:cs typeface="Arial" charset="0"/>
                </a:rPr>
                <a:t>RGB</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200/16/46  </a:t>
              </a:r>
            </a:p>
          </p:txBody>
        </p:sp>
        <p:sp>
          <p:nvSpPr>
            <p:cNvPr id="38" name="矩形 13">
              <a:extLst>
                <a:ext uri="{FF2B5EF4-FFF2-40B4-BE49-F238E27FC236}">
                  <a16:creationId xmlns:a16="http://schemas.microsoft.com/office/drawing/2014/main" xmlns="" id="{CB8870E8-3E95-764C-B621-A168E194CC7A}"/>
                </a:ext>
              </a:extLst>
            </p:cNvPr>
            <p:cNvSpPr/>
            <p:nvPr userDrawn="1"/>
          </p:nvSpPr>
          <p:spPr>
            <a:xfrm>
              <a:off x="5354164" y="2665974"/>
              <a:ext cx="791510" cy="664397"/>
            </a:xfrm>
            <a:prstGeom prst="rect">
              <a:avLst/>
            </a:prstGeom>
            <a:solidFill>
              <a:srgbClr val="7F000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127/0/1</a:t>
              </a:r>
            </a:p>
          </p:txBody>
        </p:sp>
        <p:sp>
          <p:nvSpPr>
            <p:cNvPr id="39" name="矩形 13">
              <a:extLst>
                <a:ext uri="{FF2B5EF4-FFF2-40B4-BE49-F238E27FC236}">
                  <a16:creationId xmlns:a16="http://schemas.microsoft.com/office/drawing/2014/main" xmlns="" id="{356EF69A-1936-544F-A95F-0664F4E186D5}"/>
                </a:ext>
              </a:extLst>
            </p:cNvPr>
            <p:cNvSpPr/>
            <p:nvPr userDrawn="1"/>
          </p:nvSpPr>
          <p:spPr>
            <a:xfrm>
              <a:off x="5354164" y="4134866"/>
              <a:ext cx="791510" cy="664397"/>
            </a:xfrm>
            <a:prstGeom prst="rect">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52/200/0</a:t>
              </a:r>
            </a:p>
          </p:txBody>
        </p:sp>
        <p:sp>
          <p:nvSpPr>
            <p:cNvPr id="40" name="矩形 13">
              <a:extLst>
                <a:ext uri="{FF2B5EF4-FFF2-40B4-BE49-F238E27FC236}">
                  <a16:creationId xmlns:a16="http://schemas.microsoft.com/office/drawing/2014/main" xmlns="" id="{03EBAB43-95A5-1C4A-8458-B86EB3D51FCA}"/>
                </a:ext>
              </a:extLst>
            </p:cNvPr>
            <p:cNvSpPr/>
            <p:nvPr userDrawn="1"/>
          </p:nvSpPr>
          <p:spPr>
            <a:xfrm>
              <a:off x="5354164" y="5596166"/>
              <a:ext cx="791510" cy="664397"/>
            </a:xfrm>
            <a:prstGeom prst="rect">
              <a:avLst/>
            </a:prstGeom>
            <a:solidFill>
              <a:srgbClr val="30B5C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48/181/197</a:t>
              </a:r>
            </a:p>
          </p:txBody>
        </p:sp>
        <p:sp>
          <p:nvSpPr>
            <p:cNvPr id="41" name="矩形 13">
              <a:extLst>
                <a:ext uri="{FF2B5EF4-FFF2-40B4-BE49-F238E27FC236}">
                  <a16:creationId xmlns:a16="http://schemas.microsoft.com/office/drawing/2014/main" xmlns="" id="{371A8520-F934-304C-B57F-B49F768694E2}"/>
                </a:ext>
              </a:extLst>
            </p:cNvPr>
            <p:cNvSpPr/>
            <p:nvPr userDrawn="1"/>
          </p:nvSpPr>
          <p:spPr>
            <a:xfrm>
              <a:off x="6194511" y="4866463"/>
              <a:ext cx="791510" cy="664397"/>
            </a:xfrm>
            <a:prstGeom prst="rect">
              <a:avLst/>
            </a:prstGeom>
            <a:solidFill>
              <a:srgbClr val="81C15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129/193/95</a:t>
              </a:r>
            </a:p>
          </p:txBody>
        </p:sp>
        <p:sp>
          <p:nvSpPr>
            <p:cNvPr id="42" name="矩形 13">
              <a:extLst>
                <a:ext uri="{FF2B5EF4-FFF2-40B4-BE49-F238E27FC236}">
                  <a16:creationId xmlns:a16="http://schemas.microsoft.com/office/drawing/2014/main" xmlns="" id="{B83004D7-279B-C14E-9FCF-870FA1B74FDF}"/>
                </a:ext>
              </a:extLst>
            </p:cNvPr>
            <p:cNvSpPr/>
            <p:nvPr userDrawn="1"/>
          </p:nvSpPr>
          <p:spPr>
            <a:xfrm>
              <a:off x="6192274" y="4134866"/>
              <a:ext cx="791510" cy="664397"/>
            </a:xfrm>
            <a:prstGeom prst="rect">
              <a:avLst/>
            </a:prstGeom>
            <a:solidFill>
              <a:srgbClr val="FDD35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253/211/81</a:t>
              </a:r>
            </a:p>
          </p:txBody>
        </p:sp>
        <p:sp>
          <p:nvSpPr>
            <p:cNvPr id="43" name="矩形 13">
              <a:extLst>
                <a:ext uri="{FF2B5EF4-FFF2-40B4-BE49-F238E27FC236}">
                  <a16:creationId xmlns:a16="http://schemas.microsoft.com/office/drawing/2014/main" xmlns="" id="{99635968-4E69-CC41-9D78-6DF253FE3035}"/>
                </a:ext>
              </a:extLst>
            </p:cNvPr>
            <p:cNvSpPr/>
            <p:nvPr userDrawn="1"/>
          </p:nvSpPr>
          <p:spPr>
            <a:xfrm>
              <a:off x="6192274" y="5596166"/>
              <a:ext cx="791510" cy="664397"/>
            </a:xfrm>
            <a:prstGeom prst="rect">
              <a:avLst/>
            </a:prstGeom>
            <a:solidFill>
              <a:srgbClr val="56C4D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86/196/210</a:t>
              </a:r>
            </a:p>
          </p:txBody>
        </p:sp>
        <p:sp>
          <p:nvSpPr>
            <p:cNvPr id="44" name="矩形 13">
              <a:extLst>
                <a:ext uri="{FF2B5EF4-FFF2-40B4-BE49-F238E27FC236}">
                  <a16:creationId xmlns:a16="http://schemas.microsoft.com/office/drawing/2014/main" xmlns="" id="{BDBE4949-07B7-F046-AD95-68E4B0C11CCD}"/>
                </a:ext>
              </a:extLst>
            </p:cNvPr>
            <p:cNvSpPr/>
            <p:nvPr/>
          </p:nvSpPr>
          <p:spPr>
            <a:xfrm>
              <a:off x="6186245" y="184963"/>
              <a:ext cx="791510" cy="664397"/>
            </a:xfrm>
            <a:prstGeom prst="rect">
              <a:avLst/>
            </a:prstGeom>
            <a:solidFill>
              <a:srgbClr val="D3394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211/57/65</a:t>
              </a:r>
            </a:p>
          </p:txBody>
        </p:sp>
        <p:sp>
          <p:nvSpPr>
            <p:cNvPr id="65" name="矩形 13">
              <a:extLst>
                <a:ext uri="{FF2B5EF4-FFF2-40B4-BE49-F238E27FC236}">
                  <a16:creationId xmlns:a16="http://schemas.microsoft.com/office/drawing/2014/main" xmlns="" id="{AA9F9E00-6A31-F14B-A2E4-79908835FD14}"/>
                </a:ext>
              </a:extLst>
            </p:cNvPr>
            <p:cNvSpPr/>
            <p:nvPr/>
          </p:nvSpPr>
          <p:spPr>
            <a:xfrm>
              <a:off x="6185604" y="918047"/>
              <a:ext cx="791510" cy="664397"/>
            </a:xfrm>
            <a:prstGeom prst="rect">
              <a:avLst/>
            </a:prstGeom>
            <a:solidFill>
              <a:srgbClr val="D3385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p>
            <a:p>
              <a:pPr algn="ctr">
                <a:lnSpc>
                  <a:spcPts val="620"/>
                </a:lnSpc>
              </a:pPr>
              <a:r>
                <a:rPr kumimoji="1" lang="en-US" altLang="zh-CN" sz="500" b="1" dirty="0">
                  <a:solidFill>
                    <a:srgbClr val="FFFFFF"/>
                  </a:solidFill>
                  <a:latin typeface="Arial" charset="0"/>
                  <a:ea typeface="Arial" charset="0"/>
                  <a:cs typeface="Arial" charset="0"/>
                </a:rPr>
                <a:t>211/56/89</a:t>
              </a:r>
            </a:p>
          </p:txBody>
        </p:sp>
        <p:sp>
          <p:nvSpPr>
            <p:cNvPr id="66" name="矩形 13">
              <a:extLst>
                <a:ext uri="{FF2B5EF4-FFF2-40B4-BE49-F238E27FC236}">
                  <a16:creationId xmlns:a16="http://schemas.microsoft.com/office/drawing/2014/main" xmlns="" id="{38715A31-485E-B744-B409-43F9F04B48F7}"/>
                </a:ext>
              </a:extLst>
            </p:cNvPr>
            <p:cNvSpPr/>
            <p:nvPr/>
          </p:nvSpPr>
          <p:spPr>
            <a:xfrm>
              <a:off x="6996262" y="1934171"/>
              <a:ext cx="791510" cy="664397"/>
            </a:xfrm>
            <a:prstGeom prst="rect">
              <a:avLst/>
            </a:prstGeom>
            <a:solidFill>
              <a:srgbClr val="DD80A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221/128/170</a:t>
              </a:r>
            </a:p>
          </p:txBody>
        </p:sp>
        <p:sp>
          <p:nvSpPr>
            <p:cNvPr id="67" name="矩形 13">
              <a:extLst>
                <a:ext uri="{FF2B5EF4-FFF2-40B4-BE49-F238E27FC236}">
                  <a16:creationId xmlns:a16="http://schemas.microsoft.com/office/drawing/2014/main" xmlns="" id="{4AE1609B-25DD-2C4A-B05B-D18ADBC39C71}"/>
                </a:ext>
              </a:extLst>
            </p:cNvPr>
            <p:cNvSpPr/>
            <p:nvPr/>
          </p:nvSpPr>
          <p:spPr>
            <a:xfrm>
              <a:off x="6996262" y="2673360"/>
              <a:ext cx="791510" cy="664397"/>
            </a:xfrm>
            <a:prstGeom prst="rect">
              <a:avLst/>
            </a:prstGeom>
            <a:solidFill>
              <a:srgbClr val="BF80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595757"/>
                  </a:solidFill>
                  <a:latin typeface="Arial" charset="0"/>
                  <a:ea typeface="Arial" charset="0"/>
                  <a:cs typeface="Arial" charset="0"/>
                </a:rPr>
                <a:t>RGB 191/128/130</a:t>
              </a:r>
            </a:p>
          </p:txBody>
        </p:sp>
        <p:sp>
          <p:nvSpPr>
            <p:cNvPr id="68" name="矩形 13">
              <a:extLst>
                <a:ext uri="{FF2B5EF4-FFF2-40B4-BE49-F238E27FC236}">
                  <a16:creationId xmlns:a16="http://schemas.microsoft.com/office/drawing/2014/main" xmlns="" id="{ECE90F9F-DBBC-0B49-A42C-8B62397E473E}"/>
                </a:ext>
              </a:extLst>
            </p:cNvPr>
            <p:cNvSpPr/>
            <p:nvPr/>
          </p:nvSpPr>
          <p:spPr>
            <a:xfrm>
              <a:off x="6996262" y="3415851"/>
              <a:ext cx="791510" cy="664397"/>
            </a:xfrm>
            <a:prstGeom prst="rect">
              <a:avLst/>
            </a:prstGeom>
            <a:solidFill>
              <a:srgbClr val="F6B78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246/183/140</a:t>
              </a:r>
              <a:endParaRPr kumimoji="1" lang="mr-IN" altLang="zh-CN" sz="500" b="1" dirty="0">
                <a:solidFill>
                  <a:srgbClr val="595757"/>
                </a:solidFill>
                <a:latin typeface="Arial" charset="0"/>
                <a:ea typeface="Arial" charset="0"/>
                <a:cs typeface="Arial" charset="0"/>
              </a:endParaRPr>
            </a:p>
          </p:txBody>
        </p:sp>
        <p:sp>
          <p:nvSpPr>
            <p:cNvPr id="69" name="矩形 13">
              <a:extLst>
                <a:ext uri="{FF2B5EF4-FFF2-40B4-BE49-F238E27FC236}">
                  <a16:creationId xmlns:a16="http://schemas.microsoft.com/office/drawing/2014/main" xmlns="" id="{D5B387BA-F8B8-B54E-966E-F24E271747C4}"/>
                </a:ext>
              </a:extLst>
            </p:cNvPr>
            <p:cNvSpPr/>
            <p:nvPr/>
          </p:nvSpPr>
          <p:spPr>
            <a:xfrm>
              <a:off x="7006093" y="4866463"/>
              <a:ext cx="791510" cy="664397"/>
            </a:xfrm>
            <a:prstGeom prst="rect">
              <a:avLst/>
            </a:prstGeom>
            <a:solidFill>
              <a:srgbClr val="AFD89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176/216/156</a:t>
              </a:r>
            </a:p>
          </p:txBody>
        </p:sp>
        <p:sp>
          <p:nvSpPr>
            <p:cNvPr id="70" name="矩形 13">
              <a:extLst>
                <a:ext uri="{FF2B5EF4-FFF2-40B4-BE49-F238E27FC236}">
                  <a16:creationId xmlns:a16="http://schemas.microsoft.com/office/drawing/2014/main" xmlns="" id="{E6C9B99E-8C1C-2B49-B82E-3C754B8E5C02}"/>
                </a:ext>
              </a:extLst>
            </p:cNvPr>
            <p:cNvSpPr/>
            <p:nvPr/>
          </p:nvSpPr>
          <p:spPr>
            <a:xfrm>
              <a:off x="7003856" y="4134866"/>
              <a:ext cx="791510" cy="664397"/>
            </a:xfrm>
            <a:prstGeom prst="rect">
              <a:avLst/>
            </a:prstGeom>
            <a:solidFill>
              <a:srgbClr val="FDE39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253/227/181</a:t>
              </a:r>
            </a:p>
          </p:txBody>
        </p:sp>
        <p:sp>
          <p:nvSpPr>
            <p:cNvPr id="71" name="矩形 13">
              <a:extLst>
                <a:ext uri="{FF2B5EF4-FFF2-40B4-BE49-F238E27FC236}">
                  <a16:creationId xmlns:a16="http://schemas.microsoft.com/office/drawing/2014/main" xmlns="" id="{0106BFA2-9DE1-3A42-A6C6-69BCE0FA34F4}"/>
                </a:ext>
              </a:extLst>
            </p:cNvPr>
            <p:cNvSpPr/>
            <p:nvPr/>
          </p:nvSpPr>
          <p:spPr>
            <a:xfrm>
              <a:off x="7003856" y="5596166"/>
              <a:ext cx="791510" cy="664397"/>
            </a:xfrm>
            <a:prstGeom prst="rect">
              <a:avLst/>
            </a:prstGeom>
            <a:solidFill>
              <a:srgbClr val="94DAE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148/218/226</a:t>
              </a:r>
            </a:p>
          </p:txBody>
        </p:sp>
        <p:sp>
          <p:nvSpPr>
            <p:cNvPr id="72" name="矩形 13">
              <a:extLst>
                <a:ext uri="{FF2B5EF4-FFF2-40B4-BE49-F238E27FC236}">
                  <a16:creationId xmlns:a16="http://schemas.microsoft.com/office/drawing/2014/main" xmlns="" id="{F760C1C5-4342-C346-A7D2-D101978EDF66}"/>
                </a:ext>
              </a:extLst>
            </p:cNvPr>
            <p:cNvSpPr/>
            <p:nvPr/>
          </p:nvSpPr>
          <p:spPr>
            <a:xfrm>
              <a:off x="6997826" y="184963"/>
              <a:ext cx="791510" cy="664397"/>
            </a:xfrm>
            <a:prstGeom prst="rect">
              <a:avLst/>
            </a:prstGeom>
            <a:solidFill>
              <a:srgbClr val="E2818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226/129/137</a:t>
              </a:r>
            </a:p>
          </p:txBody>
        </p:sp>
        <p:sp>
          <p:nvSpPr>
            <p:cNvPr id="73" name="矩形 13">
              <a:extLst>
                <a:ext uri="{FF2B5EF4-FFF2-40B4-BE49-F238E27FC236}">
                  <a16:creationId xmlns:a16="http://schemas.microsoft.com/office/drawing/2014/main" xmlns="" id="{5BB50A4A-0B64-7E4C-824C-1EBCA1A992CF}"/>
                </a:ext>
              </a:extLst>
            </p:cNvPr>
            <p:cNvSpPr/>
            <p:nvPr/>
          </p:nvSpPr>
          <p:spPr>
            <a:xfrm>
              <a:off x="6997185" y="918047"/>
              <a:ext cx="791510" cy="664397"/>
            </a:xfrm>
            <a:prstGeom prst="rect">
              <a:avLst/>
            </a:prstGeom>
            <a:solidFill>
              <a:srgbClr val="E2819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226/129/152</a:t>
              </a:r>
            </a:p>
          </p:txBody>
        </p:sp>
        <p:sp>
          <p:nvSpPr>
            <p:cNvPr id="74" name="矩形 13">
              <a:extLst>
                <a:ext uri="{FF2B5EF4-FFF2-40B4-BE49-F238E27FC236}">
                  <a16:creationId xmlns:a16="http://schemas.microsoft.com/office/drawing/2014/main" xmlns="" id="{756A7E25-6C44-8A44-A8C5-61D19BC9EDAF}"/>
                </a:ext>
              </a:extLst>
            </p:cNvPr>
            <p:cNvSpPr/>
            <p:nvPr userDrawn="1"/>
          </p:nvSpPr>
          <p:spPr>
            <a:xfrm>
              <a:off x="7806130" y="1934171"/>
              <a:ext cx="791510" cy="664397"/>
            </a:xfrm>
            <a:prstGeom prst="rect">
              <a:avLst/>
            </a:prstGeom>
            <a:solidFill>
              <a:srgbClr val="EBB3C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235/179/204</a:t>
              </a:r>
            </a:p>
          </p:txBody>
        </p:sp>
        <p:sp>
          <p:nvSpPr>
            <p:cNvPr id="75" name="矩形 13">
              <a:extLst>
                <a:ext uri="{FF2B5EF4-FFF2-40B4-BE49-F238E27FC236}">
                  <a16:creationId xmlns:a16="http://schemas.microsoft.com/office/drawing/2014/main" xmlns="" id="{96588389-39CD-DF4E-B9AC-92091E25724E}"/>
                </a:ext>
              </a:extLst>
            </p:cNvPr>
            <p:cNvSpPr/>
            <p:nvPr/>
          </p:nvSpPr>
          <p:spPr>
            <a:xfrm>
              <a:off x="7806130" y="2673360"/>
              <a:ext cx="791510" cy="664397"/>
            </a:xfrm>
            <a:prstGeom prst="rect">
              <a:avLst/>
            </a:prstGeom>
            <a:solidFill>
              <a:srgbClr val="D8B3B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595757"/>
                  </a:solidFill>
                  <a:latin typeface="Arial" charset="0"/>
                  <a:ea typeface="Arial" charset="0"/>
                  <a:cs typeface="Arial" charset="0"/>
                </a:rPr>
                <a:t>RGB 216/179/179</a:t>
              </a:r>
            </a:p>
          </p:txBody>
        </p:sp>
        <p:sp>
          <p:nvSpPr>
            <p:cNvPr id="76" name="矩形 13">
              <a:extLst>
                <a:ext uri="{FF2B5EF4-FFF2-40B4-BE49-F238E27FC236}">
                  <a16:creationId xmlns:a16="http://schemas.microsoft.com/office/drawing/2014/main" xmlns="" id="{20725C9F-31AE-DB44-B70A-B4ECDEC0BC00}"/>
                </a:ext>
              </a:extLst>
            </p:cNvPr>
            <p:cNvSpPr/>
            <p:nvPr/>
          </p:nvSpPr>
          <p:spPr>
            <a:xfrm>
              <a:off x="7806130" y="3415851"/>
              <a:ext cx="791510" cy="664397"/>
            </a:xfrm>
            <a:prstGeom prst="rect">
              <a:avLst/>
            </a:prstGeom>
            <a:solidFill>
              <a:srgbClr val="FAD3B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250/211/187</a:t>
              </a:r>
              <a:endParaRPr kumimoji="1" lang="mr-IN" altLang="zh-CN" sz="500" b="1" dirty="0">
                <a:solidFill>
                  <a:srgbClr val="595757"/>
                </a:solidFill>
                <a:latin typeface="Arial" charset="0"/>
                <a:ea typeface="Arial" charset="0"/>
                <a:cs typeface="Arial" charset="0"/>
              </a:endParaRPr>
            </a:p>
          </p:txBody>
        </p:sp>
        <p:sp>
          <p:nvSpPr>
            <p:cNvPr id="77" name="矩形 13">
              <a:extLst>
                <a:ext uri="{FF2B5EF4-FFF2-40B4-BE49-F238E27FC236}">
                  <a16:creationId xmlns:a16="http://schemas.microsoft.com/office/drawing/2014/main" xmlns="" id="{AC5BCC27-B68D-0743-8E0B-E25F8D01C3A4}"/>
                </a:ext>
              </a:extLst>
            </p:cNvPr>
            <p:cNvSpPr/>
            <p:nvPr/>
          </p:nvSpPr>
          <p:spPr>
            <a:xfrm>
              <a:off x="7815961" y="4866463"/>
              <a:ext cx="791510" cy="664397"/>
            </a:xfrm>
            <a:prstGeom prst="rect">
              <a:avLst/>
            </a:prstGeom>
            <a:solidFill>
              <a:srgbClr val="D0E8C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208/232/196</a:t>
              </a:r>
            </a:p>
          </p:txBody>
        </p:sp>
        <p:sp>
          <p:nvSpPr>
            <p:cNvPr id="78" name="矩形 13">
              <a:extLst>
                <a:ext uri="{FF2B5EF4-FFF2-40B4-BE49-F238E27FC236}">
                  <a16:creationId xmlns:a16="http://schemas.microsoft.com/office/drawing/2014/main" xmlns="" id="{51C2E83A-C975-6945-B2FD-5B22BBB53DB7}"/>
                </a:ext>
              </a:extLst>
            </p:cNvPr>
            <p:cNvSpPr/>
            <p:nvPr/>
          </p:nvSpPr>
          <p:spPr>
            <a:xfrm>
              <a:off x="7813724" y="4134866"/>
              <a:ext cx="791510" cy="664397"/>
            </a:xfrm>
            <a:prstGeom prst="rect">
              <a:avLst/>
            </a:prstGeom>
            <a:solidFill>
              <a:srgbClr val="FEEEC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254/238/193</a:t>
              </a:r>
            </a:p>
          </p:txBody>
        </p:sp>
        <p:sp>
          <p:nvSpPr>
            <p:cNvPr id="79" name="矩形 13">
              <a:extLst>
                <a:ext uri="{FF2B5EF4-FFF2-40B4-BE49-F238E27FC236}">
                  <a16:creationId xmlns:a16="http://schemas.microsoft.com/office/drawing/2014/main" xmlns="" id="{BEE9A95F-6965-354F-A2C7-2E8C81DDA52F}"/>
                </a:ext>
              </a:extLst>
            </p:cNvPr>
            <p:cNvSpPr/>
            <p:nvPr/>
          </p:nvSpPr>
          <p:spPr>
            <a:xfrm>
              <a:off x="7813724" y="5596166"/>
              <a:ext cx="791510" cy="664397"/>
            </a:xfrm>
            <a:prstGeom prst="rect">
              <a:avLst/>
            </a:prstGeom>
            <a:solidFill>
              <a:srgbClr val="BEE9E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190/23/238</a:t>
              </a:r>
            </a:p>
          </p:txBody>
        </p:sp>
        <p:sp>
          <p:nvSpPr>
            <p:cNvPr id="80" name="矩形 13">
              <a:extLst>
                <a:ext uri="{FF2B5EF4-FFF2-40B4-BE49-F238E27FC236}">
                  <a16:creationId xmlns:a16="http://schemas.microsoft.com/office/drawing/2014/main" xmlns="" id="{509164EB-3DC4-7A4F-9E7C-06EBC981CD0A}"/>
                </a:ext>
              </a:extLst>
            </p:cNvPr>
            <p:cNvSpPr/>
            <p:nvPr/>
          </p:nvSpPr>
          <p:spPr>
            <a:xfrm>
              <a:off x="7807694" y="184963"/>
              <a:ext cx="791510" cy="664397"/>
            </a:xfrm>
            <a:prstGeom prst="rect">
              <a:avLst/>
            </a:prstGeom>
            <a:solidFill>
              <a:srgbClr val="EEB3B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239/178/184</a:t>
              </a:r>
            </a:p>
          </p:txBody>
        </p:sp>
        <p:sp>
          <p:nvSpPr>
            <p:cNvPr id="81" name="矩形 13">
              <a:extLst>
                <a:ext uri="{FF2B5EF4-FFF2-40B4-BE49-F238E27FC236}">
                  <a16:creationId xmlns:a16="http://schemas.microsoft.com/office/drawing/2014/main" xmlns="" id="{667867DD-D3E6-3040-A7B5-39345C0CE2E3}"/>
                </a:ext>
              </a:extLst>
            </p:cNvPr>
            <p:cNvSpPr/>
            <p:nvPr/>
          </p:nvSpPr>
          <p:spPr>
            <a:xfrm>
              <a:off x="7807054" y="918047"/>
              <a:ext cx="791510" cy="664397"/>
            </a:xfrm>
            <a:prstGeom prst="rect">
              <a:avLst/>
            </a:prstGeom>
            <a:solidFill>
              <a:srgbClr val="EEB3C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238/179/193</a:t>
              </a:r>
            </a:p>
          </p:txBody>
        </p:sp>
        <p:sp>
          <p:nvSpPr>
            <p:cNvPr id="82" name="矩形 13">
              <a:extLst>
                <a:ext uri="{FF2B5EF4-FFF2-40B4-BE49-F238E27FC236}">
                  <a16:creationId xmlns:a16="http://schemas.microsoft.com/office/drawing/2014/main" xmlns="" id="{9EE10597-3782-AB46-8453-89FA049C6C46}"/>
                </a:ext>
              </a:extLst>
            </p:cNvPr>
            <p:cNvSpPr/>
            <p:nvPr userDrawn="1"/>
          </p:nvSpPr>
          <p:spPr>
            <a:xfrm>
              <a:off x="5354169" y="6324025"/>
              <a:ext cx="513579" cy="664397"/>
            </a:xfrm>
            <a:prstGeom prst="rect">
              <a:avLst/>
            </a:prstGeom>
            <a:solidFill>
              <a:srgbClr val="22181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35/24/21</a:t>
              </a:r>
            </a:p>
          </p:txBody>
        </p:sp>
        <p:sp>
          <p:nvSpPr>
            <p:cNvPr id="83" name="矩形 13">
              <a:extLst>
                <a:ext uri="{FF2B5EF4-FFF2-40B4-BE49-F238E27FC236}">
                  <a16:creationId xmlns:a16="http://schemas.microsoft.com/office/drawing/2014/main" xmlns="" id="{966B3529-B594-884C-BED0-5887B34BBBB8}"/>
                </a:ext>
              </a:extLst>
            </p:cNvPr>
            <p:cNvSpPr/>
            <p:nvPr userDrawn="1"/>
          </p:nvSpPr>
          <p:spPr>
            <a:xfrm>
              <a:off x="5900626" y="6324025"/>
              <a:ext cx="513579" cy="664397"/>
            </a:xfrm>
            <a:prstGeom prst="rect">
              <a:avLst/>
            </a:prstGeom>
            <a:solidFill>
              <a:srgbClr val="59575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p>
            <a:p>
              <a:pPr algn="ctr">
                <a:lnSpc>
                  <a:spcPts val="620"/>
                </a:lnSpc>
              </a:pPr>
              <a:r>
                <a:rPr kumimoji="1" lang="en-US" altLang="zh-CN" sz="500" b="1" dirty="0">
                  <a:solidFill>
                    <a:srgbClr val="FFFFFF"/>
                  </a:solidFill>
                  <a:latin typeface="Arial" charset="0"/>
                  <a:ea typeface="Arial" charset="0"/>
                  <a:cs typeface="Arial" charset="0"/>
                </a:rPr>
                <a:t>89/87/87</a:t>
              </a:r>
            </a:p>
          </p:txBody>
        </p:sp>
        <p:sp>
          <p:nvSpPr>
            <p:cNvPr id="84" name="矩形 13">
              <a:extLst>
                <a:ext uri="{FF2B5EF4-FFF2-40B4-BE49-F238E27FC236}">
                  <a16:creationId xmlns:a16="http://schemas.microsoft.com/office/drawing/2014/main" xmlns="" id="{0B0545C9-147F-584F-80D2-EF13876D7D33}"/>
                </a:ext>
              </a:extLst>
            </p:cNvPr>
            <p:cNvSpPr/>
            <p:nvPr userDrawn="1"/>
          </p:nvSpPr>
          <p:spPr>
            <a:xfrm>
              <a:off x="6450318" y="6324025"/>
              <a:ext cx="513579" cy="664397"/>
            </a:xfrm>
            <a:prstGeom prst="rect">
              <a:avLst/>
            </a:prstGeom>
            <a:solidFill>
              <a:srgbClr val="88888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p>
            <a:p>
              <a:pPr algn="ctr">
                <a:lnSpc>
                  <a:spcPts val="620"/>
                </a:lnSpc>
              </a:pPr>
              <a:r>
                <a:rPr kumimoji="1" lang="en-US" altLang="zh-CN" sz="500" b="1" dirty="0">
                  <a:solidFill>
                    <a:srgbClr val="FFFFFF"/>
                  </a:solidFill>
                  <a:latin typeface="Arial" charset="0"/>
                  <a:ea typeface="Arial" charset="0"/>
                  <a:cs typeface="Arial" charset="0"/>
                </a:rPr>
                <a:t>137/137/</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137</a:t>
              </a:r>
            </a:p>
          </p:txBody>
        </p:sp>
        <p:sp>
          <p:nvSpPr>
            <p:cNvPr id="85" name="矩形 13">
              <a:extLst>
                <a:ext uri="{FF2B5EF4-FFF2-40B4-BE49-F238E27FC236}">
                  <a16:creationId xmlns:a16="http://schemas.microsoft.com/office/drawing/2014/main" xmlns="" id="{44FD0A0B-0D45-3340-A523-465AC24134BF}"/>
                </a:ext>
              </a:extLst>
            </p:cNvPr>
            <p:cNvSpPr/>
            <p:nvPr userDrawn="1"/>
          </p:nvSpPr>
          <p:spPr>
            <a:xfrm>
              <a:off x="6998296" y="6324025"/>
              <a:ext cx="513579" cy="664397"/>
            </a:xfrm>
            <a:prstGeom prst="rect">
              <a:avLst/>
            </a:prstGeom>
            <a:solidFill>
              <a:srgbClr val="B5B5B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p>
            <a:p>
              <a:pPr algn="ctr">
                <a:lnSpc>
                  <a:spcPts val="620"/>
                </a:lnSpc>
              </a:pPr>
              <a:r>
                <a:rPr kumimoji="1" lang="en-US" altLang="zh-CN" sz="500" b="1" dirty="0">
                  <a:solidFill>
                    <a:srgbClr val="FFFFFF"/>
                  </a:solidFill>
                  <a:latin typeface="Arial" charset="0"/>
                  <a:ea typeface="Arial" charset="0"/>
                  <a:cs typeface="Arial" charset="0"/>
                </a:rPr>
                <a:t>181/181/</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181</a:t>
              </a:r>
            </a:p>
          </p:txBody>
        </p:sp>
        <p:sp>
          <p:nvSpPr>
            <p:cNvPr id="86" name="矩形 13">
              <a:extLst>
                <a:ext uri="{FF2B5EF4-FFF2-40B4-BE49-F238E27FC236}">
                  <a16:creationId xmlns:a16="http://schemas.microsoft.com/office/drawing/2014/main" xmlns="" id="{2C404A07-276B-3648-BB25-4EDB5905448C}"/>
                </a:ext>
              </a:extLst>
            </p:cNvPr>
            <p:cNvSpPr/>
            <p:nvPr userDrawn="1"/>
          </p:nvSpPr>
          <p:spPr>
            <a:xfrm>
              <a:off x="7541580" y="6324025"/>
              <a:ext cx="513579" cy="66439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221/221/</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221</a:t>
              </a:r>
            </a:p>
          </p:txBody>
        </p:sp>
        <p:sp>
          <p:nvSpPr>
            <p:cNvPr id="87" name="矩形 13">
              <a:extLst>
                <a:ext uri="{FF2B5EF4-FFF2-40B4-BE49-F238E27FC236}">
                  <a16:creationId xmlns:a16="http://schemas.microsoft.com/office/drawing/2014/main" xmlns="" id="{72B0F29C-A346-8946-9B8E-8F1B9DFF7AD0}"/>
                </a:ext>
              </a:extLst>
            </p:cNvPr>
            <p:cNvSpPr/>
            <p:nvPr userDrawn="1"/>
          </p:nvSpPr>
          <p:spPr>
            <a:xfrm>
              <a:off x="8083608" y="6324025"/>
              <a:ext cx="513579" cy="664397"/>
            </a:xfrm>
            <a:prstGeom prst="rect">
              <a:avLst/>
            </a:prstGeom>
            <a:solidFill>
              <a:srgbClr val="FFFFFF"/>
            </a:solidFill>
            <a:ln w="6350">
              <a:solidFill>
                <a:srgbClr val="B5B5B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a:t>
              </a:r>
            </a:p>
            <a:p>
              <a:pPr algn="ctr">
                <a:lnSpc>
                  <a:spcPts val="620"/>
                </a:lnSpc>
              </a:pPr>
              <a:r>
                <a:rPr kumimoji="1" lang="en-US" altLang="zh-CN" sz="500" b="1" dirty="0">
                  <a:solidFill>
                    <a:srgbClr val="595757"/>
                  </a:solidFill>
                  <a:latin typeface="Arial" charset="0"/>
                  <a:ea typeface="Arial" charset="0"/>
                  <a:cs typeface="Arial" charset="0"/>
                </a:rPr>
                <a:t>255/255/</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255</a:t>
              </a:r>
            </a:p>
          </p:txBody>
        </p:sp>
      </p:grpSp>
    </p:spTree>
    <p:extLst>
      <p:ext uri="{BB962C8B-B14F-4D97-AF65-F5344CB8AC3E}">
        <p14:creationId xmlns:p14="http://schemas.microsoft.com/office/powerpoint/2010/main" val="730999807"/>
      </p:ext>
    </p:extLst>
  </p:cSld>
  <p:clrMap bg1="lt1" tx1="dk1" bg2="lt2" tx2="dk2" accent1="accent1" accent2="accent2" accent3="accent3" accent4="accent4" accent5="accent5" accent6="accent6" hlink="hlink" folHlink="folHlink"/>
  <p:sldLayoutIdLst>
    <p:sldLayoutId id="2147483843" r:id="rId1"/>
    <p:sldLayoutId id="2147483828" r:id="rId2"/>
    <p:sldLayoutId id="2147483844" r:id="rId3"/>
    <p:sldLayoutId id="2147483866" r:id="rId4"/>
    <p:sldLayoutId id="2147483846" r:id="rId5"/>
    <p:sldLayoutId id="2147483871" r:id="rId6"/>
    <p:sldLayoutId id="2147483836" r:id="rId7"/>
    <p:sldLayoutId id="2147483837" r:id="rId8"/>
    <p:sldLayoutId id="2147483838" r:id="rId9"/>
    <p:sldLayoutId id="2147483839" r:id="rId10"/>
  </p:sldLayoutIdLst>
  <p:timing>
    <p:tnLst>
      <p:par>
        <p:cTn id="1" dur="indefinite" restart="never" nodeType="tmRoot"/>
      </p:par>
    </p:tnLst>
  </p:timing>
  <p:txStyles>
    <p:titleStyle>
      <a:lvl1pPr algn="l" defTabSz="914034" rtl="0" eaLnBrk="1" fontAlgn="ctr" latinLnBrk="0" hangingPunct="1">
        <a:lnSpc>
          <a:spcPct val="90000"/>
        </a:lnSpc>
        <a:spcBef>
          <a:spcPct val="0"/>
        </a:spcBef>
        <a:buNone/>
        <a:defRPr lang="zh-CN" altLang="en-US" sz="3200" kern="1200" baseline="0" dirty="0">
          <a:solidFill>
            <a:schemeClr val="tx1"/>
          </a:solidFill>
          <a:latin typeface="Huawei Sans" panose="020C0503030203020204" pitchFamily="34" charset="0"/>
          <a:ea typeface="方正兰亭黑简体" panose="02000000000000000000" pitchFamily="2" charset="-122"/>
          <a:cs typeface="+mn-cs"/>
        </a:defRPr>
      </a:lvl1pPr>
    </p:titleStyle>
    <p:bodyStyle>
      <a:lvl1pPr marL="302279" indent="-302279" algn="l" defTabSz="914034" rtl="0" eaLnBrk="1" fontAlgn="ctr" latinLnBrk="0" hangingPunct="1">
        <a:lnSpc>
          <a:spcPct val="140000"/>
        </a:lnSpc>
        <a:spcBef>
          <a:spcPts val="792"/>
        </a:spcBef>
        <a:buSzPct val="50000"/>
        <a:buFont typeface="Wingdings" panose="05000000000000000000" pitchFamily="2" charset="2"/>
        <a:buChar char="l"/>
        <a:defRPr sz="2199" kern="1200">
          <a:solidFill>
            <a:schemeClr val="tx1"/>
          </a:solidFill>
          <a:latin typeface="Huawei Sans" panose="020C0503030203020204" pitchFamily="34" charset="0"/>
          <a:ea typeface="方正兰亭黑简体" panose="02000000000000000000" pitchFamily="2" charset="-122"/>
          <a:cs typeface="+mn-cs"/>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zh-CN"/>
      </a:defPPr>
      <a:lvl1pPr marL="0" algn="l" defTabSz="914034" rtl="0" eaLnBrk="1" latinLnBrk="0" hangingPunct="1">
        <a:defRPr sz="1799" kern="1200">
          <a:solidFill>
            <a:schemeClr val="tx1"/>
          </a:solidFill>
          <a:latin typeface="+mn-lt"/>
          <a:ea typeface="+mn-ea"/>
          <a:cs typeface="+mn-cs"/>
        </a:defRPr>
      </a:lvl1pPr>
      <a:lvl2pPr marL="457017" algn="l" defTabSz="914034" rtl="0" eaLnBrk="1" latinLnBrk="0" hangingPunct="1">
        <a:defRPr sz="1799" kern="1200">
          <a:solidFill>
            <a:schemeClr val="tx1"/>
          </a:solidFill>
          <a:latin typeface="+mn-lt"/>
          <a:ea typeface="+mn-ea"/>
          <a:cs typeface="+mn-cs"/>
        </a:defRPr>
      </a:lvl2pPr>
      <a:lvl3pPr marL="914034" algn="l" defTabSz="914034" rtl="0" eaLnBrk="1" latinLnBrk="0" hangingPunct="1">
        <a:defRPr sz="1799" kern="1200">
          <a:solidFill>
            <a:schemeClr val="tx1"/>
          </a:solidFill>
          <a:latin typeface="+mn-lt"/>
          <a:ea typeface="+mn-ea"/>
          <a:cs typeface="+mn-cs"/>
        </a:defRPr>
      </a:lvl3pPr>
      <a:lvl4pPr marL="1371051" algn="l" defTabSz="914034" rtl="0" eaLnBrk="1" latinLnBrk="0" hangingPunct="1">
        <a:defRPr sz="1799" kern="1200">
          <a:solidFill>
            <a:schemeClr val="tx1"/>
          </a:solidFill>
          <a:latin typeface="+mn-lt"/>
          <a:ea typeface="+mn-ea"/>
          <a:cs typeface="+mn-cs"/>
        </a:defRPr>
      </a:lvl4pPr>
      <a:lvl5pPr marL="1828068" algn="l" defTabSz="914034" rtl="0" eaLnBrk="1" latinLnBrk="0" hangingPunct="1">
        <a:defRPr sz="1799" kern="1200">
          <a:solidFill>
            <a:schemeClr val="tx1"/>
          </a:solidFill>
          <a:latin typeface="+mn-lt"/>
          <a:ea typeface="+mn-ea"/>
          <a:cs typeface="+mn-cs"/>
        </a:defRPr>
      </a:lvl5pPr>
      <a:lvl6pPr marL="2285086" algn="l" defTabSz="914034" rtl="0" eaLnBrk="1" latinLnBrk="0" hangingPunct="1">
        <a:defRPr sz="1799" kern="1200">
          <a:solidFill>
            <a:schemeClr val="tx1"/>
          </a:solidFill>
          <a:latin typeface="+mn-lt"/>
          <a:ea typeface="+mn-ea"/>
          <a:cs typeface="+mn-cs"/>
        </a:defRPr>
      </a:lvl6pPr>
      <a:lvl7pPr marL="2742103" algn="l" defTabSz="914034" rtl="0" eaLnBrk="1" latinLnBrk="0" hangingPunct="1">
        <a:defRPr sz="1799" kern="1200">
          <a:solidFill>
            <a:schemeClr val="tx1"/>
          </a:solidFill>
          <a:latin typeface="+mn-lt"/>
          <a:ea typeface="+mn-ea"/>
          <a:cs typeface="+mn-cs"/>
        </a:defRPr>
      </a:lvl7pPr>
      <a:lvl8pPr marL="3199120" algn="l" defTabSz="914034" rtl="0" eaLnBrk="1" latinLnBrk="0" hangingPunct="1">
        <a:defRPr sz="1799" kern="1200">
          <a:solidFill>
            <a:schemeClr val="tx1"/>
          </a:solidFill>
          <a:latin typeface="+mn-lt"/>
          <a:ea typeface="+mn-ea"/>
          <a:cs typeface="+mn-cs"/>
        </a:defRPr>
      </a:lvl8pPr>
      <a:lvl9pPr marL="3656137" algn="l" defTabSz="914034"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642" userDrawn="1">
          <p15:clr>
            <a:srgbClr val="F26B43"/>
          </p15:clr>
        </p15:guide>
        <p15:guide id="4" pos="7038" userDrawn="1">
          <p15:clr>
            <a:srgbClr val="F26B43"/>
          </p15:clr>
        </p15:guide>
        <p15:guide id="5" orient="horz" pos="2341" userDrawn="1">
          <p15:clr>
            <a:srgbClr val="F26B43"/>
          </p15:clr>
        </p15:guide>
        <p15:guide id="6" orient="horz" pos="3906" userDrawn="1">
          <p15:clr>
            <a:srgbClr val="F26B43"/>
          </p15:clr>
        </p15:guide>
        <p15:guide id="7" orient="horz" pos="1162" userDrawn="1">
          <p15:clr>
            <a:srgbClr val="F26B43"/>
          </p15:clr>
        </p15:guide>
        <p15:guide id="8" pos="3840" userDrawn="1">
          <p15:clr>
            <a:srgbClr val="F26B43"/>
          </p15:clr>
        </p15:guide>
        <p15:guide id="9" orient="horz" pos="731" userDrawn="1">
          <p15:clr>
            <a:srgbClr val="F26B43"/>
          </p15:clr>
        </p15:guide>
        <p15:guide id="10" orient="horz" pos="867"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7" name="Rectangle 6"/>
          <p:cNvSpPr>
            <a:spLocks noGrp="1" noChangeArrowheads="1"/>
          </p:cNvSpPr>
          <p:nvPr>
            <p:ph type="title"/>
          </p:nvPr>
        </p:nvSpPr>
        <p:spPr bwMode="auto">
          <a:xfrm>
            <a:off x="734131" y="457499"/>
            <a:ext cx="10726032" cy="980113"/>
          </a:xfrm>
          <a:prstGeom prst="rect">
            <a:avLst/>
          </a:prstGeom>
        </p:spPr>
        <p:txBody>
          <a:bodyPr lIns="0" tIns="0" rIns="0" bIns="0" anchor="t">
            <a:normAutofit/>
          </a:bodyPr>
          <a:lstStyle/>
          <a:p>
            <a:pPr marL="0" lvl="0" indent="0" defTabSz="1187798">
              <a:lnSpc>
                <a:spcPts val="3430"/>
              </a:lnSpc>
              <a:spcBef>
                <a:spcPts val="0"/>
              </a:spcBef>
              <a:buFont typeface="Arial" panose="020B0604020202020204" pitchFamily="34" charset="0"/>
            </a:pPr>
            <a:r>
              <a:rPr lang="zh-CN" altLang="en-US" dirty="0"/>
              <a:t>单击此处编辑母版标题样式</a:t>
            </a:r>
          </a:p>
        </p:txBody>
      </p:sp>
      <p:sp>
        <p:nvSpPr>
          <p:cNvPr id="28" name="Rectangle 57"/>
          <p:cNvSpPr>
            <a:spLocks noGrp="1" noChangeArrowheads="1"/>
          </p:cNvSpPr>
          <p:nvPr>
            <p:ph type="body" idx="1"/>
          </p:nvPr>
        </p:nvSpPr>
        <p:spPr bwMode="auto">
          <a:xfrm>
            <a:off x="731838" y="1484313"/>
            <a:ext cx="10728325" cy="4443760"/>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3" name="TextBox 2">
            <a:extLst>
              <a:ext uri="{FF2B5EF4-FFF2-40B4-BE49-F238E27FC236}">
                <a16:creationId xmlns:a16="http://schemas.microsoft.com/office/drawing/2014/main" xmlns="" id="{6785A3D6-1271-D247-9E96-1B376F4BE7BE}"/>
              </a:ext>
            </a:extLst>
          </p:cNvPr>
          <p:cNvSpPr txBox="1"/>
          <p:nvPr userDrawn="1"/>
        </p:nvSpPr>
        <p:spPr>
          <a:xfrm>
            <a:off x="1095467" y="6356939"/>
            <a:ext cx="1463467" cy="242864"/>
          </a:xfrm>
          <a:prstGeom prst="rect">
            <a:avLst/>
          </a:prstGeom>
          <a:noFill/>
        </p:spPr>
        <p:txBody>
          <a:bodyPr wrap="square" rtlCol="0">
            <a:spAutoFit/>
          </a:bodyPr>
          <a:lstStyle/>
          <a:p>
            <a:r>
              <a:rPr lang="en-US" sz="974" b="0" baseline="0" dirty="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rPr>
              <a:t>Huawei Confidential</a:t>
            </a:r>
          </a:p>
        </p:txBody>
      </p:sp>
      <p:sp>
        <p:nvSpPr>
          <p:cNvPr id="24" name="TextBox 3">
            <a:extLst>
              <a:ext uri="{FF2B5EF4-FFF2-40B4-BE49-F238E27FC236}">
                <a16:creationId xmlns:a16="http://schemas.microsoft.com/office/drawing/2014/main" xmlns="" id="{EABEE2EE-BF4D-7A4A-B3C6-9E47668CCD98}"/>
              </a:ext>
            </a:extLst>
          </p:cNvPr>
          <p:cNvSpPr txBox="1"/>
          <p:nvPr userDrawn="1"/>
        </p:nvSpPr>
        <p:spPr>
          <a:xfrm>
            <a:off x="734131" y="6402806"/>
            <a:ext cx="499729" cy="150296"/>
          </a:xfrm>
          <a:prstGeom prst="rect">
            <a:avLst/>
          </a:prstGeom>
          <a:noFill/>
        </p:spPr>
        <p:txBody>
          <a:bodyPr wrap="square" lIns="0" tIns="0" rIns="0" bIns="0" rtlCol="0">
            <a:spAutoFit/>
          </a:bodyPr>
          <a:lstStyle/>
          <a:p>
            <a:pPr marL="0" marR="0" lvl="0" indent="0" algn="l" defTabSz="890849" rtl="0" eaLnBrk="1" fontAlgn="auto" latinLnBrk="0" hangingPunct="1">
              <a:lnSpc>
                <a:spcPct val="100000"/>
              </a:lnSpc>
              <a:spcBef>
                <a:spcPts val="0"/>
              </a:spcBef>
              <a:spcAft>
                <a:spcPts val="0"/>
              </a:spcAft>
              <a:buClrTx/>
              <a:buSzTx/>
              <a:buFontTx/>
              <a:buNone/>
              <a:tabLst/>
              <a:defRPr/>
            </a:pPr>
            <a:fld id="{C3837181-38C6-AD4F-B8BA-B444770388BB}" type="slidenum">
              <a:rPr lang="en-US" sz="974" baseline="0" smtClean="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rPr>
              <a:pPr marL="0" marR="0" lvl="0" indent="0" algn="l" defTabSz="890849" rtl="0" eaLnBrk="1" fontAlgn="auto" latinLnBrk="0" hangingPunct="1">
                <a:lnSpc>
                  <a:spcPct val="100000"/>
                </a:lnSpc>
                <a:spcBef>
                  <a:spcPts val="0"/>
                </a:spcBef>
                <a:spcAft>
                  <a:spcPts val="0"/>
                </a:spcAft>
                <a:buClrTx/>
                <a:buSzTx/>
                <a:buFontTx/>
                <a:buNone/>
                <a:tabLst/>
                <a:defRPr/>
              </a:pPr>
              <a:t>‹#›</a:t>
            </a:fld>
            <a:endParaRPr lang="en-US" sz="974" baseline="0" dirty="0">
              <a:solidFill>
                <a:srgbClr val="1D1D1B"/>
              </a:solidFill>
              <a:latin typeface="Huawei Sans" panose="020C0503030203020204" pitchFamily="34" charset="0"/>
              <a:ea typeface="方正兰亭黑简体" panose="02000000000000000000" pitchFamily="2" charset="-122"/>
              <a:cs typeface="Huawei Sans" panose="020C0503030203020204" pitchFamily="34" charset="0"/>
            </a:endParaRPr>
          </a:p>
        </p:txBody>
      </p:sp>
      <p:pic>
        <p:nvPicPr>
          <p:cNvPr id="25" name="图片 24"/>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0195999" y="6319870"/>
            <a:ext cx="1269075" cy="271153"/>
          </a:xfrm>
          <a:prstGeom prst="rect">
            <a:avLst/>
          </a:prstGeom>
        </p:spPr>
      </p:pic>
      <p:grpSp>
        <p:nvGrpSpPr>
          <p:cNvPr id="29" name="Group 87">
            <a:extLst>
              <a:ext uri="{FF2B5EF4-FFF2-40B4-BE49-F238E27FC236}">
                <a16:creationId xmlns:a16="http://schemas.microsoft.com/office/drawing/2014/main" xmlns="" id="{37333705-F8D6-2847-B3CB-F2FAB51E2A3B}"/>
              </a:ext>
            </a:extLst>
          </p:cNvPr>
          <p:cNvGrpSpPr>
            <a:grpSpLocks noChangeAspect="1"/>
          </p:cNvGrpSpPr>
          <p:nvPr userDrawn="1"/>
        </p:nvGrpSpPr>
        <p:grpSpPr>
          <a:xfrm>
            <a:off x="12290471" y="2625389"/>
            <a:ext cx="1963323" cy="4233515"/>
            <a:chOff x="5343885" y="-48857"/>
            <a:chExt cx="3263586" cy="7037279"/>
          </a:xfrm>
        </p:grpSpPr>
        <p:sp>
          <p:nvSpPr>
            <p:cNvPr id="30" name="矩形 13">
              <a:extLst>
                <a:ext uri="{FF2B5EF4-FFF2-40B4-BE49-F238E27FC236}">
                  <a16:creationId xmlns:a16="http://schemas.microsoft.com/office/drawing/2014/main" xmlns="" id="{B14DFA89-D483-CF47-82CC-DD86D7CAB09E}"/>
                </a:ext>
              </a:extLst>
            </p:cNvPr>
            <p:cNvSpPr/>
            <p:nvPr userDrawn="1"/>
          </p:nvSpPr>
          <p:spPr>
            <a:xfrm>
              <a:off x="5356401" y="1934171"/>
              <a:ext cx="791510" cy="664397"/>
            </a:xfrm>
            <a:prstGeom prst="rect">
              <a:avLst/>
            </a:prstGeom>
            <a:solidFill>
              <a:srgbClr val="C4005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RGB</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196/0/84</a:t>
              </a:r>
            </a:p>
          </p:txBody>
        </p:sp>
        <p:sp>
          <p:nvSpPr>
            <p:cNvPr id="31" name="文本框 15">
              <a:extLst>
                <a:ext uri="{FF2B5EF4-FFF2-40B4-BE49-F238E27FC236}">
                  <a16:creationId xmlns:a16="http://schemas.microsoft.com/office/drawing/2014/main" xmlns="" id="{8223ADA0-340A-794B-93B7-24AFF612A719}"/>
                </a:ext>
              </a:extLst>
            </p:cNvPr>
            <p:cNvSpPr txBox="1"/>
            <p:nvPr userDrawn="1"/>
          </p:nvSpPr>
          <p:spPr>
            <a:xfrm>
              <a:off x="5352723" y="1694497"/>
              <a:ext cx="1052647" cy="204645"/>
            </a:xfrm>
            <a:prstGeom prst="rect">
              <a:avLst/>
            </a:prstGeom>
            <a:noFill/>
          </p:spPr>
          <p:txBody>
            <a:bodyPr wrap="square" lIns="0" tIns="0" rIns="0" bIns="0" rtlCol="0" anchor="b" anchorCtr="0">
              <a:spAutoFit/>
            </a:bodyPr>
            <a:lstStyle/>
            <a:p>
              <a:pPr algn="l">
                <a:lnSpc>
                  <a:spcPct val="100000"/>
                </a:lnSpc>
              </a:pPr>
              <a:r>
                <a:rPr kumimoji="1" lang="zh-CN" altLang="en-US" sz="800" b="0" i="0" dirty="0">
                  <a:solidFill>
                    <a:schemeClr val="tx1"/>
                  </a:solidFill>
                  <a:latin typeface="Microsoft YaHei" panose="020B0503020204020204" pitchFamily="34" charset="-122"/>
                  <a:ea typeface="Microsoft YaHei" panose="020B0503020204020204" pitchFamily="34" charset="-122"/>
                </a:rPr>
                <a:t>公司辅助色</a:t>
              </a:r>
            </a:p>
          </p:txBody>
        </p:sp>
        <p:sp>
          <p:nvSpPr>
            <p:cNvPr id="32" name="矩形 13">
              <a:extLst>
                <a:ext uri="{FF2B5EF4-FFF2-40B4-BE49-F238E27FC236}">
                  <a16:creationId xmlns:a16="http://schemas.microsoft.com/office/drawing/2014/main" xmlns="" id="{5F63E0E3-4F22-7948-AB1A-40A84ECA92EC}"/>
                </a:ext>
              </a:extLst>
            </p:cNvPr>
            <p:cNvSpPr/>
            <p:nvPr userDrawn="1"/>
          </p:nvSpPr>
          <p:spPr>
            <a:xfrm>
              <a:off x="6184680" y="1934171"/>
              <a:ext cx="791510" cy="664397"/>
            </a:xfrm>
            <a:prstGeom prst="rect">
              <a:avLst/>
            </a:prstGeom>
            <a:solidFill>
              <a:srgbClr val="CB37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203/55/120</a:t>
              </a:r>
            </a:p>
          </p:txBody>
        </p:sp>
        <p:sp>
          <p:nvSpPr>
            <p:cNvPr id="33" name="矩形 13">
              <a:extLst>
                <a:ext uri="{FF2B5EF4-FFF2-40B4-BE49-F238E27FC236}">
                  <a16:creationId xmlns:a16="http://schemas.microsoft.com/office/drawing/2014/main" xmlns="" id="{29C4A3C6-7C7B-7140-8F73-591E9F49143F}"/>
                </a:ext>
              </a:extLst>
            </p:cNvPr>
            <p:cNvSpPr/>
            <p:nvPr userDrawn="1"/>
          </p:nvSpPr>
          <p:spPr>
            <a:xfrm>
              <a:off x="5356401" y="3403061"/>
              <a:ext cx="791510" cy="664397"/>
            </a:xfrm>
            <a:prstGeom prst="rect">
              <a:avLst/>
            </a:prstGeom>
            <a:solidFill>
              <a:srgbClr val="ED6D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237/109/0</a:t>
              </a:r>
            </a:p>
          </p:txBody>
        </p:sp>
        <p:sp>
          <p:nvSpPr>
            <p:cNvPr id="34" name="矩形 13">
              <a:extLst>
                <a:ext uri="{FF2B5EF4-FFF2-40B4-BE49-F238E27FC236}">
                  <a16:creationId xmlns:a16="http://schemas.microsoft.com/office/drawing/2014/main" xmlns="" id="{BE4C9A8D-46B0-5B40-BC47-DB6C4899227F}"/>
                </a:ext>
              </a:extLst>
            </p:cNvPr>
            <p:cNvSpPr/>
            <p:nvPr userDrawn="1"/>
          </p:nvSpPr>
          <p:spPr>
            <a:xfrm>
              <a:off x="6184680" y="2673360"/>
              <a:ext cx="791510" cy="664397"/>
            </a:xfrm>
            <a:prstGeom prst="rect">
              <a:avLst/>
            </a:prstGeom>
            <a:solidFill>
              <a:srgbClr val="99363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153/54/54</a:t>
              </a:r>
            </a:p>
          </p:txBody>
        </p:sp>
        <p:sp>
          <p:nvSpPr>
            <p:cNvPr id="35" name="矩形 13">
              <a:extLst>
                <a:ext uri="{FF2B5EF4-FFF2-40B4-BE49-F238E27FC236}">
                  <a16:creationId xmlns:a16="http://schemas.microsoft.com/office/drawing/2014/main" xmlns="" id="{612F2ED4-F7A4-9E48-95E1-8D07B3BBE962}"/>
                </a:ext>
              </a:extLst>
            </p:cNvPr>
            <p:cNvSpPr/>
            <p:nvPr userDrawn="1"/>
          </p:nvSpPr>
          <p:spPr>
            <a:xfrm>
              <a:off x="5356401" y="4866463"/>
              <a:ext cx="791510" cy="664397"/>
            </a:xfrm>
            <a:prstGeom prst="rect">
              <a:avLst/>
            </a:prstGeom>
            <a:solidFill>
              <a:srgbClr val="62B23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98/178/48</a:t>
              </a:r>
            </a:p>
          </p:txBody>
        </p:sp>
        <p:sp>
          <p:nvSpPr>
            <p:cNvPr id="36" name="矩形 13">
              <a:extLst>
                <a:ext uri="{FF2B5EF4-FFF2-40B4-BE49-F238E27FC236}">
                  <a16:creationId xmlns:a16="http://schemas.microsoft.com/office/drawing/2014/main" xmlns="" id="{A9E1D476-C288-8945-A68A-1F20C557294B}"/>
                </a:ext>
              </a:extLst>
            </p:cNvPr>
            <p:cNvSpPr/>
            <p:nvPr userDrawn="1"/>
          </p:nvSpPr>
          <p:spPr>
            <a:xfrm>
              <a:off x="6184680" y="3415851"/>
              <a:ext cx="791510" cy="664397"/>
            </a:xfrm>
            <a:prstGeom prst="rect">
              <a:avLst/>
            </a:prstGeom>
            <a:solidFill>
              <a:srgbClr val="F2894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242/137/68</a:t>
              </a:r>
              <a:endParaRPr kumimoji="1" lang="mr-IN" altLang="zh-CN" sz="500" b="1" dirty="0">
                <a:solidFill>
                  <a:srgbClr val="FFFFFF"/>
                </a:solidFill>
                <a:latin typeface="Arial" charset="0"/>
                <a:ea typeface="Arial" charset="0"/>
                <a:cs typeface="Arial" charset="0"/>
              </a:endParaRPr>
            </a:p>
          </p:txBody>
        </p:sp>
        <p:sp>
          <p:nvSpPr>
            <p:cNvPr id="37" name="矩形 13">
              <a:extLst>
                <a:ext uri="{FF2B5EF4-FFF2-40B4-BE49-F238E27FC236}">
                  <a16:creationId xmlns:a16="http://schemas.microsoft.com/office/drawing/2014/main" xmlns="" id="{42823EBB-E62E-F149-AC9A-09950051F283}"/>
                </a:ext>
              </a:extLst>
            </p:cNvPr>
            <p:cNvSpPr/>
            <p:nvPr userDrawn="1"/>
          </p:nvSpPr>
          <p:spPr>
            <a:xfrm>
              <a:off x="5353240" y="184963"/>
              <a:ext cx="791510" cy="664397"/>
            </a:xfrm>
            <a:prstGeom prst="rect">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PANTONE 185C</a:t>
              </a:r>
            </a:p>
            <a:p>
              <a:pPr algn="ctr">
                <a:lnSpc>
                  <a:spcPts val="620"/>
                </a:lnSpc>
                <a:spcBef>
                  <a:spcPts val="0"/>
                </a:spcBef>
              </a:pPr>
              <a:r>
                <a:rPr kumimoji="1" lang="en-US" altLang="zh-CN" sz="500" b="1" dirty="0">
                  <a:solidFill>
                    <a:schemeClr val="tx2"/>
                  </a:solidFill>
                  <a:latin typeface="Arial" charset="0"/>
                  <a:ea typeface="Arial" charset="0"/>
                  <a:cs typeface="Arial" charset="0"/>
                </a:rPr>
                <a:t>RGB </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199/0/11  </a:t>
              </a:r>
            </a:p>
          </p:txBody>
        </p:sp>
        <p:sp>
          <p:nvSpPr>
            <p:cNvPr id="38" name="文本框 15">
              <a:extLst>
                <a:ext uri="{FF2B5EF4-FFF2-40B4-BE49-F238E27FC236}">
                  <a16:creationId xmlns:a16="http://schemas.microsoft.com/office/drawing/2014/main" xmlns="" id="{EA01C299-6FF2-3642-AAEC-A1DF62D9C654}"/>
                </a:ext>
              </a:extLst>
            </p:cNvPr>
            <p:cNvSpPr txBox="1"/>
            <p:nvPr userDrawn="1"/>
          </p:nvSpPr>
          <p:spPr>
            <a:xfrm>
              <a:off x="5343885" y="-48857"/>
              <a:ext cx="726488" cy="204645"/>
            </a:xfrm>
            <a:prstGeom prst="rect">
              <a:avLst/>
            </a:prstGeom>
            <a:noFill/>
          </p:spPr>
          <p:txBody>
            <a:bodyPr wrap="square" lIns="0" tIns="0" rIns="0" bIns="0" rtlCol="0" anchor="b" anchorCtr="0">
              <a:spAutoFit/>
            </a:bodyPr>
            <a:lstStyle/>
            <a:p>
              <a:pPr algn="l">
                <a:lnSpc>
                  <a:spcPct val="100000"/>
                </a:lnSpc>
              </a:pPr>
              <a:r>
                <a:rPr kumimoji="1" lang="zh-CN" altLang="en-US" sz="800" b="0" i="0" dirty="0">
                  <a:solidFill>
                    <a:schemeClr val="tx1"/>
                  </a:solidFill>
                  <a:latin typeface="Microsoft YaHei" panose="020B0503020204020204" pitchFamily="34" charset="-122"/>
                  <a:ea typeface="Microsoft YaHei" panose="020B0503020204020204" pitchFamily="34" charset="-122"/>
                </a:rPr>
                <a:t>公司色</a:t>
              </a:r>
            </a:p>
          </p:txBody>
        </p:sp>
        <p:sp>
          <p:nvSpPr>
            <p:cNvPr id="39" name="矩形 13">
              <a:extLst>
                <a:ext uri="{FF2B5EF4-FFF2-40B4-BE49-F238E27FC236}">
                  <a16:creationId xmlns:a16="http://schemas.microsoft.com/office/drawing/2014/main" xmlns="" id="{B84AB502-165F-764A-9621-65CA8CBBEAEA}"/>
                </a:ext>
              </a:extLst>
            </p:cNvPr>
            <p:cNvSpPr/>
            <p:nvPr userDrawn="1"/>
          </p:nvSpPr>
          <p:spPr>
            <a:xfrm>
              <a:off x="5352600" y="918047"/>
              <a:ext cx="791510" cy="664397"/>
            </a:xfrm>
            <a:prstGeom prst="rect">
              <a:avLst/>
            </a:prstGeom>
            <a:solidFill>
              <a:srgbClr val="C8102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PANTONE 186C</a:t>
              </a:r>
            </a:p>
            <a:p>
              <a:pPr algn="ctr">
                <a:lnSpc>
                  <a:spcPts val="620"/>
                </a:lnSpc>
              </a:pPr>
              <a:r>
                <a:rPr kumimoji="1" lang="en-US" altLang="zh-CN" sz="500" b="1" dirty="0">
                  <a:solidFill>
                    <a:schemeClr val="tx2"/>
                  </a:solidFill>
                  <a:latin typeface="Arial" charset="0"/>
                  <a:ea typeface="Arial" charset="0"/>
                  <a:cs typeface="Arial" charset="0"/>
                </a:rPr>
                <a:t>RGB</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200/16/46  </a:t>
              </a:r>
            </a:p>
          </p:txBody>
        </p:sp>
        <p:sp>
          <p:nvSpPr>
            <p:cNvPr id="40" name="矩形 13">
              <a:extLst>
                <a:ext uri="{FF2B5EF4-FFF2-40B4-BE49-F238E27FC236}">
                  <a16:creationId xmlns:a16="http://schemas.microsoft.com/office/drawing/2014/main" xmlns="" id="{CB8870E8-3E95-764C-B621-A168E194CC7A}"/>
                </a:ext>
              </a:extLst>
            </p:cNvPr>
            <p:cNvSpPr/>
            <p:nvPr userDrawn="1"/>
          </p:nvSpPr>
          <p:spPr>
            <a:xfrm>
              <a:off x="5354164" y="2665974"/>
              <a:ext cx="791510" cy="664397"/>
            </a:xfrm>
            <a:prstGeom prst="rect">
              <a:avLst/>
            </a:prstGeom>
            <a:solidFill>
              <a:srgbClr val="7F000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127/0/1</a:t>
              </a:r>
            </a:p>
          </p:txBody>
        </p:sp>
        <p:sp>
          <p:nvSpPr>
            <p:cNvPr id="41" name="矩形 13">
              <a:extLst>
                <a:ext uri="{FF2B5EF4-FFF2-40B4-BE49-F238E27FC236}">
                  <a16:creationId xmlns:a16="http://schemas.microsoft.com/office/drawing/2014/main" xmlns="" id="{356EF69A-1936-544F-A95F-0664F4E186D5}"/>
                </a:ext>
              </a:extLst>
            </p:cNvPr>
            <p:cNvSpPr/>
            <p:nvPr userDrawn="1"/>
          </p:nvSpPr>
          <p:spPr>
            <a:xfrm>
              <a:off x="5354164" y="4134866"/>
              <a:ext cx="791510" cy="664397"/>
            </a:xfrm>
            <a:prstGeom prst="rect">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52/200/0</a:t>
              </a:r>
            </a:p>
          </p:txBody>
        </p:sp>
        <p:sp>
          <p:nvSpPr>
            <p:cNvPr id="42" name="矩形 13">
              <a:extLst>
                <a:ext uri="{FF2B5EF4-FFF2-40B4-BE49-F238E27FC236}">
                  <a16:creationId xmlns:a16="http://schemas.microsoft.com/office/drawing/2014/main" xmlns="" id="{03EBAB43-95A5-1C4A-8458-B86EB3D51FCA}"/>
                </a:ext>
              </a:extLst>
            </p:cNvPr>
            <p:cNvSpPr/>
            <p:nvPr userDrawn="1"/>
          </p:nvSpPr>
          <p:spPr>
            <a:xfrm>
              <a:off x="5354164" y="5596166"/>
              <a:ext cx="791510" cy="664397"/>
            </a:xfrm>
            <a:prstGeom prst="rect">
              <a:avLst/>
            </a:prstGeom>
            <a:solidFill>
              <a:srgbClr val="30B5C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48/181/197</a:t>
              </a:r>
            </a:p>
          </p:txBody>
        </p:sp>
        <p:sp>
          <p:nvSpPr>
            <p:cNvPr id="43" name="矩形 13">
              <a:extLst>
                <a:ext uri="{FF2B5EF4-FFF2-40B4-BE49-F238E27FC236}">
                  <a16:creationId xmlns:a16="http://schemas.microsoft.com/office/drawing/2014/main" xmlns="" id="{371A8520-F934-304C-B57F-B49F768694E2}"/>
                </a:ext>
              </a:extLst>
            </p:cNvPr>
            <p:cNvSpPr/>
            <p:nvPr userDrawn="1"/>
          </p:nvSpPr>
          <p:spPr>
            <a:xfrm>
              <a:off x="6194511" y="4866463"/>
              <a:ext cx="791510" cy="664397"/>
            </a:xfrm>
            <a:prstGeom prst="rect">
              <a:avLst/>
            </a:prstGeom>
            <a:solidFill>
              <a:srgbClr val="81C15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129/193/95</a:t>
              </a:r>
            </a:p>
          </p:txBody>
        </p:sp>
        <p:sp>
          <p:nvSpPr>
            <p:cNvPr id="44" name="矩形 13">
              <a:extLst>
                <a:ext uri="{FF2B5EF4-FFF2-40B4-BE49-F238E27FC236}">
                  <a16:creationId xmlns:a16="http://schemas.microsoft.com/office/drawing/2014/main" xmlns="" id="{B83004D7-279B-C14E-9FCF-870FA1B74FDF}"/>
                </a:ext>
              </a:extLst>
            </p:cNvPr>
            <p:cNvSpPr/>
            <p:nvPr userDrawn="1"/>
          </p:nvSpPr>
          <p:spPr>
            <a:xfrm>
              <a:off x="6192274" y="4134866"/>
              <a:ext cx="791510" cy="664397"/>
            </a:xfrm>
            <a:prstGeom prst="rect">
              <a:avLst/>
            </a:prstGeom>
            <a:solidFill>
              <a:srgbClr val="FDD35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253/211/81</a:t>
              </a:r>
            </a:p>
          </p:txBody>
        </p:sp>
        <p:sp>
          <p:nvSpPr>
            <p:cNvPr id="65" name="矩形 13">
              <a:extLst>
                <a:ext uri="{FF2B5EF4-FFF2-40B4-BE49-F238E27FC236}">
                  <a16:creationId xmlns:a16="http://schemas.microsoft.com/office/drawing/2014/main" xmlns="" id="{99635968-4E69-CC41-9D78-6DF253FE3035}"/>
                </a:ext>
              </a:extLst>
            </p:cNvPr>
            <p:cNvSpPr/>
            <p:nvPr userDrawn="1"/>
          </p:nvSpPr>
          <p:spPr>
            <a:xfrm>
              <a:off x="6192274" y="5596166"/>
              <a:ext cx="791510" cy="664397"/>
            </a:xfrm>
            <a:prstGeom prst="rect">
              <a:avLst/>
            </a:prstGeom>
            <a:solidFill>
              <a:srgbClr val="56C4D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86/196/210</a:t>
              </a:r>
            </a:p>
          </p:txBody>
        </p:sp>
        <p:sp>
          <p:nvSpPr>
            <p:cNvPr id="66" name="矩形 13">
              <a:extLst>
                <a:ext uri="{FF2B5EF4-FFF2-40B4-BE49-F238E27FC236}">
                  <a16:creationId xmlns:a16="http://schemas.microsoft.com/office/drawing/2014/main" xmlns="" id="{BDBE4949-07B7-F046-AD95-68E4B0C11CCD}"/>
                </a:ext>
              </a:extLst>
            </p:cNvPr>
            <p:cNvSpPr/>
            <p:nvPr/>
          </p:nvSpPr>
          <p:spPr>
            <a:xfrm>
              <a:off x="6186245" y="184963"/>
              <a:ext cx="791510" cy="664397"/>
            </a:xfrm>
            <a:prstGeom prst="rect">
              <a:avLst/>
            </a:prstGeom>
            <a:solidFill>
              <a:srgbClr val="D3394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211/57/65</a:t>
              </a:r>
            </a:p>
          </p:txBody>
        </p:sp>
        <p:sp>
          <p:nvSpPr>
            <p:cNvPr id="67" name="矩形 13">
              <a:extLst>
                <a:ext uri="{FF2B5EF4-FFF2-40B4-BE49-F238E27FC236}">
                  <a16:creationId xmlns:a16="http://schemas.microsoft.com/office/drawing/2014/main" xmlns="" id="{AA9F9E00-6A31-F14B-A2E4-79908835FD14}"/>
                </a:ext>
              </a:extLst>
            </p:cNvPr>
            <p:cNvSpPr/>
            <p:nvPr/>
          </p:nvSpPr>
          <p:spPr>
            <a:xfrm>
              <a:off x="6185604" y="918047"/>
              <a:ext cx="791510" cy="664397"/>
            </a:xfrm>
            <a:prstGeom prst="rect">
              <a:avLst/>
            </a:prstGeom>
            <a:solidFill>
              <a:srgbClr val="D3385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p>
            <a:p>
              <a:pPr algn="ctr">
                <a:lnSpc>
                  <a:spcPts val="620"/>
                </a:lnSpc>
              </a:pPr>
              <a:r>
                <a:rPr kumimoji="1" lang="en-US" altLang="zh-CN" sz="500" b="1" dirty="0">
                  <a:solidFill>
                    <a:srgbClr val="FFFFFF"/>
                  </a:solidFill>
                  <a:latin typeface="Arial" charset="0"/>
                  <a:ea typeface="Arial" charset="0"/>
                  <a:cs typeface="Arial" charset="0"/>
                </a:rPr>
                <a:t>211/56/89</a:t>
              </a:r>
            </a:p>
          </p:txBody>
        </p:sp>
        <p:sp>
          <p:nvSpPr>
            <p:cNvPr id="68" name="矩形 13">
              <a:extLst>
                <a:ext uri="{FF2B5EF4-FFF2-40B4-BE49-F238E27FC236}">
                  <a16:creationId xmlns:a16="http://schemas.microsoft.com/office/drawing/2014/main" xmlns="" id="{38715A31-485E-B744-B409-43F9F04B48F7}"/>
                </a:ext>
              </a:extLst>
            </p:cNvPr>
            <p:cNvSpPr/>
            <p:nvPr/>
          </p:nvSpPr>
          <p:spPr>
            <a:xfrm>
              <a:off x="6996262" y="1934171"/>
              <a:ext cx="791510" cy="664397"/>
            </a:xfrm>
            <a:prstGeom prst="rect">
              <a:avLst/>
            </a:prstGeom>
            <a:solidFill>
              <a:srgbClr val="DD80A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221/128/170</a:t>
              </a:r>
            </a:p>
          </p:txBody>
        </p:sp>
        <p:sp>
          <p:nvSpPr>
            <p:cNvPr id="69" name="矩形 13">
              <a:extLst>
                <a:ext uri="{FF2B5EF4-FFF2-40B4-BE49-F238E27FC236}">
                  <a16:creationId xmlns:a16="http://schemas.microsoft.com/office/drawing/2014/main" xmlns="" id="{4AE1609B-25DD-2C4A-B05B-D18ADBC39C71}"/>
                </a:ext>
              </a:extLst>
            </p:cNvPr>
            <p:cNvSpPr/>
            <p:nvPr/>
          </p:nvSpPr>
          <p:spPr>
            <a:xfrm>
              <a:off x="6996262" y="2673360"/>
              <a:ext cx="791510" cy="664397"/>
            </a:xfrm>
            <a:prstGeom prst="rect">
              <a:avLst/>
            </a:prstGeom>
            <a:solidFill>
              <a:srgbClr val="BF80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595757"/>
                  </a:solidFill>
                  <a:latin typeface="Arial" charset="0"/>
                  <a:ea typeface="Arial" charset="0"/>
                  <a:cs typeface="Arial" charset="0"/>
                </a:rPr>
                <a:t>RGB 191/128/130</a:t>
              </a:r>
            </a:p>
          </p:txBody>
        </p:sp>
        <p:sp>
          <p:nvSpPr>
            <p:cNvPr id="70" name="矩形 13">
              <a:extLst>
                <a:ext uri="{FF2B5EF4-FFF2-40B4-BE49-F238E27FC236}">
                  <a16:creationId xmlns:a16="http://schemas.microsoft.com/office/drawing/2014/main" xmlns="" id="{ECE90F9F-DBBC-0B49-A42C-8B62397E473E}"/>
                </a:ext>
              </a:extLst>
            </p:cNvPr>
            <p:cNvSpPr/>
            <p:nvPr/>
          </p:nvSpPr>
          <p:spPr>
            <a:xfrm>
              <a:off x="6996262" y="3415851"/>
              <a:ext cx="791510" cy="664397"/>
            </a:xfrm>
            <a:prstGeom prst="rect">
              <a:avLst/>
            </a:prstGeom>
            <a:solidFill>
              <a:srgbClr val="F6B78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246/183/140</a:t>
              </a:r>
              <a:endParaRPr kumimoji="1" lang="mr-IN" altLang="zh-CN" sz="500" b="1" dirty="0">
                <a:solidFill>
                  <a:srgbClr val="595757"/>
                </a:solidFill>
                <a:latin typeface="Arial" charset="0"/>
                <a:ea typeface="Arial" charset="0"/>
                <a:cs typeface="Arial" charset="0"/>
              </a:endParaRPr>
            </a:p>
          </p:txBody>
        </p:sp>
        <p:sp>
          <p:nvSpPr>
            <p:cNvPr id="71" name="矩形 13">
              <a:extLst>
                <a:ext uri="{FF2B5EF4-FFF2-40B4-BE49-F238E27FC236}">
                  <a16:creationId xmlns:a16="http://schemas.microsoft.com/office/drawing/2014/main" xmlns="" id="{D5B387BA-F8B8-B54E-966E-F24E271747C4}"/>
                </a:ext>
              </a:extLst>
            </p:cNvPr>
            <p:cNvSpPr/>
            <p:nvPr/>
          </p:nvSpPr>
          <p:spPr>
            <a:xfrm>
              <a:off x="7006093" y="4866463"/>
              <a:ext cx="791510" cy="664397"/>
            </a:xfrm>
            <a:prstGeom prst="rect">
              <a:avLst/>
            </a:prstGeom>
            <a:solidFill>
              <a:srgbClr val="AFD89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176/216/156</a:t>
              </a:r>
            </a:p>
          </p:txBody>
        </p:sp>
        <p:sp>
          <p:nvSpPr>
            <p:cNvPr id="72" name="矩形 13">
              <a:extLst>
                <a:ext uri="{FF2B5EF4-FFF2-40B4-BE49-F238E27FC236}">
                  <a16:creationId xmlns:a16="http://schemas.microsoft.com/office/drawing/2014/main" xmlns="" id="{E6C9B99E-8C1C-2B49-B82E-3C754B8E5C02}"/>
                </a:ext>
              </a:extLst>
            </p:cNvPr>
            <p:cNvSpPr/>
            <p:nvPr/>
          </p:nvSpPr>
          <p:spPr>
            <a:xfrm>
              <a:off x="7003856" y="4134866"/>
              <a:ext cx="791510" cy="664397"/>
            </a:xfrm>
            <a:prstGeom prst="rect">
              <a:avLst/>
            </a:prstGeom>
            <a:solidFill>
              <a:srgbClr val="FDE39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253/227/181</a:t>
              </a:r>
            </a:p>
          </p:txBody>
        </p:sp>
        <p:sp>
          <p:nvSpPr>
            <p:cNvPr id="73" name="矩形 13">
              <a:extLst>
                <a:ext uri="{FF2B5EF4-FFF2-40B4-BE49-F238E27FC236}">
                  <a16:creationId xmlns:a16="http://schemas.microsoft.com/office/drawing/2014/main" xmlns="" id="{0106BFA2-9DE1-3A42-A6C6-69BCE0FA34F4}"/>
                </a:ext>
              </a:extLst>
            </p:cNvPr>
            <p:cNvSpPr/>
            <p:nvPr/>
          </p:nvSpPr>
          <p:spPr>
            <a:xfrm>
              <a:off x="7003856" y="5596166"/>
              <a:ext cx="791510" cy="664397"/>
            </a:xfrm>
            <a:prstGeom prst="rect">
              <a:avLst/>
            </a:prstGeom>
            <a:solidFill>
              <a:srgbClr val="94DAE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148/218/226</a:t>
              </a:r>
            </a:p>
          </p:txBody>
        </p:sp>
        <p:sp>
          <p:nvSpPr>
            <p:cNvPr id="74" name="矩形 13">
              <a:extLst>
                <a:ext uri="{FF2B5EF4-FFF2-40B4-BE49-F238E27FC236}">
                  <a16:creationId xmlns:a16="http://schemas.microsoft.com/office/drawing/2014/main" xmlns="" id="{F760C1C5-4342-C346-A7D2-D101978EDF66}"/>
                </a:ext>
              </a:extLst>
            </p:cNvPr>
            <p:cNvSpPr/>
            <p:nvPr/>
          </p:nvSpPr>
          <p:spPr>
            <a:xfrm>
              <a:off x="6997826" y="184963"/>
              <a:ext cx="791510" cy="664397"/>
            </a:xfrm>
            <a:prstGeom prst="rect">
              <a:avLst/>
            </a:prstGeom>
            <a:solidFill>
              <a:srgbClr val="E2818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226/129/137</a:t>
              </a:r>
            </a:p>
          </p:txBody>
        </p:sp>
        <p:sp>
          <p:nvSpPr>
            <p:cNvPr id="75" name="矩形 13">
              <a:extLst>
                <a:ext uri="{FF2B5EF4-FFF2-40B4-BE49-F238E27FC236}">
                  <a16:creationId xmlns:a16="http://schemas.microsoft.com/office/drawing/2014/main" xmlns="" id="{5BB50A4A-0B64-7E4C-824C-1EBCA1A992CF}"/>
                </a:ext>
              </a:extLst>
            </p:cNvPr>
            <p:cNvSpPr/>
            <p:nvPr/>
          </p:nvSpPr>
          <p:spPr>
            <a:xfrm>
              <a:off x="6997185" y="918047"/>
              <a:ext cx="791510" cy="664397"/>
            </a:xfrm>
            <a:prstGeom prst="rect">
              <a:avLst/>
            </a:prstGeom>
            <a:solidFill>
              <a:srgbClr val="E2819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226/129/152</a:t>
              </a:r>
            </a:p>
          </p:txBody>
        </p:sp>
        <p:sp>
          <p:nvSpPr>
            <p:cNvPr id="76" name="矩形 13">
              <a:extLst>
                <a:ext uri="{FF2B5EF4-FFF2-40B4-BE49-F238E27FC236}">
                  <a16:creationId xmlns:a16="http://schemas.microsoft.com/office/drawing/2014/main" xmlns="" id="{756A7E25-6C44-8A44-A8C5-61D19BC9EDAF}"/>
                </a:ext>
              </a:extLst>
            </p:cNvPr>
            <p:cNvSpPr/>
            <p:nvPr userDrawn="1"/>
          </p:nvSpPr>
          <p:spPr>
            <a:xfrm>
              <a:off x="7806130" y="1934171"/>
              <a:ext cx="791510" cy="664397"/>
            </a:xfrm>
            <a:prstGeom prst="rect">
              <a:avLst/>
            </a:prstGeom>
            <a:solidFill>
              <a:srgbClr val="EBB3C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235/179/204</a:t>
              </a:r>
            </a:p>
          </p:txBody>
        </p:sp>
        <p:sp>
          <p:nvSpPr>
            <p:cNvPr id="77" name="矩形 13">
              <a:extLst>
                <a:ext uri="{FF2B5EF4-FFF2-40B4-BE49-F238E27FC236}">
                  <a16:creationId xmlns:a16="http://schemas.microsoft.com/office/drawing/2014/main" xmlns="" id="{96588389-39CD-DF4E-B9AC-92091E25724E}"/>
                </a:ext>
              </a:extLst>
            </p:cNvPr>
            <p:cNvSpPr/>
            <p:nvPr/>
          </p:nvSpPr>
          <p:spPr>
            <a:xfrm>
              <a:off x="7806130" y="2673360"/>
              <a:ext cx="791510" cy="664397"/>
            </a:xfrm>
            <a:prstGeom prst="rect">
              <a:avLst/>
            </a:prstGeom>
            <a:solidFill>
              <a:srgbClr val="D8B3B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595757"/>
                  </a:solidFill>
                  <a:latin typeface="Arial" charset="0"/>
                  <a:ea typeface="Arial" charset="0"/>
                  <a:cs typeface="Arial" charset="0"/>
                </a:rPr>
                <a:t>RGB 216/179/179</a:t>
              </a:r>
            </a:p>
          </p:txBody>
        </p:sp>
        <p:sp>
          <p:nvSpPr>
            <p:cNvPr id="78" name="矩形 13">
              <a:extLst>
                <a:ext uri="{FF2B5EF4-FFF2-40B4-BE49-F238E27FC236}">
                  <a16:creationId xmlns:a16="http://schemas.microsoft.com/office/drawing/2014/main" xmlns="" id="{20725C9F-31AE-DB44-B70A-B4ECDEC0BC00}"/>
                </a:ext>
              </a:extLst>
            </p:cNvPr>
            <p:cNvSpPr/>
            <p:nvPr/>
          </p:nvSpPr>
          <p:spPr>
            <a:xfrm>
              <a:off x="7806130" y="3415851"/>
              <a:ext cx="791510" cy="664397"/>
            </a:xfrm>
            <a:prstGeom prst="rect">
              <a:avLst/>
            </a:prstGeom>
            <a:solidFill>
              <a:srgbClr val="FAD3B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250/211/187</a:t>
              </a:r>
              <a:endParaRPr kumimoji="1" lang="mr-IN" altLang="zh-CN" sz="500" b="1" dirty="0">
                <a:solidFill>
                  <a:srgbClr val="595757"/>
                </a:solidFill>
                <a:latin typeface="Arial" charset="0"/>
                <a:ea typeface="Arial" charset="0"/>
                <a:cs typeface="Arial" charset="0"/>
              </a:endParaRPr>
            </a:p>
          </p:txBody>
        </p:sp>
        <p:sp>
          <p:nvSpPr>
            <p:cNvPr id="79" name="矩形 13">
              <a:extLst>
                <a:ext uri="{FF2B5EF4-FFF2-40B4-BE49-F238E27FC236}">
                  <a16:creationId xmlns:a16="http://schemas.microsoft.com/office/drawing/2014/main" xmlns="" id="{AC5BCC27-B68D-0743-8E0B-E25F8D01C3A4}"/>
                </a:ext>
              </a:extLst>
            </p:cNvPr>
            <p:cNvSpPr/>
            <p:nvPr/>
          </p:nvSpPr>
          <p:spPr>
            <a:xfrm>
              <a:off x="7815961" y="4866463"/>
              <a:ext cx="791510" cy="664397"/>
            </a:xfrm>
            <a:prstGeom prst="rect">
              <a:avLst/>
            </a:prstGeom>
            <a:solidFill>
              <a:srgbClr val="D0E8C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208/232/196</a:t>
              </a:r>
            </a:p>
          </p:txBody>
        </p:sp>
        <p:sp>
          <p:nvSpPr>
            <p:cNvPr id="80" name="矩形 13">
              <a:extLst>
                <a:ext uri="{FF2B5EF4-FFF2-40B4-BE49-F238E27FC236}">
                  <a16:creationId xmlns:a16="http://schemas.microsoft.com/office/drawing/2014/main" xmlns="" id="{51C2E83A-C975-6945-B2FD-5B22BBB53DB7}"/>
                </a:ext>
              </a:extLst>
            </p:cNvPr>
            <p:cNvSpPr/>
            <p:nvPr/>
          </p:nvSpPr>
          <p:spPr>
            <a:xfrm>
              <a:off x="7813724" y="4134866"/>
              <a:ext cx="791510" cy="664397"/>
            </a:xfrm>
            <a:prstGeom prst="rect">
              <a:avLst/>
            </a:prstGeom>
            <a:solidFill>
              <a:srgbClr val="FEEEC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254/238/193</a:t>
              </a:r>
            </a:p>
          </p:txBody>
        </p:sp>
        <p:sp>
          <p:nvSpPr>
            <p:cNvPr id="81" name="矩形 13">
              <a:extLst>
                <a:ext uri="{FF2B5EF4-FFF2-40B4-BE49-F238E27FC236}">
                  <a16:creationId xmlns:a16="http://schemas.microsoft.com/office/drawing/2014/main" xmlns="" id="{BEE9A95F-6965-354F-A2C7-2E8C81DDA52F}"/>
                </a:ext>
              </a:extLst>
            </p:cNvPr>
            <p:cNvSpPr/>
            <p:nvPr/>
          </p:nvSpPr>
          <p:spPr>
            <a:xfrm>
              <a:off x="7813724" y="5596166"/>
              <a:ext cx="791510" cy="664397"/>
            </a:xfrm>
            <a:prstGeom prst="rect">
              <a:avLst/>
            </a:prstGeom>
            <a:solidFill>
              <a:srgbClr val="BEE9E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190/23/238</a:t>
              </a:r>
            </a:p>
          </p:txBody>
        </p:sp>
        <p:sp>
          <p:nvSpPr>
            <p:cNvPr id="82" name="矩形 13">
              <a:extLst>
                <a:ext uri="{FF2B5EF4-FFF2-40B4-BE49-F238E27FC236}">
                  <a16:creationId xmlns:a16="http://schemas.microsoft.com/office/drawing/2014/main" xmlns="" id="{509164EB-3DC4-7A4F-9E7C-06EBC981CD0A}"/>
                </a:ext>
              </a:extLst>
            </p:cNvPr>
            <p:cNvSpPr/>
            <p:nvPr/>
          </p:nvSpPr>
          <p:spPr>
            <a:xfrm>
              <a:off x="7807694" y="184963"/>
              <a:ext cx="791510" cy="664397"/>
            </a:xfrm>
            <a:prstGeom prst="rect">
              <a:avLst/>
            </a:prstGeom>
            <a:solidFill>
              <a:srgbClr val="EEB3B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239/178/184</a:t>
              </a:r>
            </a:p>
          </p:txBody>
        </p:sp>
        <p:sp>
          <p:nvSpPr>
            <p:cNvPr id="83" name="矩形 13">
              <a:extLst>
                <a:ext uri="{FF2B5EF4-FFF2-40B4-BE49-F238E27FC236}">
                  <a16:creationId xmlns:a16="http://schemas.microsoft.com/office/drawing/2014/main" xmlns="" id="{667867DD-D3E6-3040-A7B5-39345C0CE2E3}"/>
                </a:ext>
              </a:extLst>
            </p:cNvPr>
            <p:cNvSpPr/>
            <p:nvPr/>
          </p:nvSpPr>
          <p:spPr>
            <a:xfrm>
              <a:off x="7807054" y="918047"/>
              <a:ext cx="791510" cy="664397"/>
            </a:xfrm>
            <a:prstGeom prst="rect">
              <a:avLst/>
            </a:prstGeom>
            <a:solidFill>
              <a:srgbClr val="EEB3C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238/179/193</a:t>
              </a:r>
            </a:p>
          </p:txBody>
        </p:sp>
        <p:sp>
          <p:nvSpPr>
            <p:cNvPr id="84" name="矩形 13">
              <a:extLst>
                <a:ext uri="{FF2B5EF4-FFF2-40B4-BE49-F238E27FC236}">
                  <a16:creationId xmlns:a16="http://schemas.microsoft.com/office/drawing/2014/main" xmlns="" id="{9EE10597-3782-AB46-8453-89FA049C6C46}"/>
                </a:ext>
              </a:extLst>
            </p:cNvPr>
            <p:cNvSpPr/>
            <p:nvPr userDrawn="1"/>
          </p:nvSpPr>
          <p:spPr>
            <a:xfrm>
              <a:off x="5354169" y="6324025"/>
              <a:ext cx="513579" cy="664397"/>
            </a:xfrm>
            <a:prstGeom prst="rect">
              <a:avLst/>
            </a:prstGeom>
            <a:solidFill>
              <a:srgbClr val="22181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35/24/21</a:t>
              </a:r>
            </a:p>
          </p:txBody>
        </p:sp>
        <p:sp>
          <p:nvSpPr>
            <p:cNvPr id="85" name="矩形 13">
              <a:extLst>
                <a:ext uri="{FF2B5EF4-FFF2-40B4-BE49-F238E27FC236}">
                  <a16:creationId xmlns:a16="http://schemas.microsoft.com/office/drawing/2014/main" xmlns="" id="{966B3529-B594-884C-BED0-5887B34BBBB8}"/>
                </a:ext>
              </a:extLst>
            </p:cNvPr>
            <p:cNvSpPr/>
            <p:nvPr userDrawn="1"/>
          </p:nvSpPr>
          <p:spPr>
            <a:xfrm>
              <a:off x="5900626" y="6324025"/>
              <a:ext cx="513579" cy="664397"/>
            </a:xfrm>
            <a:prstGeom prst="rect">
              <a:avLst/>
            </a:prstGeom>
            <a:solidFill>
              <a:srgbClr val="59575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p>
            <a:p>
              <a:pPr algn="ctr">
                <a:lnSpc>
                  <a:spcPts val="620"/>
                </a:lnSpc>
              </a:pPr>
              <a:r>
                <a:rPr kumimoji="1" lang="en-US" altLang="zh-CN" sz="500" b="1" dirty="0">
                  <a:solidFill>
                    <a:srgbClr val="FFFFFF"/>
                  </a:solidFill>
                  <a:latin typeface="Arial" charset="0"/>
                  <a:ea typeface="Arial" charset="0"/>
                  <a:cs typeface="Arial" charset="0"/>
                </a:rPr>
                <a:t>89/87/87</a:t>
              </a:r>
            </a:p>
          </p:txBody>
        </p:sp>
        <p:sp>
          <p:nvSpPr>
            <p:cNvPr id="86" name="矩形 13">
              <a:extLst>
                <a:ext uri="{FF2B5EF4-FFF2-40B4-BE49-F238E27FC236}">
                  <a16:creationId xmlns:a16="http://schemas.microsoft.com/office/drawing/2014/main" xmlns="" id="{0B0545C9-147F-584F-80D2-EF13876D7D33}"/>
                </a:ext>
              </a:extLst>
            </p:cNvPr>
            <p:cNvSpPr/>
            <p:nvPr userDrawn="1"/>
          </p:nvSpPr>
          <p:spPr>
            <a:xfrm>
              <a:off x="6450318" y="6324025"/>
              <a:ext cx="513579" cy="664397"/>
            </a:xfrm>
            <a:prstGeom prst="rect">
              <a:avLst/>
            </a:prstGeom>
            <a:solidFill>
              <a:srgbClr val="88888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p>
            <a:p>
              <a:pPr algn="ctr">
                <a:lnSpc>
                  <a:spcPts val="620"/>
                </a:lnSpc>
              </a:pPr>
              <a:r>
                <a:rPr kumimoji="1" lang="en-US" altLang="zh-CN" sz="500" b="1" dirty="0">
                  <a:solidFill>
                    <a:srgbClr val="FFFFFF"/>
                  </a:solidFill>
                  <a:latin typeface="Arial" charset="0"/>
                  <a:ea typeface="Arial" charset="0"/>
                  <a:cs typeface="Arial" charset="0"/>
                </a:rPr>
                <a:t>137/137/</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137</a:t>
              </a:r>
            </a:p>
          </p:txBody>
        </p:sp>
        <p:sp>
          <p:nvSpPr>
            <p:cNvPr id="87" name="矩形 13">
              <a:extLst>
                <a:ext uri="{FF2B5EF4-FFF2-40B4-BE49-F238E27FC236}">
                  <a16:creationId xmlns:a16="http://schemas.microsoft.com/office/drawing/2014/main" xmlns="" id="{44FD0A0B-0D45-3340-A523-465AC24134BF}"/>
                </a:ext>
              </a:extLst>
            </p:cNvPr>
            <p:cNvSpPr/>
            <p:nvPr userDrawn="1"/>
          </p:nvSpPr>
          <p:spPr>
            <a:xfrm>
              <a:off x="6998296" y="6324025"/>
              <a:ext cx="513579" cy="664397"/>
            </a:xfrm>
            <a:prstGeom prst="rect">
              <a:avLst/>
            </a:prstGeom>
            <a:solidFill>
              <a:srgbClr val="B5B5B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p>
            <a:p>
              <a:pPr algn="ctr">
                <a:lnSpc>
                  <a:spcPts val="620"/>
                </a:lnSpc>
              </a:pPr>
              <a:r>
                <a:rPr kumimoji="1" lang="en-US" altLang="zh-CN" sz="500" b="1" dirty="0">
                  <a:solidFill>
                    <a:srgbClr val="FFFFFF"/>
                  </a:solidFill>
                  <a:latin typeface="Arial" charset="0"/>
                  <a:ea typeface="Arial" charset="0"/>
                  <a:cs typeface="Arial" charset="0"/>
                </a:rPr>
                <a:t>181/181/</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181</a:t>
              </a:r>
            </a:p>
          </p:txBody>
        </p:sp>
        <p:sp>
          <p:nvSpPr>
            <p:cNvPr id="88" name="矩形 13">
              <a:extLst>
                <a:ext uri="{FF2B5EF4-FFF2-40B4-BE49-F238E27FC236}">
                  <a16:creationId xmlns:a16="http://schemas.microsoft.com/office/drawing/2014/main" xmlns="" id="{2C404A07-276B-3648-BB25-4EDB5905448C}"/>
                </a:ext>
              </a:extLst>
            </p:cNvPr>
            <p:cNvSpPr/>
            <p:nvPr userDrawn="1"/>
          </p:nvSpPr>
          <p:spPr>
            <a:xfrm>
              <a:off x="7541580" y="6324025"/>
              <a:ext cx="513579" cy="66439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221/221/</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221</a:t>
              </a:r>
            </a:p>
          </p:txBody>
        </p:sp>
        <p:sp>
          <p:nvSpPr>
            <p:cNvPr id="89" name="矩形 13">
              <a:extLst>
                <a:ext uri="{FF2B5EF4-FFF2-40B4-BE49-F238E27FC236}">
                  <a16:creationId xmlns:a16="http://schemas.microsoft.com/office/drawing/2014/main" xmlns="" id="{72B0F29C-A346-8946-9B8E-8F1B9DFF7AD0}"/>
                </a:ext>
              </a:extLst>
            </p:cNvPr>
            <p:cNvSpPr/>
            <p:nvPr userDrawn="1"/>
          </p:nvSpPr>
          <p:spPr>
            <a:xfrm>
              <a:off x="8083608" y="6324025"/>
              <a:ext cx="513579" cy="664397"/>
            </a:xfrm>
            <a:prstGeom prst="rect">
              <a:avLst/>
            </a:prstGeom>
            <a:solidFill>
              <a:srgbClr val="FFFFFF"/>
            </a:solidFill>
            <a:ln w="6350">
              <a:solidFill>
                <a:srgbClr val="B5B5B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a:t>
              </a:r>
            </a:p>
            <a:p>
              <a:pPr algn="ctr">
                <a:lnSpc>
                  <a:spcPts val="620"/>
                </a:lnSpc>
              </a:pPr>
              <a:r>
                <a:rPr kumimoji="1" lang="en-US" altLang="zh-CN" sz="500" b="1" dirty="0">
                  <a:solidFill>
                    <a:srgbClr val="595757"/>
                  </a:solidFill>
                  <a:latin typeface="Arial" charset="0"/>
                  <a:ea typeface="Arial" charset="0"/>
                  <a:cs typeface="Arial" charset="0"/>
                </a:rPr>
                <a:t>255/255/</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255</a:t>
              </a:r>
            </a:p>
          </p:txBody>
        </p:sp>
      </p:grpSp>
    </p:spTree>
    <p:extLst>
      <p:ext uri="{BB962C8B-B14F-4D97-AF65-F5344CB8AC3E}">
        <p14:creationId xmlns:p14="http://schemas.microsoft.com/office/powerpoint/2010/main" val="930900574"/>
      </p:ext>
    </p:extLst>
  </p:cSld>
  <p:clrMap bg1="lt1" tx1="dk1" bg2="lt2" tx2="dk2" accent1="accent1" accent2="accent2" accent3="accent3" accent4="accent4" accent5="accent5" accent6="accent6" hlink="hlink" folHlink="folHlink"/>
  <p:sldLayoutIdLst>
    <p:sldLayoutId id="2147483853" r:id="rId1"/>
    <p:sldLayoutId id="2147483869" r:id="rId2"/>
    <p:sldLayoutId id="2147483862" r:id="rId3"/>
    <p:sldLayoutId id="2147483870" r:id="rId4"/>
    <p:sldLayoutId id="2147483863" r:id="rId5"/>
  </p:sldLayoutIdLst>
  <p:timing>
    <p:tnLst>
      <p:par>
        <p:cTn id="1" dur="indefinite" restart="never" nodeType="tmRoot"/>
      </p:par>
    </p:tnLst>
  </p:timing>
  <p:txStyles>
    <p:titleStyle>
      <a:lvl1pPr algn="l" defTabSz="914034" rtl="0" eaLnBrk="1" fontAlgn="base" latinLnBrk="0" hangingPunct="1">
        <a:lnSpc>
          <a:spcPct val="90000"/>
        </a:lnSpc>
        <a:spcBef>
          <a:spcPct val="0"/>
        </a:spcBef>
        <a:buNone/>
        <a:defRPr lang="zh-CN" altLang="en-US" sz="3200" kern="1200" baseline="0" dirty="0">
          <a:solidFill>
            <a:schemeClr val="tx1"/>
          </a:solidFill>
          <a:latin typeface="Huawei Sans" panose="020C0503030203020204" pitchFamily="34" charset="0"/>
          <a:ea typeface="方正兰亭黑简体" panose="02000000000000000000" pitchFamily="2" charset="-122"/>
          <a:cs typeface="+mn-cs"/>
        </a:defRPr>
      </a:lvl1pPr>
    </p:titleStyle>
    <p:bodyStyle>
      <a:lvl1pPr marL="302279" indent="-302279" algn="l" defTabSz="914034" rtl="0" eaLnBrk="1" fontAlgn="ctr" latinLnBrk="0" hangingPunct="1">
        <a:lnSpc>
          <a:spcPct val="140000"/>
        </a:lnSpc>
        <a:spcBef>
          <a:spcPts val="792"/>
        </a:spcBef>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mn-cs"/>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baseline="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baseline="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baseline="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baseline="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zh-CN"/>
      </a:defPPr>
      <a:lvl1pPr marL="0" algn="l" defTabSz="914034" rtl="0" eaLnBrk="1" latinLnBrk="0" hangingPunct="1">
        <a:defRPr sz="1799" kern="1200">
          <a:solidFill>
            <a:schemeClr val="tx1"/>
          </a:solidFill>
          <a:latin typeface="+mn-lt"/>
          <a:ea typeface="+mn-ea"/>
          <a:cs typeface="+mn-cs"/>
        </a:defRPr>
      </a:lvl1pPr>
      <a:lvl2pPr marL="457017" algn="l" defTabSz="914034" rtl="0" eaLnBrk="1" latinLnBrk="0" hangingPunct="1">
        <a:defRPr sz="1799" kern="1200">
          <a:solidFill>
            <a:schemeClr val="tx1"/>
          </a:solidFill>
          <a:latin typeface="+mn-lt"/>
          <a:ea typeface="+mn-ea"/>
          <a:cs typeface="+mn-cs"/>
        </a:defRPr>
      </a:lvl2pPr>
      <a:lvl3pPr marL="914034" algn="l" defTabSz="914034" rtl="0" eaLnBrk="1" latinLnBrk="0" hangingPunct="1">
        <a:defRPr sz="1799" kern="1200">
          <a:solidFill>
            <a:schemeClr val="tx1"/>
          </a:solidFill>
          <a:latin typeface="+mn-lt"/>
          <a:ea typeface="+mn-ea"/>
          <a:cs typeface="+mn-cs"/>
        </a:defRPr>
      </a:lvl3pPr>
      <a:lvl4pPr marL="1371051" algn="l" defTabSz="914034" rtl="0" eaLnBrk="1" latinLnBrk="0" hangingPunct="1">
        <a:defRPr sz="1799" kern="1200">
          <a:solidFill>
            <a:schemeClr val="tx1"/>
          </a:solidFill>
          <a:latin typeface="+mn-lt"/>
          <a:ea typeface="+mn-ea"/>
          <a:cs typeface="+mn-cs"/>
        </a:defRPr>
      </a:lvl4pPr>
      <a:lvl5pPr marL="1828068" algn="l" defTabSz="914034" rtl="0" eaLnBrk="1" latinLnBrk="0" hangingPunct="1">
        <a:defRPr sz="1799" kern="1200">
          <a:solidFill>
            <a:schemeClr val="tx1"/>
          </a:solidFill>
          <a:latin typeface="+mn-lt"/>
          <a:ea typeface="+mn-ea"/>
          <a:cs typeface="+mn-cs"/>
        </a:defRPr>
      </a:lvl5pPr>
      <a:lvl6pPr marL="2285086" algn="l" defTabSz="914034" rtl="0" eaLnBrk="1" latinLnBrk="0" hangingPunct="1">
        <a:defRPr sz="1799" kern="1200">
          <a:solidFill>
            <a:schemeClr val="tx1"/>
          </a:solidFill>
          <a:latin typeface="+mn-lt"/>
          <a:ea typeface="+mn-ea"/>
          <a:cs typeface="+mn-cs"/>
        </a:defRPr>
      </a:lvl6pPr>
      <a:lvl7pPr marL="2742103" algn="l" defTabSz="914034" rtl="0" eaLnBrk="1" latinLnBrk="0" hangingPunct="1">
        <a:defRPr sz="1799" kern="1200">
          <a:solidFill>
            <a:schemeClr val="tx1"/>
          </a:solidFill>
          <a:latin typeface="+mn-lt"/>
          <a:ea typeface="+mn-ea"/>
          <a:cs typeface="+mn-cs"/>
        </a:defRPr>
      </a:lvl7pPr>
      <a:lvl8pPr marL="3199120" algn="l" defTabSz="914034" rtl="0" eaLnBrk="1" latinLnBrk="0" hangingPunct="1">
        <a:defRPr sz="1799" kern="1200">
          <a:solidFill>
            <a:schemeClr val="tx1"/>
          </a:solidFill>
          <a:latin typeface="+mn-lt"/>
          <a:ea typeface="+mn-ea"/>
          <a:cs typeface="+mn-cs"/>
        </a:defRPr>
      </a:lvl8pPr>
      <a:lvl9pPr marL="3656137" algn="l" defTabSz="914034"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7219">
          <p15:clr>
            <a:srgbClr val="F26B43"/>
          </p15:clr>
        </p15:guide>
        <p15:guide id="3" orient="horz" pos="278" userDrawn="1">
          <p15:clr>
            <a:srgbClr val="F26B43"/>
          </p15:clr>
        </p15:guide>
        <p15:guide id="4" orient="horz" pos="3906">
          <p15:clr>
            <a:srgbClr val="F26B43"/>
          </p15:clr>
        </p15:guide>
        <p15:guide id="6" pos="3840">
          <p15:clr>
            <a:srgbClr val="F26B43"/>
          </p15:clr>
        </p15:guide>
        <p15:guide id="7" pos="461" userDrawn="1">
          <p15:clr>
            <a:srgbClr val="F26B43"/>
          </p15:clr>
        </p15:guide>
        <p15:guide id="8" orient="horz" pos="216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grpSp>
        <p:nvGrpSpPr>
          <p:cNvPr id="29" name="Group 87">
            <a:extLst>
              <a:ext uri="{FF2B5EF4-FFF2-40B4-BE49-F238E27FC236}">
                <a16:creationId xmlns:a16="http://schemas.microsoft.com/office/drawing/2014/main" xmlns="" id="{37333705-F8D6-2847-B3CB-F2FAB51E2A3B}"/>
              </a:ext>
            </a:extLst>
          </p:cNvPr>
          <p:cNvGrpSpPr>
            <a:grpSpLocks noChangeAspect="1"/>
          </p:cNvGrpSpPr>
          <p:nvPr userDrawn="1"/>
        </p:nvGrpSpPr>
        <p:grpSpPr>
          <a:xfrm>
            <a:off x="12290471" y="2625389"/>
            <a:ext cx="1963323" cy="4233515"/>
            <a:chOff x="5343885" y="-48857"/>
            <a:chExt cx="3263586" cy="7037279"/>
          </a:xfrm>
        </p:grpSpPr>
        <p:sp>
          <p:nvSpPr>
            <p:cNvPr id="30" name="矩形 13">
              <a:extLst>
                <a:ext uri="{FF2B5EF4-FFF2-40B4-BE49-F238E27FC236}">
                  <a16:creationId xmlns:a16="http://schemas.microsoft.com/office/drawing/2014/main" xmlns="" id="{B14DFA89-D483-CF47-82CC-DD86D7CAB09E}"/>
                </a:ext>
              </a:extLst>
            </p:cNvPr>
            <p:cNvSpPr/>
            <p:nvPr userDrawn="1"/>
          </p:nvSpPr>
          <p:spPr>
            <a:xfrm>
              <a:off x="5356401" y="1934171"/>
              <a:ext cx="791510" cy="664397"/>
            </a:xfrm>
            <a:prstGeom prst="rect">
              <a:avLst/>
            </a:prstGeom>
            <a:solidFill>
              <a:srgbClr val="C4005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RGB</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196/0/84</a:t>
              </a:r>
            </a:p>
          </p:txBody>
        </p:sp>
        <p:sp>
          <p:nvSpPr>
            <p:cNvPr id="31" name="文本框 15">
              <a:extLst>
                <a:ext uri="{FF2B5EF4-FFF2-40B4-BE49-F238E27FC236}">
                  <a16:creationId xmlns:a16="http://schemas.microsoft.com/office/drawing/2014/main" xmlns="" id="{8223ADA0-340A-794B-93B7-24AFF612A719}"/>
                </a:ext>
              </a:extLst>
            </p:cNvPr>
            <p:cNvSpPr txBox="1"/>
            <p:nvPr userDrawn="1"/>
          </p:nvSpPr>
          <p:spPr>
            <a:xfrm>
              <a:off x="5352723" y="1694497"/>
              <a:ext cx="1052647" cy="204645"/>
            </a:xfrm>
            <a:prstGeom prst="rect">
              <a:avLst/>
            </a:prstGeom>
            <a:noFill/>
          </p:spPr>
          <p:txBody>
            <a:bodyPr wrap="square" lIns="0" tIns="0" rIns="0" bIns="0" rtlCol="0" anchor="b" anchorCtr="0">
              <a:spAutoFit/>
            </a:bodyPr>
            <a:lstStyle/>
            <a:p>
              <a:pPr algn="l">
                <a:lnSpc>
                  <a:spcPct val="100000"/>
                </a:lnSpc>
              </a:pPr>
              <a:r>
                <a:rPr kumimoji="1" lang="zh-CN" altLang="en-US" sz="800" b="0" i="0" dirty="0">
                  <a:solidFill>
                    <a:schemeClr val="tx1"/>
                  </a:solidFill>
                  <a:latin typeface="Microsoft YaHei" panose="020B0503020204020204" pitchFamily="34" charset="-122"/>
                  <a:ea typeface="Microsoft YaHei" panose="020B0503020204020204" pitchFamily="34" charset="-122"/>
                </a:rPr>
                <a:t>公司辅助色</a:t>
              </a:r>
            </a:p>
          </p:txBody>
        </p:sp>
        <p:sp>
          <p:nvSpPr>
            <p:cNvPr id="32" name="矩形 13">
              <a:extLst>
                <a:ext uri="{FF2B5EF4-FFF2-40B4-BE49-F238E27FC236}">
                  <a16:creationId xmlns:a16="http://schemas.microsoft.com/office/drawing/2014/main" xmlns="" id="{5F63E0E3-4F22-7948-AB1A-40A84ECA92EC}"/>
                </a:ext>
              </a:extLst>
            </p:cNvPr>
            <p:cNvSpPr/>
            <p:nvPr userDrawn="1"/>
          </p:nvSpPr>
          <p:spPr>
            <a:xfrm>
              <a:off x="6184680" y="1934171"/>
              <a:ext cx="791510" cy="664397"/>
            </a:xfrm>
            <a:prstGeom prst="rect">
              <a:avLst/>
            </a:prstGeom>
            <a:solidFill>
              <a:srgbClr val="CB37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203/55/120</a:t>
              </a:r>
            </a:p>
          </p:txBody>
        </p:sp>
        <p:sp>
          <p:nvSpPr>
            <p:cNvPr id="33" name="矩形 13">
              <a:extLst>
                <a:ext uri="{FF2B5EF4-FFF2-40B4-BE49-F238E27FC236}">
                  <a16:creationId xmlns:a16="http://schemas.microsoft.com/office/drawing/2014/main" xmlns="" id="{29C4A3C6-7C7B-7140-8F73-591E9F49143F}"/>
                </a:ext>
              </a:extLst>
            </p:cNvPr>
            <p:cNvSpPr/>
            <p:nvPr userDrawn="1"/>
          </p:nvSpPr>
          <p:spPr>
            <a:xfrm>
              <a:off x="5356401" y="3403061"/>
              <a:ext cx="791510" cy="664397"/>
            </a:xfrm>
            <a:prstGeom prst="rect">
              <a:avLst/>
            </a:prstGeom>
            <a:solidFill>
              <a:srgbClr val="ED6D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237/109/0</a:t>
              </a:r>
            </a:p>
          </p:txBody>
        </p:sp>
        <p:sp>
          <p:nvSpPr>
            <p:cNvPr id="34" name="矩形 13">
              <a:extLst>
                <a:ext uri="{FF2B5EF4-FFF2-40B4-BE49-F238E27FC236}">
                  <a16:creationId xmlns:a16="http://schemas.microsoft.com/office/drawing/2014/main" xmlns="" id="{BE4C9A8D-46B0-5B40-BC47-DB6C4899227F}"/>
                </a:ext>
              </a:extLst>
            </p:cNvPr>
            <p:cNvSpPr/>
            <p:nvPr userDrawn="1"/>
          </p:nvSpPr>
          <p:spPr>
            <a:xfrm>
              <a:off x="6184680" y="2673360"/>
              <a:ext cx="791510" cy="664397"/>
            </a:xfrm>
            <a:prstGeom prst="rect">
              <a:avLst/>
            </a:prstGeom>
            <a:solidFill>
              <a:srgbClr val="99363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153/54/54</a:t>
              </a:r>
            </a:p>
          </p:txBody>
        </p:sp>
        <p:sp>
          <p:nvSpPr>
            <p:cNvPr id="35" name="矩形 13">
              <a:extLst>
                <a:ext uri="{FF2B5EF4-FFF2-40B4-BE49-F238E27FC236}">
                  <a16:creationId xmlns:a16="http://schemas.microsoft.com/office/drawing/2014/main" xmlns="" id="{612F2ED4-F7A4-9E48-95E1-8D07B3BBE962}"/>
                </a:ext>
              </a:extLst>
            </p:cNvPr>
            <p:cNvSpPr/>
            <p:nvPr userDrawn="1"/>
          </p:nvSpPr>
          <p:spPr>
            <a:xfrm>
              <a:off x="5356401" y="4866463"/>
              <a:ext cx="791510" cy="664397"/>
            </a:xfrm>
            <a:prstGeom prst="rect">
              <a:avLst/>
            </a:prstGeom>
            <a:solidFill>
              <a:srgbClr val="62B23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98/178/48</a:t>
              </a:r>
            </a:p>
          </p:txBody>
        </p:sp>
        <p:sp>
          <p:nvSpPr>
            <p:cNvPr id="36" name="矩形 13">
              <a:extLst>
                <a:ext uri="{FF2B5EF4-FFF2-40B4-BE49-F238E27FC236}">
                  <a16:creationId xmlns:a16="http://schemas.microsoft.com/office/drawing/2014/main" xmlns="" id="{A9E1D476-C288-8945-A68A-1F20C557294B}"/>
                </a:ext>
              </a:extLst>
            </p:cNvPr>
            <p:cNvSpPr/>
            <p:nvPr userDrawn="1"/>
          </p:nvSpPr>
          <p:spPr>
            <a:xfrm>
              <a:off x="6184680" y="3415851"/>
              <a:ext cx="791510" cy="664397"/>
            </a:xfrm>
            <a:prstGeom prst="rect">
              <a:avLst/>
            </a:prstGeom>
            <a:solidFill>
              <a:srgbClr val="F2894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242/137/68</a:t>
              </a:r>
              <a:endParaRPr kumimoji="1" lang="mr-IN" altLang="zh-CN" sz="500" b="1" dirty="0">
                <a:solidFill>
                  <a:srgbClr val="FFFFFF"/>
                </a:solidFill>
                <a:latin typeface="Arial" charset="0"/>
                <a:ea typeface="Arial" charset="0"/>
                <a:cs typeface="Arial" charset="0"/>
              </a:endParaRPr>
            </a:p>
          </p:txBody>
        </p:sp>
        <p:sp>
          <p:nvSpPr>
            <p:cNvPr id="37" name="矩形 13">
              <a:extLst>
                <a:ext uri="{FF2B5EF4-FFF2-40B4-BE49-F238E27FC236}">
                  <a16:creationId xmlns:a16="http://schemas.microsoft.com/office/drawing/2014/main" xmlns="" id="{42823EBB-E62E-F149-AC9A-09950051F283}"/>
                </a:ext>
              </a:extLst>
            </p:cNvPr>
            <p:cNvSpPr/>
            <p:nvPr userDrawn="1"/>
          </p:nvSpPr>
          <p:spPr>
            <a:xfrm>
              <a:off x="5353240" y="184963"/>
              <a:ext cx="791510" cy="664397"/>
            </a:xfrm>
            <a:prstGeom prst="rect">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PANTONE 185C</a:t>
              </a:r>
            </a:p>
            <a:p>
              <a:pPr algn="ctr">
                <a:lnSpc>
                  <a:spcPts val="620"/>
                </a:lnSpc>
                <a:spcBef>
                  <a:spcPts val="0"/>
                </a:spcBef>
              </a:pPr>
              <a:r>
                <a:rPr kumimoji="1" lang="en-US" altLang="zh-CN" sz="500" b="1" dirty="0">
                  <a:solidFill>
                    <a:schemeClr val="tx2"/>
                  </a:solidFill>
                  <a:latin typeface="Arial" charset="0"/>
                  <a:ea typeface="Arial" charset="0"/>
                  <a:cs typeface="Arial" charset="0"/>
                </a:rPr>
                <a:t>RGB </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199/0/11  </a:t>
              </a:r>
            </a:p>
          </p:txBody>
        </p:sp>
        <p:sp>
          <p:nvSpPr>
            <p:cNvPr id="38" name="文本框 15">
              <a:extLst>
                <a:ext uri="{FF2B5EF4-FFF2-40B4-BE49-F238E27FC236}">
                  <a16:creationId xmlns:a16="http://schemas.microsoft.com/office/drawing/2014/main" xmlns="" id="{EA01C299-6FF2-3642-AAEC-A1DF62D9C654}"/>
                </a:ext>
              </a:extLst>
            </p:cNvPr>
            <p:cNvSpPr txBox="1"/>
            <p:nvPr userDrawn="1"/>
          </p:nvSpPr>
          <p:spPr>
            <a:xfrm>
              <a:off x="5343885" y="-48857"/>
              <a:ext cx="726488" cy="204645"/>
            </a:xfrm>
            <a:prstGeom prst="rect">
              <a:avLst/>
            </a:prstGeom>
            <a:noFill/>
          </p:spPr>
          <p:txBody>
            <a:bodyPr wrap="square" lIns="0" tIns="0" rIns="0" bIns="0" rtlCol="0" anchor="b" anchorCtr="0">
              <a:spAutoFit/>
            </a:bodyPr>
            <a:lstStyle/>
            <a:p>
              <a:pPr algn="l">
                <a:lnSpc>
                  <a:spcPct val="100000"/>
                </a:lnSpc>
              </a:pPr>
              <a:r>
                <a:rPr kumimoji="1" lang="zh-CN" altLang="en-US" sz="800" b="0" i="0" dirty="0">
                  <a:solidFill>
                    <a:schemeClr val="tx1"/>
                  </a:solidFill>
                  <a:latin typeface="Microsoft YaHei" panose="020B0503020204020204" pitchFamily="34" charset="-122"/>
                  <a:ea typeface="Microsoft YaHei" panose="020B0503020204020204" pitchFamily="34" charset="-122"/>
                </a:rPr>
                <a:t>公司色</a:t>
              </a:r>
            </a:p>
          </p:txBody>
        </p:sp>
        <p:sp>
          <p:nvSpPr>
            <p:cNvPr id="39" name="矩形 13">
              <a:extLst>
                <a:ext uri="{FF2B5EF4-FFF2-40B4-BE49-F238E27FC236}">
                  <a16:creationId xmlns:a16="http://schemas.microsoft.com/office/drawing/2014/main" xmlns="" id="{B84AB502-165F-764A-9621-65CA8CBBEAEA}"/>
                </a:ext>
              </a:extLst>
            </p:cNvPr>
            <p:cNvSpPr/>
            <p:nvPr userDrawn="1"/>
          </p:nvSpPr>
          <p:spPr>
            <a:xfrm>
              <a:off x="5352600" y="918047"/>
              <a:ext cx="791510" cy="664397"/>
            </a:xfrm>
            <a:prstGeom prst="rect">
              <a:avLst/>
            </a:prstGeom>
            <a:solidFill>
              <a:srgbClr val="C8102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chemeClr val="tx2"/>
                  </a:solidFill>
                  <a:latin typeface="Arial" charset="0"/>
                  <a:ea typeface="Arial" charset="0"/>
                  <a:cs typeface="Arial" charset="0"/>
                </a:rPr>
                <a:t>PANTONE 186C</a:t>
              </a:r>
            </a:p>
            <a:p>
              <a:pPr algn="ctr">
                <a:lnSpc>
                  <a:spcPts val="620"/>
                </a:lnSpc>
              </a:pPr>
              <a:r>
                <a:rPr kumimoji="1" lang="en-US" altLang="zh-CN" sz="500" b="1" dirty="0">
                  <a:solidFill>
                    <a:schemeClr val="tx2"/>
                  </a:solidFill>
                  <a:latin typeface="Arial" charset="0"/>
                  <a:ea typeface="Arial" charset="0"/>
                  <a:cs typeface="Arial" charset="0"/>
                </a:rPr>
                <a:t>RGB</a:t>
              </a:r>
              <a:br>
                <a:rPr kumimoji="1" lang="en-US" altLang="zh-CN" sz="500" b="1" dirty="0">
                  <a:solidFill>
                    <a:schemeClr val="tx2"/>
                  </a:solidFill>
                  <a:latin typeface="Arial" charset="0"/>
                  <a:ea typeface="Arial" charset="0"/>
                  <a:cs typeface="Arial" charset="0"/>
                </a:rPr>
              </a:br>
              <a:r>
                <a:rPr kumimoji="1" lang="en-US" altLang="zh-CN" sz="500" b="1" dirty="0">
                  <a:solidFill>
                    <a:schemeClr val="tx2"/>
                  </a:solidFill>
                  <a:latin typeface="Arial" charset="0"/>
                  <a:ea typeface="Arial" charset="0"/>
                  <a:cs typeface="Arial" charset="0"/>
                </a:rPr>
                <a:t>200/16/46  </a:t>
              </a:r>
            </a:p>
          </p:txBody>
        </p:sp>
        <p:sp>
          <p:nvSpPr>
            <p:cNvPr id="40" name="矩形 13">
              <a:extLst>
                <a:ext uri="{FF2B5EF4-FFF2-40B4-BE49-F238E27FC236}">
                  <a16:creationId xmlns:a16="http://schemas.microsoft.com/office/drawing/2014/main" xmlns="" id="{CB8870E8-3E95-764C-B621-A168E194CC7A}"/>
                </a:ext>
              </a:extLst>
            </p:cNvPr>
            <p:cNvSpPr/>
            <p:nvPr userDrawn="1"/>
          </p:nvSpPr>
          <p:spPr>
            <a:xfrm>
              <a:off x="5354164" y="2665974"/>
              <a:ext cx="791510" cy="664397"/>
            </a:xfrm>
            <a:prstGeom prst="rect">
              <a:avLst/>
            </a:prstGeom>
            <a:solidFill>
              <a:srgbClr val="7F000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127/0/1</a:t>
              </a:r>
            </a:p>
          </p:txBody>
        </p:sp>
        <p:sp>
          <p:nvSpPr>
            <p:cNvPr id="41" name="矩形 13">
              <a:extLst>
                <a:ext uri="{FF2B5EF4-FFF2-40B4-BE49-F238E27FC236}">
                  <a16:creationId xmlns:a16="http://schemas.microsoft.com/office/drawing/2014/main" xmlns="" id="{356EF69A-1936-544F-A95F-0664F4E186D5}"/>
                </a:ext>
              </a:extLst>
            </p:cNvPr>
            <p:cNvSpPr/>
            <p:nvPr userDrawn="1"/>
          </p:nvSpPr>
          <p:spPr>
            <a:xfrm>
              <a:off x="5354164" y="4134866"/>
              <a:ext cx="791510" cy="664397"/>
            </a:xfrm>
            <a:prstGeom prst="rect">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52/200/0</a:t>
              </a:r>
            </a:p>
          </p:txBody>
        </p:sp>
        <p:sp>
          <p:nvSpPr>
            <p:cNvPr id="42" name="矩形 13">
              <a:extLst>
                <a:ext uri="{FF2B5EF4-FFF2-40B4-BE49-F238E27FC236}">
                  <a16:creationId xmlns:a16="http://schemas.microsoft.com/office/drawing/2014/main" xmlns="" id="{03EBAB43-95A5-1C4A-8458-B86EB3D51FCA}"/>
                </a:ext>
              </a:extLst>
            </p:cNvPr>
            <p:cNvSpPr/>
            <p:nvPr userDrawn="1"/>
          </p:nvSpPr>
          <p:spPr>
            <a:xfrm>
              <a:off x="5354164" y="5596166"/>
              <a:ext cx="791510" cy="664397"/>
            </a:xfrm>
            <a:prstGeom prst="rect">
              <a:avLst/>
            </a:prstGeom>
            <a:solidFill>
              <a:srgbClr val="30B5C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48/181/197</a:t>
              </a:r>
            </a:p>
          </p:txBody>
        </p:sp>
        <p:sp>
          <p:nvSpPr>
            <p:cNvPr id="43" name="矩形 13">
              <a:extLst>
                <a:ext uri="{FF2B5EF4-FFF2-40B4-BE49-F238E27FC236}">
                  <a16:creationId xmlns:a16="http://schemas.microsoft.com/office/drawing/2014/main" xmlns="" id="{371A8520-F934-304C-B57F-B49F768694E2}"/>
                </a:ext>
              </a:extLst>
            </p:cNvPr>
            <p:cNvSpPr/>
            <p:nvPr userDrawn="1"/>
          </p:nvSpPr>
          <p:spPr>
            <a:xfrm>
              <a:off x="6194511" y="4866463"/>
              <a:ext cx="791510" cy="664397"/>
            </a:xfrm>
            <a:prstGeom prst="rect">
              <a:avLst/>
            </a:prstGeom>
            <a:solidFill>
              <a:srgbClr val="81C15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129/193/95</a:t>
              </a:r>
            </a:p>
          </p:txBody>
        </p:sp>
        <p:sp>
          <p:nvSpPr>
            <p:cNvPr id="44" name="矩形 13">
              <a:extLst>
                <a:ext uri="{FF2B5EF4-FFF2-40B4-BE49-F238E27FC236}">
                  <a16:creationId xmlns:a16="http://schemas.microsoft.com/office/drawing/2014/main" xmlns="" id="{B83004D7-279B-C14E-9FCF-870FA1B74FDF}"/>
                </a:ext>
              </a:extLst>
            </p:cNvPr>
            <p:cNvSpPr/>
            <p:nvPr userDrawn="1"/>
          </p:nvSpPr>
          <p:spPr>
            <a:xfrm>
              <a:off x="6192274" y="4134866"/>
              <a:ext cx="791510" cy="664397"/>
            </a:xfrm>
            <a:prstGeom prst="rect">
              <a:avLst/>
            </a:prstGeom>
            <a:solidFill>
              <a:srgbClr val="FDD35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253/211/81</a:t>
              </a:r>
            </a:p>
          </p:txBody>
        </p:sp>
        <p:sp>
          <p:nvSpPr>
            <p:cNvPr id="45" name="矩形 13">
              <a:extLst>
                <a:ext uri="{FF2B5EF4-FFF2-40B4-BE49-F238E27FC236}">
                  <a16:creationId xmlns:a16="http://schemas.microsoft.com/office/drawing/2014/main" xmlns="" id="{99635968-4E69-CC41-9D78-6DF253FE3035}"/>
                </a:ext>
              </a:extLst>
            </p:cNvPr>
            <p:cNvSpPr/>
            <p:nvPr userDrawn="1"/>
          </p:nvSpPr>
          <p:spPr>
            <a:xfrm>
              <a:off x="6192274" y="5596166"/>
              <a:ext cx="791510" cy="664397"/>
            </a:xfrm>
            <a:prstGeom prst="rect">
              <a:avLst/>
            </a:prstGeom>
            <a:solidFill>
              <a:srgbClr val="56C4D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86/196/210</a:t>
              </a:r>
            </a:p>
          </p:txBody>
        </p:sp>
        <p:sp>
          <p:nvSpPr>
            <p:cNvPr id="46" name="矩形 13">
              <a:extLst>
                <a:ext uri="{FF2B5EF4-FFF2-40B4-BE49-F238E27FC236}">
                  <a16:creationId xmlns:a16="http://schemas.microsoft.com/office/drawing/2014/main" xmlns="" id="{BDBE4949-07B7-F046-AD95-68E4B0C11CCD}"/>
                </a:ext>
              </a:extLst>
            </p:cNvPr>
            <p:cNvSpPr/>
            <p:nvPr/>
          </p:nvSpPr>
          <p:spPr>
            <a:xfrm>
              <a:off x="6186245" y="184963"/>
              <a:ext cx="791510" cy="664397"/>
            </a:xfrm>
            <a:prstGeom prst="rect">
              <a:avLst/>
            </a:prstGeom>
            <a:solidFill>
              <a:srgbClr val="D3394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211/57/65</a:t>
              </a:r>
            </a:p>
          </p:txBody>
        </p:sp>
        <p:sp>
          <p:nvSpPr>
            <p:cNvPr id="47" name="矩形 13">
              <a:extLst>
                <a:ext uri="{FF2B5EF4-FFF2-40B4-BE49-F238E27FC236}">
                  <a16:creationId xmlns:a16="http://schemas.microsoft.com/office/drawing/2014/main" xmlns="" id="{AA9F9E00-6A31-F14B-A2E4-79908835FD14}"/>
                </a:ext>
              </a:extLst>
            </p:cNvPr>
            <p:cNvSpPr/>
            <p:nvPr/>
          </p:nvSpPr>
          <p:spPr>
            <a:xfrm>
              <a:off x="6185604" y="918047"/>
              <a:ext cx="791510" cy="664397"/>
            </a:xfrm>
            <a:prstGeom prst="rect">
              <a:avLst/>
            </a:prstGeom>
            <a:solidFill>
              <a:srgbClr val="D3385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p>
            <a:p>
              <a:pPr algn="ctr">
                <a:lnSpc>
                  <a:spcPts val="620"/>
                </a:lnSpc>
              </a:pPr>
              <a:r>
                <a:rPr kumimoji="1" lang="en-US" altLang="zh-CN" sz="500" b="1" dirty="0">
                  <a:solidFill>
                    <a:srgbClr val="FFFFFF"/>
                  </a:solidFill>
                  <a:latin typeface="Arial" charset="0"/>
                  <a:ea typeface="Arial" charset="0"/>
                  <a:cs typeface="Arial" charset="0"/>
                </a:rPr>
                <a:t>211/56/89</a:t>
              </a:r>
            </a:p>
          </p:txBody>
        </p:sp>
        <p:sp>
          <p:nvSpPr>
            <p:cNvPr id="48" name="矩形 13">
              <a:extLst>
                <a:ext uri="{FF2B5EF4-FFF2-40B4-BE49-F238E27FC236}">
                  <a16:creationId xmlns:a16="http://schemas.microsoft.com/office/drawing/2014/main" xmlns="" id="{38715A31-485E-B744-B409-43F9F04B48F7}"/>
                </a:ext>
              </a:extLst>
            </p:cNvPr>
            <p:cNvSpPr/>
            <p:nvPr/>
          </p:nvSpPr>
          <p:spPr>
            <a:xfrm>
              <a:off x="6996262" y="1934171"/>
              <a:ext cx="791510" cy="664397"/>
            </a:xfrm>
            <a:prstGeom prst="rect">
              <a:avLst/>
            </a:prstGeom>
            <a:solidFill>
              <a:srgbClr val="DD80A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221/128/170</a:t>
              </a:r>
            </a:p>
          </p:txBody>
        </p:sp>
        <p:sp>
          <p:nvSpPr>
            <p:cNvPr id="49" name="矩形 13">
              <a:extLst>
                <a:ext uri="{FF2B5EF4-FFF2-40B4-BE49-F238E27FC236}">
                  <a16:creationId xmlns:a16="http://schemas.microsoft.com/office/drawing/2014/main" xmlns="" id="{4AE1609B-25DD-2C4A-B05B-D18ADBC39C71}"/>
                </a:ext>
              </a:extLst>
            </p:cNvPr>
            <p:cNvSpPr/>
            <p:nvPr/>
          </p:nvSpPr>
          <p:spPr>
            <a:xfrm>
              <a:off x="6996262" y="2673360"/>
              <a:ext cx="791510" cy="664397"/>
            </a:xfrm>
            <a:prstGeom prst="rect">
              <a:avLst/>
            </a:prstGeom>
            <a:solidFill>
              <a:srgbClr val="BF80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595757"/>
                  </a:solidFill>
                  <a:latin typeface="Arial" charset="0"/>
                  <a:ea typeface="Arial" charset="0"/>
                  <a:cs typeface="Arial" charset="0"/>
                </a:rPr>
                <a:t>RGB 191/128/130</a:t>
              </a:r>
            </a:p>
          </p:txBody>
        </p:sp>
        <p:sp>
          <p:nvSpPr>
            <p:cNvPr id="50" name="矩形 13">
              <a:extLst>
                <a:ext uri="{FF2B5EF4-FFF2-40B4-BE49-F238E27FC236}">
                  <a16:creationId xmlns:a16="http://schemas.microsoft.com/office/drawing/2014/main" xmlns="" id="{ECE90F9F-DBBC-0B49-A42C-8B62397E473E}"/>
                </a:ext>
              </a:extLst>
            </p:cNvPr>
            <p:cNvSpPr/>
            <p:nvPr/>
          </p:nvSpPr>
          <p:spPr>
            <a:xfrm>
              <a:off x="6996262" y="3415851"/>
              <a:ext cx="791510" cy="664397"/>
            </a:xfrm>
            <a:prstGeom prst="rect">
              <a:avLst/>
            </a:prstGeom>
            <a:solidFill>
              <a:srgbClr val="F6B78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246/183/140</a:t>
              </a:r>
              <a:endParaRPr kumimoji="1" lang="mr-IN" altLang="zh-CN" sz="500" b="1" dirty="0">
                <a:solidFill>
                  <a:srgbClr val="595757"/>
                </a:solidFill>
                <a:latin typeface="Arial" charset="0"/>
                <a:ea typeface="Arial" charset="0"/>
                <a:cs typeface="Arial" charset="0"/>
              </a:endParaRPr>
            </a:p>
          </p:txBody>
        </p:sp>
        <p:sp>
          <p:nvSpPr>
            <p:cNvPr id="51" name="矩形 13">
              <a:extLst>
                <a:ext uri="{FF2B5EF4-FFF2-40B4-BE49-F238E27FC236}">
                  <a16:creationId xmlns:a16="http://schemas.microsoft.com/office/drawing/2014/main" xmlns="" id="{D5B387BA-F8B8-B54E-966E-F24E271747C4}"/>
                </a:ext>
              </a:extLst>
            </p:cNvPr>
            <p:cNvSpPr/>
            <p:nvPr/>
          </p:nvSpPr>
          <p:spPr>
            <a:xfrm>
              <a:off x="7006093" y="4866463"/>
              <a:ext cx="791510" cy="664397"/>
            </a:xfrm>
            <a:prstGeom prst="rect">
              <a:avLst/>
            </a:prstGeom>
            <a:solidFill>
              <a:srgbClr val="AFD89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176/216/156</a:t>
              </a:r>
            </a:p>
          </p:txBody>
        </p:sp>
        <p:sp>
          <p:nvSpPr>
            <p:cNvPr id="52" name="矩形 13">
              <a:extLst>
                <a:ext uri="{FF2B5EF4-FFF2-40B4-BE49-F238E27FC236}">
                  <a16:creationId xmlns:a16="http://schemas.microsoft.com/office/drawing/2014/main" xmlns="" id="{E6C9B99E-8C1C-2B49-B82E-3C754B8E5C02}"/>
                </a:ext>
              </a:extLst>
            </p:cNvPr>
            <p:cNvSpPr/>
            <p:nvPr/>
          </p:nvSpPr>
          <p:spPr>
            <a:xfrm>
              <a:off x="7003856" y="4134866"/>
              <a:ext cx="791510" cy="664397"/>
            </a:xfrm>
            <a:prstGeom prst="rect">
              <a:avLst/>
            </a:prstGeom>
            <a:solidFill>
              <a:srgbClr val="FDE39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253/227/181</a:t>
              </a:r>
            </a:p>
          </p:txBody>
        </p:sp>
        <p:sp>
          <p:nvSpPr>
            <p:cNvPr id="53" name="矩形 13">
              <a:extLst>
                <a:ext uri="{FF2B5EF4-FFF2-40B4-BE49-F238E27FC236}">
                  <a16:creationId xmlns:a16="http://schemas.microsoft.com/office/drawing/2014/main" xmlns="" id="{0106BFA2-9DE1-3A42-A6C6-69BCE0FA34F4}"/>
                </a:ext>
              </a:extLst>
            </p:cNvPr>
            <p:cNvSpPr/>
            <p:nvPr/>
          </p:nvSpPr>
          <p:spPr>
            <a:xfrm>
              <a:off x="7003856" y="5596166"/>
              <a:ext cx="791510" cy="664397"/>
            </a:xfrm>
            <a:prstGeom prst="rect">
              <a:avLst/>
            </a:prstGeom>
            <a:solidFill>
              <a:srgbClr val="94DAE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148/218/226</a:t>
              </a:r>
            </a:p>
          </p:txBody>
        </p:sp>
        <p:sp>
          <p:nvSpPr>
            <p:cNvPr id="54" name="矩形 13">
              <a:extLst>
                <a:ext uri="{FF2B5EF4-FFF2-40B4-BE49-F238E27FC236}">
                  <a16:creationId xmlns:a16="http://schemas.microsoft.com/office/drawing/2014/main" xmlns="" id="{F760C1C5-4342-C346-A7D2-D101978EDF66}"/>
                </a:ext>
              </a:extLst>
            </p:cNvPr>
            <p:cNvSpPr/>
            <p:nvPr/>
          </p:nvSpPr>
          <p:spPr>
            <a:xfrm>
              <a:off x="6997826" y="184963"/>
              <a:ext cx="791510" cy="664397"/>
            </a:xfrm>
            <a:prstGeom prst="rect">
              <a:avLst/>
            </a:prstGeom>
            <a:solidFill>
              <a:srgbClr val="E2818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226/129/137</a:t>
              </a:r>
            </a:p>
          </p:txBody>
        </p:sp>
        <p:sp>
          <p:nvSpPr>
            <p:cNvPr id="55" name="矩形 13">
              <a:extLst>
                <a:ext uri="{FF2B5EF4-FFF2-40B4-BE49-F238E27FC236}">
                  <a16:creationId xmlns:a16="http://schemas.microsoft.com/office/drawing/2014/main" xmlns="" id="{5BB50A4A-0B64-7E4C-824C-1EBCA1A992CF}"/>
                </a:ext>
              </a:extLst>
            </p:cNvPr>
            <p:cNvSpPr/>
            <p:nvPr/>
          </p:nvSpPr>
          <p:spPr>
            <a:xfrm>
              <a:off x="6997185" y="918047"/>
              <a:ext cx="791510" cy="664397"/>
            </a:xfrm>
            <a:prstGeom prst="rect">
              <a:avLst/>
            </a:prstGeom>
            <a:solidFill>
              <a:srgbClr val="E2819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226/129/152</a:t>
              </a:r>
            </a:p>
          </p:txBody>
        </p:sp>
        <p:sp>
          <p:nvSpPr>
            <p:cNvPr id="56" name="矩形 13">
              <a:extLst>
                <a:ext uri="{FF2B5EF4-FFF2-40B4-BE49-F238E27FC236}">
                  <a16:creationId xmlns:a16="http://schemas.microsoft.com/office/drawing/2014/main" xmlns="" id="{756A7E25-6C44-8A44-A8C5-61D19BC9EDAF}"/>
                </a:ext>
              </a:extLst>
            </p:cNvPr>
            <p:cNvSpPr/>
            <p:nvPr userDrawn="1"/>
          </p:nvSpPr>
          <p:spPr>
            <a:xfrm>
              <a:off x="7806130" y="1934171"/>
              <a:ext cx="791510" cy="664397"/>
            </a:xfrm>
            <a:prstGeom prst="rect">
              <a:avLst/>
            </a:prstGeom>
            <a:solidFill>
              <a:srgbClr val="EBB3CC"/>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235/179/204</a:t>
              </a:r>
            </a:p>
          </p:txBody>
        </p:sp>
        <p:sp>
          <p:nvSpPr>
            <p:cNvPr id="57" name="矩形 13">
              <a:extLst>
                <a:ext uri="{FF2B5EF4-FFF2-40B4-BE49-F238E27FC236}">
                  <a16:creationId xmlns:a16="http://schemas.microsoft.com/office/drawing/2014/main" xmlns="" id="{96588389-39CD-DF4E-B9AC-92091E25724E}"/>
                </a:ext>
              </a:extLst>
            </p:cNvPr>
            <p:cNvSpPr/>
            <p:nvPr/>
          </p:nvSpPr>
          <p:spPr>
            <a:xfrm>
              <a:off x="7806130" y="2673360"/>
              <a:ext cx="791510" cy="664397"/>
            </a:xfrm>
            <a:prstGeom prst="rect">
              <a:avLst/>
            </a:prstGeom>
            <a:solidFill>
              <a:srgbClr val="D8B3B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78" rtl="0" eaLnBrk="1" fontAlgn="auto" latinLnBrk="0" hangingPunct="1">
                <a:lnSpc>
                  <a:spcPts val="620"/>
                </a:lnSpc>
                <a:spcBef>
                  <a:spcPts val="0"/>
                </a:spcBef>
                <a:spcAft>
                  <a:spcPts val="0"/>
                </a:spcAft>
                <a:buClrTx/>
                <a:buSzTx/>
                <a:buFontTx/>
                <a:buNone/>
                <a:tabLst/>
                <a:defRPr/>
              </a:pPr>
              <a:r>
                <a:rPr kumimoji="1" lang="en-US" altLang="zh-CN" sz="500" b="1" dirty="0">
                  <a:solidFill>
                    <a:srgbClr val="595757"/>
                  </a:solidFill>
                  <a:latin typeface="Arial" charset="0"/>
                  <a:ea typeface="Arial" charset="0"/>
                  <a:cs typeface="Arial" charset="0"/>
                </a:rPr>
                <a:t>RGB 216/179/179</a:t>
              </a:r>
            </a:p>
          </p:txBody>
        </p:sp>
        <p:sp>
          <p:nvSpPr>
            <p:cNvPr id="58" name="矩形 13">
              <a:extLst>
                <a:ext uri="{FF2B5EF4-FFF2-40B4-BE49-F238E27FC236}">
                  <a16:creationId xmlns:a16="http://schemas.microsoft.com/office/drawing/2014/main" xmlns="" id="{20725C9F-31AE-DB44-B70A-B4ECDEC0BC00}"/>
                </a:ext>
              </a:extLst>
            </p:cNvPr>
            <p:cNvSpPr/>
            <p:nvPr/>
          </p:nvSpPr>
          <p:spPr>
            <a:xfrm>
              <a:off x="7806130" y="3415851"/>
              <a:ext cx="791510" cy="664397"/>
            </a:xfrm>
            <a:prstGeom prst="rect">
              <a:avLst/>
            </a:prstGeom>
            <a:solidFill>
              <a:srgbClr val="FAD3B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250/211/187</a:t>
              </a:r>
              <a:endParaRPr kumimoji="1" lang="mr-IN" altLang="zh-CN" sz="500" b="1" dirty="0">
                <a:solidFill>
                  <a:srgbClr val="595757"/>
                </a:solidFill>
                <a:latin typeface="Arial" charset="0"/>
                <a:ea typeface="Arial" charset="0"/>
                <a:cs typeface="Arial" charset="0"/>
              </a:endParaRPr>
            </a:p>
          </p:txBody>
        </p:sp>
        <p:sp>
          <p:nvSpPr>
            <p:cNvPr id="59" name="矩形 13">
              <a:extLst>
                <a:ext uri="{FF2B5EF4-FFF2-40B4-BE49-F238E27FC236}">
                  <a16:creationId xmlns:a16="http://schemas.microsoft.com/office/drawing/2014/main" xmlns="" id="{AC5BCC27-B68D-0743-8E0B-E25F8D01C3A4}"/>
                </a:ext>
              </a:extLst>
            </p:cNvPr>
            <p:cNvSpPr/>
            <p:nvPr/>
          </p:nvSpPr>
          <p:spPr>
            <a:xfrm>
              <a:off x="7815961" y="4866463"/>
              <a:ext cx="791510" cy="664397"/>
            </a:xfrm>
            <a:prstGeom prst="rect">
              <a:avLst/>
            </a:prstGeom>
            <a:solidFill>
              <a:srgbClr val="D0E8C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208/232/196</a:t>
              </a:r>
            </a:p>
          </p:txBody>
        </p:sp>
        <p:sp>
          <p:nvSpPr>
            <p:cNvPr id="60" name="矩形 13">
              <a:extLst>
                <a:ext uri="{FF2B5EF4-FFF2-40B4-BE49-F238E27FC236}">
                  <a16:creationId xmlns:a16="http://schemas.microsoft.com/office/drawing/2014/main" xmlns="" id="{51C2E83A-C975-6945-B2FD-5B22BBB53DB7}"/>
                </a:ext>
              </a:extLst>
            </p:cNvPr>
            <p:cNvSpPr/>
            <p:nvPr/>
          </p:nvSpPr>
          <p:spPr>
            <a:xfrm>
              <a:off x="7813724" y="4134866"/>
              <a:ext cx="791510" cy="664397"/>
            </a:xfrm>
            <a:prstGeom prst="rect">
              <a:avLst/>
            </a:prstGeom>
            <a:solidFill>
              <a:srgbClr val="FEEEC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254/238/193</a:t>
              </a:r>
            </a:p>
          </p:txBody>
        </p:sp>
        <p:sp>
          <p:nvSpPr>
            <p:cNvPr id="61" name="矩形 13">
              <a:extLst>
                <a:ext uri="{FF2B5EF4-FFF2-40B4-BE49-F238E27FC236}">
                  <a16:creationId xmlns:a16="http://schemas.microsoft.com/office/drawing/2014/main" xmlns="" id="{BEE9A95F-6965-354F-A2C7-2E8C81DDA52F}"/>
                </a:ext>
              </a:extLst>
            </p:cNvPr>
            <p:cNvSpPr/>
            <p:nvPr/>
          </p:nvSpPr>
          <p:spPr>
            <a:xfrm>
              <a:off x="7813724" y="5596166"/>
              <a:ext cx="791510" cy="664397"/>
            </a:xfrm>
            <a:prstGeom prst="rect">
              <a:avLst/>
            </a:prstGeom>
            <a:solidFill>
              <a:srgbClr val="BEE9E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190/23/238</a:t>
              </a:r>
            </a:p>
          </p:txBody>
        </p:sp>
        <p:sp>
          <p:nvSpPr>
            <p:cNvPr id="62" name="矩形 13">
              <a:extLst>
                <a:ext uri="{FF2B5EF4-FFF2-40B4-BE49-F238E27FC236}">
                  <a16:creationId xmlns:a16="http://schemas.microsoft.com/office/drawing/2014/main" xmlns="" id="{509164EB-3DC4-7A4F-9E7C-06EBC981CD0A}"/>
                </a:ext>
              </a:extLst>
            </p:cNvPr>
            <p:cNvSpPr/>
            <p:nvPr/>
          </p:nvSpPr>
          <p:spPr>
            <a:xfrm>
              <a:off x="7807694" y="184963"/>
              <a:ext cx="791510" cy="664397"/>
            </a:xfrm>
            <a:prstGeom prst="rect">
              <a:avLst/>
            </a:prstGeom>
            <a:solidFill>
              <a:srgbClr val="EEB3B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239/178/184</a:t>
              </a:r>
            </a:p>
          </p:txBody>
        </p:sp>
        <p:sp>
          <p:nvSpPr>
            <p:cNvPr id="63" name="矩形 13">
              <a:extLst>
                <a:ext uri="{FF2B5EF4-FFF2-40B4-BE49-F238E27FC236}">
                  <a16:creationId xmlns:a16="http://schemas.microsoft.com/office/drawing/2014/main" xmlns="" id="{667867DD-D3E6-3040-A7B5-39345C0CE2E3}"/>
                </a:ext>
              </a:extLst>
            </p:cNvPr>
            <p:cNvSpPr/>
            <p:nvPr/>
          </p:nvSpPr>
          <p:spPr>
            <a:xfrm>
              <a:off x="7807054" y="918047"/>
              <a:ext cx="791510" cy="664397"/>
            </a:xfrm>
            <a:prstGeom prst="rect">
              <a:avLst/>
            </a:prstGeom>
            <a:solidFill>
              <a:srgbClr val="EEB3C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238/179/193</a:t>
              </a:r>
            </a:p>
          </p:txBody>
        </p:sp>
        <p:sp>
          <p:nvSpPr>
            <p:cNvPr id="64" name="矩形 13">
              <a:extLst>
                <a:ext uri="{FF2B5EF4-FFF2-40B4-BE49-F238E27FC236}">
                  <a16:creationId xmlns:a16="http://schemas.microsoft.com/office/drawing/2014/main" xmlns="" id="{9EE10597-3782-AB46-8453-89FA049C6C46}"/>
                </a:ext>
              </a:extLst>
            </p:cNvPr>
            <p:cNvSpPr/>
            <p:nvPr userDrawn="1"/>
          </p:nvSpPr>
          <p:spPr>
            <a:xfrm>
              <a:off x="5354169" y="6324025"/>
              <a:ext cx="513579" cy="664397"/>
            </a:xfrm>
            <a:prstGeom prst="rect">
              <a:avLst/>
            </a:prstGeom>
            <a:solidFill>
              <a:srgbClr val="22181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35/24/21</a:t>
              </a:r>
            </a:p>
          </p:txBody>
        </p:sp>
        <p:sp>
          <p:nvSpPr>
            <p:cNvPr id="65" name="矩形 13">
              <a:extLst>
                <a:ext uri="{FF2B5EF4-FFF2-40B4-BE49-F238E27FC236}">
                  <a16:creationId xmlns:a16="http://schemas.microsoft.com/office/drawing/2014/main" xmlns="" id="{966B3529-B594-884C-BED0-5887B34BBBB8}"/>
                </a:ext>
              </a:extLst>
            </p:cNvPr>
            <p:cNvSpPr/>
            <p:nvPr userDrawn="1"/>
          </p:nvSpPr>
          <p:spPr>
            <a:xfrm>
              <a:off x="5900626" y="6324025"/>
              <a:ext cx="513579" cy="664397"/>
            </a:xfrm>
            <a:prstGeom prst="rect">
              <a:avLst/>
            </a:prstGeom>
            <a:solidFill>
              <a:srgbClr val="59575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 </a:t>
              </a:r>
            </a:p>
            <a:p>
              <a:pPr algn="ctr">
                <a:lnSpc>
                  <a:spcPts val="620"/>
                </a:lnSpc>
              </a:pPr>
              <a:r>
                <a:rPr kumimoji="1" lang="en-US" altLang="zh-CN" sz="500" b="1" dirty="0">
                  <a:solidFill>
                    <a:srgbClr val="FFFFFF"/>
                  </a:solidFill>
                  <a:latin typeface="Arial" charset="0"/>
                  <a:ea typeface="Arial" charset="0"/>
                  <a:cs typeface="Arial" charset="0"/>
                </a:rPr>
                <a:t>89/87/87</a:t>
              </a:r>
            </a:p>
          </p:txBody>
        </p:sp>
        <p:sp>
          <p:nvSpPr>
            <p:cNvPr id="66" name="矩形 13">
              <a:extLst>
                <a:ext uri="{FF2B5EF4-FFF2-40B4-BE49-F238E27FC236}">
                  <a16:creationId xmlns:a16="http://schemas.microsoft.com/office/drawing/2014/main" xmlns="" id="{0B0545C9-147F-584F-80D2-EF13876D7D33}"/>
                </a:ext>
              </a:extLst>
            </p:cNvPr>
            <p:cNvSpPr/>
            <p:nvPr userDrawn="1"/>
          </p:nvSpPr>
          <p:spPr>
            <a:xfrm>
              <a:off x="6450318" y="6324025"/>
              <a:ext cx="513579" cy="664397"/>
            </a:xfrm>
            <a:prstGeom prst="rect">
              <a:avLst/>
            </a:prstGeom>
            <a:solidFill>
              <a:srgbClr val="88888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p>
            <a:p>
              <a:pPr algn="ctr">
                <a:lnSpc>
                  <a:spcPts val="620"/>
                </a:lnSpc>
              </a:pPr>
              <a:r>
                <a:rPr kumimoji="1" lang="en-US" altLang="zh-CN" sz="500" b="1" dirty="0">
                  <a:solidFill>
                    <a:srgbClr val="FFFFFF"/>
                  </a:solidFill>
                  <a:latin typeface="Arial" charset="0"/>
                  <a:ea typeface="Arial" charset="0"/>
                  <a:cs typeface="Arial" charset="0"/>
                </a:rPr>
                <a:t>137/137/</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137</a:t>
              </a:r>
            </a:p>
          </p:txBody>
        </p:sp>
        <p:sp>
          <p:nvSpPr>
            <p:cNvPr id="67" name="矩形 13">
              <a:extLst>
                <a:ext uri="{FF2B5EF4-FFF2-40B4-BE49-F238E27FC236}">
                  <a16:creationId xmlns:a16="http://schemas.microsoft.com/office/drawing/2014/main" xmlns="" id="{44FD0A0B-0D45-3340-A523-465AC24134BF}"/>
                </a:ext>
              </a:extLst>
            </p:cNvPr>
            <p:cNvSpPr/>
            <p:nvPr userDrawn="1"/>
          </p:nvSpPr>
          <p:spPr>
            <a:xfrm>
              <a:off x="6998296" y="6324025"/>
              <a:ext cx="513579" cy="664397"/>
            </a:xfrm>
            <a:prstGeom prst="rect">
              <a:avLst/>
            </a:prstGeom>
            <a:solidFill>
              <a:srgbClr val="B5B5B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FFFFFF"/>
                  </a:solidFill>
                  <a:latin typeface="Arial" charset="0"/>
                  <a:ea typeface="Arial" charset="0"/>
                  <a:cs typeface="Arial" charset="0"/>
                </a:rPr>
                <a:t>RGB</a:t>
              </a:r>
            </a:p>
            <a:p>
              <a:pPr algn="ctr">
                <a:lnSpc>
                  <a:spcPts val="620"/>
                </a:lnSpc>
              </a:pPr>
              <a:r>
                <a:rPr kumimoji="1" lang="en-US" altLang="zh-CN" sz="500" b="1" dirty="0">
                  <a:solidFill>
                    <a:srgbClr val="FFFFFF"/>
                  </a:solidFill>
                  <a:latin typeface="Arial" charset="0"/>
                  <a:ea typeface="Arial" charset="0"/>
                  <a:cs typeface="Arial" charset="0"/>
                </a:rPr>
                <a:t>181/181/</a:t>
              </a:r>
              <a:br>
                <a:rPr kumimoji="1" lang="en-US" altLang="zh-CN" sz="500" b="1" dirty="0">
                  <a:solidFill>
                    <a:srgbClr val="FFFFFF"/>
                  </a:solidFill>
                  <a:latin typeface="Arial" charset="0"/>
                  <a:ea typeface="Arial" charset="0"/>
                  <a:cs typeface="Arial" charset="0"/>
                </a:rPr>
              </a:br>
              <a:r>
                <a:rPr kumimoji="1" lang="en-US" altLang="zh-CN" sz="500" b="1" dirty="0">
                  <a:solidFill>
                    <a:srgbClr val="FFFFFF"/>
                  </a:solidFill>
                  <a:latin typeface="Arial" charset="0"/>
                  <a:ea typeface="Arial" charset="0"/>
                  <a:cs typeface="Arial" charset="0"/>
                </a:rPr>
                <a:t>181</a:t>
              </a:r>
            </a:p>
          </p:txBody>
        </p:sp>
        <p:sp>
          <p:nvSpPr>
            <p:cNvPr id="68" name="矩形 13">
              <a:extLst>
                <a:ext uri="{FF2B5EF4-FFF2-40B4-BE49-F238E27FC236}">
                  <a16:creationId xmlns:a16="http://schemas.microsoft.com/office/drawing/2014/main" xmlns="" id="{2C404A07-276B-3648-BB25-4EDB5905448C}"/>
                </a:ext>
              </a:extLst>
            </p:cNvPr>
            <p:cNvSpPr/>
            <p:nvPr userDrawn="1"/>
          </p:nvSpPr>
          <p:spPr>
            <a:xfrm>
              <a:off x="7541580" y="6324025"/>
              <a:ext cx="513579" cy="66439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 221/221/</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221</a:t>
              </a:r>
            </a:p>
          </p:txBody>
        </p:sp>
        <p:sp>
          <p:nvSpPr>
            <p:cNvPr id="69" name="矩形 13">
              <a:extLst>
                <a:ext uri="{FF2B5EF4-FFF2-40B4-BE49-F238E27FC236}">
                  <a16:creationId xmlns:a16="http://schemas.microsoft.com/office/drawing/2014/main" xmlns="" id="{72B0F29C-A346-8946-9B8E-8F1B9DFF7AD0}"/>
                </a:ext>
              </a:extLst>
            </p:cNvPr>
            <p:cNvSpPr/>
            <p:nvPr userDrawn="1"/>
          </p:nvSpPr>
          <p:spPr>
            <a:xfrm>
              <a:off x="8083608" y="6324025"/>
              <a:ext cx="513579" cy="664397"/>
            </a:xfrm>
            <a:prstGeom prst="rect">
              <a:avLst/>
            </a:prstGeom>
            <a:solidFill>
              <a:srgbClr val="FFFFFF"/>
            </a:solidFill>
            <a:ln w="6350">
              <a:solidFill>
                <a:srgbClr val="B5B5B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ts val="620"/>
                </a:lnSpc>
              </a:pPr>
              <a:r>
                <a:rPr kumimoji="1" lang="en-US" altLang="zh-CN" sz="500" b="1" dirty="0">
                  <a:solidFill>
                    <a:srgbClr val="595757"/>
                  </a:solidFill>
                  <a:latin typeface="Arial" charset="0"/>
                  <a:ea typeface="Arial" charset="0"/>
                  <a:cs typeface="Arial" charset="0"/>
                </a:rPr>
                <a:t>RGB</a:t>
              </a:r>
            </a:p>
            <a:p>
              <a:pPr algn="ctr">
                <a:lnSpc>
                  <a:spcPts val="620"/>
                </a:lnSpc>
              </a:pPr>
              <a:r>
                <a:rPr kumimoji="1" lang="en-US" altLang="zh-CN" sz="500" b="1" dirty="0">
                  <a:solidFill>
                    <a:srgbClr val="595757"/>
                  </a:solidFill>
                  <a:latin typeface="Arial" charset="0"/>
                  <a:ea typeface="Arial" charset="0"/>
                  <a:cs typeface="Arial" charset="0"/>
                </a:rPr>
                <a:t>255/255/</a:t>
              </a:r>
              <a:br>
                <a:rPr kumimoji="1" lang="en-US" altLang="zh-CN" sz="500" b="1" dirty="0">
                  <a:solidFill>
                    <a:srgbClr val="595757"/>
                  </a:solidFill>
                  <a:latin typeface="Arial" charset="0"/>
                  <a:ea typeface="Arial" charset="0"/>
                  <a:cs typeface="Arial" charset="0"/>
                </a:rPr>
              </a:br>
              <a:r>
                <a:rPr kumimoji="1" lang="en-US" altLang="zh-CN" sz="500" b="1" dirty="0">
                  <a:solidFill>
                    <a:srgbClr val="595757"/>
                  </a:solidFill>
                  <a:latin typeface="Arial" charset="0"/>
                  <a:ea typeface="Arial" charset="0"/>
                  <a:cs typeface="Arial" charset="0"/>
                </a:rPr>
                <a:t>255</a:t>
              </a:r>
            </a:p>
          </p:txBody>
        </p:sp>
      </p:grpSp>
      <p:sp>
        <p:nvSpPr>
          <p:cNvPr id="70" name="Title Placeholder 1">
            <a:extLst>
              <a:ext uri="{FF2B5EF4-FFF2-40B4-BE49-F238E27FC236}">
                <a16:creationId xmlns:a16="http://schemas.microsoft.com/office/drawing/2014/main" xmlns="" id="{145F1158-B1AA-8F41-AF0A-FEA0EC1874AC}"/>
              </a:ext>
            </a:extLst>
          </p:cNvPr>
          <p:cNvSpPr>
            <a:spLocks noGrp="1"/>
          </p:cNvSpPr>
          <p:nvPr>
            <p:ph type="title"/>
          </p:nvPr>
        </p:nvSpPr>
        <p:spPr>
          <a:xfrm>
            <a:off x="616573" y="1474269"/>
            <a:ext cx="3984232" cy="2816080"/>
          </a:xfrm>
          <a:prstGeom prst="rect">
            <a:avLst/>
          </a:prstGeom>
        </p:spPr>
        <p:txBody>
          <a:bodyPr vert="horz" lIns="91440" tIns="45720" rIns="91440" bIns="45720" rtlCol="0" anchor="t">
            <a:normAutofit/>
          </a:bodyPr>
          <a:lstStyle/>
          <a:p>
            <a:r>
              <a:rPr lang="en-US" dirty="0"/>
              <a:t>Click to edit Master title style</a:t>
            </a:r>
          </a:p>
        </p:txBody>
      </p:sp>
      <p:sp>
        <p:nvSpPr>
          <p:cNvPr id="71" name="Text Placeholder 1">
            <a:extLst>
              <a:ext uri="{FF2B5EF4-FFF2-40B4-BE49-F238E27FC236}">
                <a16:creationId xmlns:a16="http://schemas.microsoft.com/office/drawing/2014/main" xmlns="" id="{F8FC7CCD-75EB-9C44-BC7D-29679334A8CA}"/>
              </a:ext>
            </a:extLst>
          </p:cNvPr>
          <p:cNvSpPr txBox="1">
            <a:spLocks/>
          </p:cNvSpPr>
          <p:nvPr userDrawn="1"/>
        </p:nvSpPr>
        <p:spPr>
          <a:xfrm>
            <a:off x="7979357" y="2794960"/>
            <a:ext cx="3225168" cy="2029962"/>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065"/>
              </a:lnSpc>
            </a:pPr>
            <a:r>
              <a:rPr kumimoji="1" lang="en-US" altLang="zh-CN" sz="850" b="1" baseline="0" dirty="0" smtClean="0">
                <a:solidFill>
                  <a:srgbClr val="1D1D1B"/>
                </a:solidFill>
                <a:latin typeface="+mj-lt"/>
              </a:rPr>
              <a:t>Copyright©2020 </a:t>
            </a:r>
            <a:r>
              <a:rPr kumimoji="1" lang="en-US" altLang="zh-CN" sz="850" b="1" baseline="0" dirty="0">
                <a:solidFill>
                  <a:srgbClr val="1D1D1B"/>
                </a:solidFill>
                <a:latin typeface="+mj-lt"/>
              </a:rPr>
              <a:t>Huawei Technologies Co., Ltd.</a:t>
            </a:r>
            <a:br>
              <a:rPr kumimoji="1" lang="en-US" altLang="zh-CN" sz="850" b="1" baseline="0" dirty="0">
                <a:solidFill>
                  <a:srgbClr val="1D1D1B"/>
                </a:solidFill>
                <a:latin typeface="+mj-lt"/>
              </a:rPr>
            </a:br>
            <a:r>
              <a:rPr kumimoji="1" lang="en-US" altLang="zh-CN" sz="850" b="1" baseline="0" dirty="0">
                <a:solidFill>
                  <a:srgbClr val="1D1D1B"/>
                </a:solidFill>
                <a:latin typeface="+mj-lt"/>
              </a:rPr>
              <a:t>All Rights Reserved.</a:t>
            </a:r>
            <a:r>
              <a:rPr kumimoji="1" lang="en-US" altLang="zh-CN" sz="779" dirty="0">
                <a:solidFill>
                  <a:srgbClr val="1D1D1B"/>
                </a:solidFill>
                <a:latin typeface="+mn-lt"/>
              </a:rPr>
              <a:t/>
            </a:r>
            <a:br>
              <a:rPr kumimoji="1" lang="en-US" altLang="zh-CN" sz="779" dirty="0">
                <a:solidFill>
                  <a:srgbClr val="1D1D1B"/>
                </a:solidFill>
                <a:latin typeface="+mn-lt"/>
              </a:rPr>
            </a:br>
            <a:r>
              <a:rPr kumimoji="1" lang="en-US" altLang="zh-CN" sz="779" dirty="0">
                <a:solidFill>
                  <a:srgbClr val="1D1D1B"/>
                </a:solidFill>
                <a:latin typeface="+mn-lt"/>
              </a:rPr>
              <a:t/>
            </a:r>
            <a:br>
              <a:rPr kumimoji="1" lang="en-US" altLang="zh-CN" sz="779" dirty="0">
                <a:solidFill>
                  <a:srgbClr val="1D1D1B"/>
                </a:solidFill>
                <a:latin typeface="+mn-lt"/>
              </a:rPr>
            </a:br>
            <a:r>
              <a:rPr kumimoji="1" lang="en-US" altLang="zh-CN" sz="850" baseline="0" dirty="0">
                <a:solidFill>
                  <a:srgbClr val="1D1D1B"/>
                </a:solidFill>
                <a:latin typeface="+mn-lt"/>
                <a:cs typeface="Arial" panose="020B0604020202020204" pitchFamily="34" charset="0"/>
              </a:rPr>
              <a:t>The information in this document may contain predictive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statements including, without limitation, statements regarding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the future financial and operating results, future product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portfolio, new technology, etc. There are a number of factors that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could cause actual results and developments to differ materially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from those expressed or implied in the predictive statements.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Therefore, such information is provided for reference purpose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only and constitutes neither an offer nor an acceptance. Huawei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may change the information at any time without notice. </a:t>
            </a:r>
          </a:p>
          <a:p>
            <a:pPr>
              <a:lnSpc>
                <a:spcPts val="1065"/>
              </a:lnSpc>
            </a:pPr>
            <a:endParaRPr kumimoji="1" lang="zh-CN" altLang="en-US" sz="779" dirty="0">
              <a:solidFill>
                <a:srgbClr val="1D1D1B"/>
              </a:solidFill>
              <a:latin typeface="+mn-lt"/>
            </a:endParaRPr>
          </a:p>
        </p:txBody>
      </p:sp>
      <p:sp>
        <p:nvSpPr>
          <p:cNvPr id="72" name="Subtitle 6">
            <a:extLst>
              <a:ext uri="{FF2B5EF4-FFF2-40B4-BE49-F238E27FC236}">
                <a16:creationId xmlns:a16="http://schemas.microsoft.com/office/drawing/2014/main" xmlns="" id="{12B8F806-ABD5-064C-8793-5E22C72554FD}"/>
              </a:ext>
            </a:extLst>
          </p:cNvPr>
          <p:cNvSpPr txBox="1">
            <a:spLocks/>
          </p:cNvSpPr>
          <p:nvPr userDrawn="1"/>
        </p:nvSpPr>
        <p:spPr>
          <a:xfrm>
            <a:off x="7987276" y="1631849"/>
            <a:ext cx="3477701" cy="491114"/>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681"/>
              </a:lnSpc>
              <a:spcBef>
                <a:spcPts val="0"/>
              </a:spcBef>
            </a:pPr>
            <a:r>
              <a:rPr kumimoji="1" lang="zh-CN" altLang="en-US" sz="1300" dirty="0">
                <a:solidFill>
                  <a:srgbClr val="1D1D1B"/>
                </a:solidFill>
                <a:latin typeface="Microsoft YaHei" charset="-122"/>
                <a:ea typeface="Microsoft YaHei" charset="-122"/>
                <a:cs typeface="Microsoft YaHei" charset="-122"/>
              </a:rPr>
              <a:t>把数字世界带入每个人、每个家庭、</a:t>
            </a:r>
            <a:r>
              <a:rPr kumimoji="1" lang="en-US" altLang="zh-CN" sz="1300" dirty="0">
                <a:solidFill>
                  <a:srgbClr val="1D1D1B"/>
                </a:solidFill>
                <a:latin typeface="Microsoft YaHei" charset="-122"/>
                <a:ea typeface="Microsoft YaHei" charset="-122"/>
                <a:cs typeface="Microsoft YaHei" charset="-122"/>
              </a:rPr>
              <a:t/>
            </a:r>
            <a:br>
              <a:rPr kumimoji="1" lang="en-US" altLang="zh-CN" sz="1300" dirty="0">
                <a:solidFill>
                  <a:srgbClr val="1D1D1B"/>
                </a:solidFill>
                <a:latin typeface="Microsoft YaHei" charset="-122"/>
                <a:ea typeface="Microsoft YaHei" charset="-122"/>
                <a:cs typeface="Microsoft YaHei" charset="-122"/>
              </a:rPr>
            </a:br>
            <a:r>
              <a:rPr kumimoji="1" lang="zh-CN" altLang="en-US" sz="1300" dirty="0">
                <a:solidFill>
                  <a:srgbClr val="1D1D1B"/>
                </a:solidFill>
                <a:latin typeface="Microsoft YaHei" charset="-122"/>
                <a:ea typeface="Microsoft YaHei" charset="-122"/>
                <a:cs typeface="Microsoft YaHei" charset="-122"/>
              </a:rPr>
              <a:t>每个组织，构建万物互联的智能世界。</a:t>
            </a:r>
          </a:p>
        </p:txBody>
      </p:sp>
      <p:sp>
        <p:nvSpPr>
          <p:cNvPr id="73" name="Subtitle 6">
            <a:extLst>
              <a:ext uri="{FF2B5EF4-FFF2-40B4-BE49-F238E27FC236}">
                <a16:creationId xmlns:a16="http://schemas.microsoft.com/office/drawing/2014/main" xmlns="" id="{F1235B6F-D691-2C40-93D4-EC5427ADDFB0}"/>
              </a:ext>
            </a:extLst>
          </p:cNvPr>
          <p:cNvSpPr txBox="1">
            <a:spLocks/>
          </p:cNvSpPr>
          <p:nvPr userDrawn="1"/>
        </p:nvSpPr>
        <p:spPr>
          <a:xfrm>
            <a:off x="7977672" y="2106124"/>
            <a:ext cx="3481833" cy="58280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chemeClr val="tx1"/>
                </a:solidFill>
                <a:latin typeface="Microsoft YaHei" panose="020B0503020204020204" pitchFamily="34" charset="-122"/>
                <a:ea typeface="Microsoft YaHei" panose="020B0503020204020204" pitchFamily="34" charset="-122"/>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ts val="1294"/>
              </a:lnSpc>
            </a:pPr>
            <a:r>
              <a:rPr kumimoji="1" lang="en-US" altLang="zh-CN" sz="1200" dirty="0">
                <a:solidFill>
                  <a:srgbClr val="1D1D1B"/>
                </a:solidFill>
                <a:latin typeface="+mn-lt"/>
                <a:cs typeface="Arial" panose="020B0604020202020204" pitchFamily="34" charset="0"/>
              </a:rPr>
              <a:t>Bring digital to every person, home, and </a:t>
            </a:r>
            <a:br>
              <a:rPr kumimoji="1" lang="en-US" altLang="zh-CN" sz="1200" dirty="0">
                <a:solidFill>
                  <a:srgbClr val="1D1D1B"/>
                </a:solidFill>
                <a:latin typeface="+mn-lt"/>
                <a:cs typeface="Arial" panose="020B0604020202020204" pitchFamily="34" charset="0"/>
              </a:rPr>
            </a:br>
            <a:r>
              <a:rPr kumimoji="1" lang="en-US" altLang="zh-CN" sz="1200" dirty="0">
                <a:solidFill>
                  <a:srgbClr val="1D1D1B"/>
                </a:solidFill>
                <a:latin typeface="+mn-lt"/>
                <a:cs typeface="Arial" panose="020B0604020202020204" pitchFamily="34" charset="0"/>
              </a:rPr>
              <a:t>organization for a fully connected, </a:t>
            </a:r>
            <a:br>
              <a:rPr kumimoji="1" lang="en-US" altLang="zh-CN" sz="1200" dirty="0">
                <a:solidFill>
                  <a:srgbClr val="1D1D1B"/>
                </a:solidFill>
                <a:latin typeface="+mn-lt"/>
                <a:cs typeface="Arial" panose="020B0604020202020204" pitchFamily="34" charset="0"/>
              </a:rPr>
            </a:br>
            <a:r>
              <a:rPr kumimoji="1" lang="en-US" altLang="zh-CN" sz="1200" dirty="0">
                <a:solidFill>
                  <a:srgbClr val="1D1D1B"/>
                </a:solidFill>
                <a:latin typeface="+mn-lt"/>
                <a:cs typeface="Arial" panose="020B0604020202020204" pitchFamily="34" charset="0"/>
              </a:rPr>
              <a:t>intelligent world.</a:t>
            </a:r>
            <a:endParaRPr kumimoji="1" lang="zh-CN" altLang="en-US" sz="1200" dirty="0">
              <a:solidFill>
                <a:srgbClr val="1D1D1B"/>
              </a:solidFill>
              <a:latin typeface="+mn-lt"/>
              <a:ea typeface="Microsoft YaHei" charset="-122"/>
              <a:cs typeface="Microsoft YaHei" charset="-122"/>
            </a:endParaRPr>
          </a:p>
        </p:txBody>
      </p:sp>
      <p:pic>
        <p:nvPicPr>
          <p:cNvPr id="74" name="图片 7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975497" y="5251150"/>
            <a:ext cx="1869596" cy="399462"/>
          </a:xfrm>
          <a:prstGeom prst="rect">
            <a:avLst/>
          </a:prstGeom>
        </p:spPr>
      </p:pic>
    </p:spTree>
    <p:extLst>
      <p:ext uri="{BB962C8B-B14F-4D97-AF65-F5344CB8AC3E}">
        <p14:creationId xmlns:p14="http://schemas.microsoft.com/office/powerpoint/2010/main" val="1722983275"/>
      </p:ext>
    </p:extLst>
  </p:cSld>
  <p:clrMap bg1="lt1" tx1="dk1" bg2="lt2" tx2="dk2" accent1="accent1" accent2="accent2" accent3="accent3" accent4="accent4" accent5="accent5" accent6="accent6" hlink="hlink" folHlink="folHlink"/>
  <p:sldLayoutIdLst>
    <p:sldLayoutId id="2147483868" r:id="rId1"/>
  </p:sldLayoutIdLst>
  <p:hf hdr="0" ftr="0" dt="0"/>
  <p:txStyles>
    <p:titleStyle>
      <a:lvl1pPr algn="l" defTabSz="1187323" rtl="0" eaLnBrk="1" latinLnBrk="0" hangingPunct="1">
        <a:lnSpc>
          <a:spcPct val="90000"/>
        </a:lnSpc>
        <a:spcBef>
          <a:spcPct val="0"/>
        </a:spcBef>
        <a:buNone/>
        <a:defRPr sz="4998" b="0" kern="120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p:titleStyle>
    <p:bodyStyle>
      <a:lvl1pPr marL="0" indent="0" algn="l" defTabSz="1187323" rtl="0" eaLnBrk="1" latinLnBrk="0" hangingPunct="1">
        <a:lnSpc>
          <a:spcPct val="90000"/>
        </a:lnSpc>
        <a:spcBef>
          <a:spcPts val="1298"/>
        </a:spcBef>
        <a:buFont typeface="Arial" panose="020B0604020202020204" pitchFamily="34" charset="0"/>
        <a:buNone/>
        <a:defRPr sz="1818" kern="1200">
          <a:solidFill>
            <a:srgbClr val="FFFFFF"/>
          </a:solidFill>
          <a:latin typeface="Microsoft YaHei" panose="020B0503020204020204" pitchFamily="34" charset="-122"/>
          <a:ea typeface="Microsoft YaHei" panose="020B0503020204020204" pitchFamily="34" charset="-122"/>
          <a:cs typeface="+mn-cs"/>
        </a:defRPr>
      </a:lvl1pPr>
      <a:lvl2pPr marL="593662" indent="0" algn="l" defTabSz="1187323" rtl="0" eaLnBrk="1" latinLnBrk="0" hangingPunct="1">
        <a:lnSpc>
          <a:spcPct val="90000"/>
        </a:lnSpc>
        <a:spcBef>
          <a:spcPts val="650"/>
        </a:spcBef>
        <a:buFont typeface="Arial" panose="020B0604020202020204" pitchFamily="34" charset="0"/>
        <a:buNone/>
        <a:defRPr sz="3117" kern="1200">
          <a:solidFill>
            <a:schemeClr val="tx1"/>
          </a:solidFill>
          <a:latin typeface="+mn-lt"/>
          <a:ea typeface="+mn-ea"/>
          <a:cs typeface="+mn-cs"/>
        </a:defRPr>
      </a:lvl2pPr>
      <a:lvl3pPr marL="1187323" indent="0" algn="l" defTabSz="1187323" rtl="0" eaLnBrk="1" latinLnBrk="0" hangingPunct="1">
        <a:lnSpc>
          <a:spcPct val="90000"/>
        </a:lnSpc>
        <a:spcBef>
          <a:spcPts val="650"/>
        </a:spcBef>
        <a:buFont typeface="Arial" panose="020B0604020202020204" pitchFamily="34" charset="0"/>
        <a:buNone/>
        <a:defRPr sz="2597" kern="1200">
          <a:solidFill>
            <a:schemeClr val="tx1"/>
          </a:solidFill>
          <a:latin typeface="+mn-lt"/>
          <a:ea typeface="+mn-ea"/>
          <a:cs typeface="+mn-cs"/>
        </a:defRPr>
      </a:lvl3pPr>
      <a:lvl4pPr marL="1780986" indent="0" algn="l" defTabSz="1187323" rtl="0" eaLnBrk="1" latinLnBrk="0" hangingPunct="1">
        <a:lnSpc>
          <a:spcPct val="90000"/>
        </a:lnSpc>
        <a:spcBef>
          <a:spcPts val="650"/>
        </a:spcBef>
        <a:buFont typeface="Arial" panose="020B0604020202020204" pitchFamily="34" charset="0"/>
        <a:buNone/>
        <a:defRPr sz="2337" kern="1200">
          <a:solidFill>
            <a:schemeClr val="tx1"/>
          </a:solidFill>
          <a:latin typeface="+mn-lt"/>
          <a:ea typeface="+mn-ea"/>
          <a:cs typeface="+mn-cs"/>
        </a:defRPr>
      </a:lvl4pPr>
      <a:lvl5pPr marL="2374648" indent="0" algn="l" defTabSz="1187323" rtl="0" eaLnBrk="1" latinLnBrk="0" hangingPunct="1">
        <a:lnSpc>
          <a:spcPct val="90000"/>
        </a:lnSpc>
        <a:spcBef>
          <a:spcPts val="650"/>
        </a:spcBef>
        <a:buFont typeface="Arial" panose="020B0604020202020204" pitchFamily="34" charset="0"/>
        <a:buNone/>
        <a:defRPr sz="2337" kern="1200">
          <a:solidFill>
            <a:schemeClr val="tx1"/>
          </a:solidFill>
          <a:latin typeface="+mn-lt"/>
          <a:ea typeface="+mn-ea"/>
          <a:cs typeface="+mn-cs"/>
        </a:defRPr>
      </a:lvl5pPr>
      <a:lvl6pPr marL="3265140" indent="-296831" algn="l" defTabSz="1187323" rtl="0" eaLnBrk="1" latinLnBrk="0" hangingPunct="1">
        <a:lnSpc>
          <a:spcPct val="90000"/>
        </a:lnSpc>
        <a:spcBef>
          <a:spcPts val="650"/>
        </a:spcBef>
        <a:buFont typeface="Arial" panose="020B0604020202020204" pitchFamily="34" charset="0"/>
        <a:buChar char="•"/>
        <a:defRPr sz="2337" kern="1200">
          <a:solidFill>
            <a:schemeClr val="tx1"/>
          </a:solidFill>
          <a:latin typeface="+mn-lt"/>
          <a:ea typeface="+mn-ea"/>
          <a:cs typeface="+mn-cs"/>
        </a:defRPr>
      </a:lvl6pPr>
      <a:lvl7pPr marL="3858802" indent="-296831" algn="l" defTabSz="1187323" rtl="0" eaLnBrk="1" latinLnBrk="0" hangingPunct="1">
        <a:lnSpc>
          <a:spcPct val="90000"/>
        </a:lnSpc>
        <a:spcBef>
          <a:spcPts val="650"/>
        </a:spcBef>
        <a:buFont typeface="Arial" panose="020B0604020202020204" pitchFamily="34" charset="0"/>
        <a:buChar char="•"/>
        <a:defRPr sz="2337" kern="1200">
          <a:solidFill>
            <a:schemeClr val="tx1"/>
          </a:solidFill>
          <a:latin typeface="+mn-lt"/>
          <a:ea typeface="+mn-ea"/>
          <a:cs typeface="+mn-cs"/>
        </a:defRPr>
      </a:lvl7pPr>
      <a:lvl8pPr marL="4452463" indent="-296831" algn="l" defTabSz="1187323" rtl="0" eaLnBrk="1" latinLnBrk="0" hangingPunct="1">
        <a:lnSpc>
          <a:spcPct val="90000"/>
        </a:lnSpc>
        <a:spcBef>
          <a:spcPts val="650"/>
        </a:spcBef>
        <a:buFont typeface="Arial" panose="020B0604020202020204" pitchFamily="34" charset="0"/>
        <a:buChar char="•"/>
        <a:defRPr sz="2337" kern="1200">
          <a:solidFill>
            <a:schemeClr val="tx1"/>
          </a:solidFill>
          <a:latin typeface="+mn-lt"/>
          <a:ea typeface="+mn-ea"/>
          <a:cs typeface="+mn-cs"/>
        </a:defRPr>
      </a:lvl8pPr>
      <a:lvl9pPr marL="5046125" indent="-296831" algn="l" defTabSz="1187323" rtl="0" eaLnBrk="1" latinLnBrk="0" hangingPunct="1">
        <a:lnSpc>
          <a:spcPct val="90000"/>
        </a:lnSpc>
        <a:spcBef>
          <a:spcPts val="650"/>
        </a:spcBef>
        <a:buFont typeface="Arial" panose="020B0604020202020204" pitchFamily="34" charset="0"/>
        <a:buChar char="•"/>
        <a:defRPr sz="2337" kern="1200">
          <a:solidFill>
            <a:schemeClr val="tx1"/>
          </a:solidFill>
          <a:latin typeface="+mn-lt"/>
          <a:ea typeface="+mn-ea"/>
          <a:cs typeface="+mn-cs"/>
        </a:defRPr>
      </a:lvl9pPr>
    </p:bodyStyle>
    <p:otherStyle>
      <a:defPPr>
        <a:defRPr lang="en-US"/>
      </a:defPPr>
      <a:lvl1pPr marL="0" algn="l" defTabSz="1187323" rtl="0" eaLnBrk="1" latinLnBrk="0" hangingPunct="1">
        <a:defRPr sz="2337" kern="1200">
          <a:solidFill>
            <a:schemeClr val="tx1"/>
          </a:solidFill>
          <a:latin typeface="+mn-lt"/>
          <a:ea typeface="+mn-ea"/>
          <a:cs typeface="+mn-cs"/>
        </a:defRPr>
      </a:lvl1pPr>
      <a:lvl2pPr marL="593662" algn="l" defTabSz="1187323" rtl="0" eaLnBrk="1" latinLnBrk="0" hangingPunct="1">
        <a:defRPr sz="2337" kern="1200">
          <a:solidFill>
            <a:schemeClr val="tx1"/>
          </a:solidFill>
          <a:latin typeface="+mn-lt"/>
          <a:ea typeface="+mn-ea"/>
          <a:cs typeface="+mn-cs"/>
        </a:defRPr>
      </a:lvl2pPr>
      <a:lvl3pPr marL="1187323" algn="l" defTabSz="1187323" rtl="0" eaLnBrk="1" latinLnBrk="0" hangingPunct="1">
        <a:defRPr sz="2337" kern="1200">
          <a:solidFill>
            <a:schemeClr val="tx1"/>
          </a:solidFill>
          <a:latin typeface="+mn-lt"/>
          <a:ea typeface="+mn-ea"/>
          <a:cs typeface="+mn-cs"/>
        </a:defRPr>
      </a:lvl3pPr>
      <a:lvl4pPr marL="1780986" algn="l" defTabSz="1187323" rtl="0" eaLnBrk="1" latinLnBrk="0" hangingPunct="1">
        <a:defRPr sz="2337" kern="1200">
          <a:solidFill>
            <a:schemeClr val="tx1"/>
          </a:solidFill>
          <a:latin typeface="+mn-lt"/>
          <a:ea typeface="+mn-ea"/>
          <a:cs typeface="+mn-cs"/>
        </a:defRPr>
      </a:lvl4pPr>
      <a:lvl5pPr marL="2374648" algn="l" defTabSz="1187323" rtl="0" eaLnBrk="1" latinLnBrk="0" hangingPunct="1">
        <a:defRPr sz="2337" kern="1200">
          <a:solidFill>
            <a:schemeClr val="tx1"/>
          </a:solidFill>
          <a:latin typeface="+mn-lt"/>
          <a:ea typeface="+mn-ea"/>
          <a:cs typeface="+mn-cs"/>
        </a:defRPr>
      </a:lvl5pPr>
      <a:lvl6pPr marL="2968309" algn="l" defTabSz="1187323" rtl="0" eaLnBrk="1" latinLnBrk="0" hangingPunct="1">
        <a:defRPr sz="2337" kern="1200">
          <a:solidFill>
            <a:schemeClr val="tx1"/>
          </a:solidFill>
          <a:latin typeface="+mn-lt"/>
          <a:ea typeface="+mn-ea"/>
          <a:cs typeface="+mn-cs"/>
        </a:defRPr>
      </a:lvl6pPr>
      <a:lvl7pPr marL="3561971" algn="l" defTabSz="1187323" rtl="0" eaLnBrk="1" latinLnBrk="0" hangingPunct="1">
        <a:defRPr sz="2337" kern="1200">
          <a:solidFill>
            <a:schemeClr val="tx1"/>
          </a:solidFill>
          <a:latin typeface="+mn-lt"/>
          <a:ea typeface="+mn-ea"/>
          <a:cs typeface="+mn-cs"/>
        </a:defRPr>
      </a:lvl7pPr>
      <a:lvl8pPr marL="4155634" algn="l" defTabSz="1187323" rtl="0" eaLnBrk="1" latinLnBrk="0" hangingPunct="1">
        <a:defRPr sz="2337" kern="1200">
          <a:solidFill>
            <a:schemeClr val="tx1"/>
          </a:solidFill>
          <a:latin typeface="+mn-lt"/>
          <a:ea typeface="+mn-ea"/>
          <a:cs typeface="+mn-cs"/>
        </a:defRPr>
      </a:lvl8pPr>
      <a:lvl9pPr marL="4749295" algn="l" defTabSz="1187323" rtl="0" eaLnBrk="1" latinLnBrk="0" hangingPunct="1">
        <a:defRPr sz="2337"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1">
          <p15:clr>
            <a:srgbClr val="F26B43"/>
          </p15:clr>
        </p15:guide>
        <p15:guide id="2" pos="3842">
          <p15:clr>
            <a:srgbClr val="F26B43"/>
          </p15:clr>
        </p15:guide>
        <p15:guide id="3" pos="461" userDrawn="1">
          <p15:clr>
            <a:srgbClr val="F26B43"/>
          </p15:clr>
        </p15:guide>
        <p15:guide id="4" pos="7197"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10.png"/><Relationship Id="rId13" Type="http://schemas.microsoft.com/office/2007/relationships/hdphoto" Target="../media/hdphoto1.wdp"/><Relationship Id="rId3" Type="http://schemas.openxmlformats.org/officeDocument/2006/relationships/image" Target="../media/image11.png"/><Relationship Id="rId7" Type="http://schemas.openxmlformats.org/officeDocument/2006/relationships/image" Target="../media/image9.png"/><Relationship Id="rId12"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image" Target="../media/image14.jpeg"/><Relationship Id="rId11" Type="http://schemas.openxmlformats.org/officeDocument/2006/relationships/image" Target="../media/image17.png"/><Relationship Id="rId5" Type="http://schemas.openxmlformats.org/officeDocument/2006/relationships/image" Target="../media/image13.png"/><Relationship Id="rId15" Type="http://schemas.openxmlformats.org/officeDocument/2006/relationships/image" Target="../media/image20.png"/><Relationship Id="rId10" Type="http://schemas.openxmlformats.org/officeDocument/2006/relationships/image" Target="../media/image16.png"/><Relationship Id="rId4" Type="http://schemas.openxmlformats.org/officeDocument/2006/relationships/image" Target="../media/image12.png"/><Relationship Id="rId9" Type="http://schemas.openxmlformats.org/officeDocument/2006/relationships/image" Target="../media/image15.png"/><Relationship Id="rId1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23.gif"/><Relationship Id="rId4" Type="http://schemas.openxmlformats.org/officeDocument/2006/relationships/image" Target="../media/image22.gif"/></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vmlDrawing" Target="../drawings/vmlDrawing1.vml"/><Relationship Id="rId5" Type="http://schemas.openxmlformats.org/officeDocument/2006/relationships/image" Target="../media/image29.emf"/><Relationship Id="rId4" Type="http://schemas.openxmlformats.org/officeDocument/2006/relationships/package" Target="../embeddings/Microsoft_Visio_Drawing11.vsdx"/></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3.xml"/><Relationship Id="rId1" Type="http://schemas.openxmlformats.org/officeDocument/2006/relationships/vmlDrawing" Target="../drawings/vmlDrawing2.vml"/><Relationship Id="rId5" Type="http://schemas.openxmlformats.org/officeDocument/2006/relationships/image" Target="../media/image33.emf"/><Relationship Id="rId4" Type="http://schemas.openxmlformats.org/officeDocument/2006/relationships/package" Target="../embeddings/Microsoft_Visio_Drawing22.vsdx"/></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3.xml"/><Relationship Id="rId1" Type="http://schemas.openxmlformats.org/officeDocument/2006/relationships/vmlDrawing" Target="../drawings/vmlDrawing3.vml"/><Relationship Id="rId5" Type="http://schemas.openxmlformats.org/officeDocument/2006/relationships/image" Target="../media/image34.emf"/><Relationship Id="rId4" Type="http://schemas.openxmlformats.org/officeDocument/2006/relationships/package" Target="../embeddings/Microsoft_Visio_Drawing33.vsdx"/></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Visio_Drawing44.vsdx"/><Relationship Id="rId2" Type="http://schemas.openxmlformats.org/officeDocument/2006/relationships/slideLayout" Target="../slideLayouts/slideLayout13.xml"/><Relationship Id="rId1" Type="http://schemas.openxmlformats.org/officeDocument/2006/relationships/vmlDrawing" Target="../drawings/vmlDrawing4.vml"/><Relationship Id="rId4" Type="http://schemas.openxmlformats.org/officeDocument/2006/relationships/image" Target="../media/image35.emf"/></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3.xml"/><Relationship Id="rId1" Type="http://schemas.openxmlformats.org/officeDocument/2006/relationships/vmlDrawing" Target="../drawings/vmlDrawing5.vml"/><Relationship Id="rId5" Type="http://schemas.openxmlformats.org/officeDocument/2006/relationships/image" Target="../media/image36.emf"/><Relationship Id="rId4" Type="http://schemas.openxmlformats.org/officeDocument/2006/relationships/package" Target="../embeddings/Microsoft_Visio_Drawing55.vsdx"/></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3.xml"/><Relationship Id="rId1" Type="http://schemas.openxmlformats.org/officeDocument/2006/relationships/vmlDrawing" Target="../drawings/vmlDrawing6.vml"/><Relationship Id="rId5" Type="http://schemas.openxmlformats.org/officeDocument/2006/relationships/image" Target="../media/image37.emf"/><Relationship Id="rId4" Type="http://schemas.openxmlformats.org/officeDocument/2006/relationships/package" Target="../embeddings/Microsoft_Visio_Drawing66.vsdx"/></Relationships>
</file>

<file path=ppt/slides/_rels/slide37.xml.rels><?xml version="1.0" encoding="UTF-8" standalone="yes"?>
<Relationships xmlns="http://schemas.openxmlformats.org/package/2006/relationships"><Relationship Id="rId3" Type="http://schemas.openxmlformats.org/officeDocument/2006/relationships/package" Target="../embeddings/Microsoft_Visio_Drawing77.vsdx"/><Relationship Id="rId2" Type="http://schemas.openxmlformats.org/officeDocument/2006/relationships/slideLayout" Target="../slideLayouts/slideLayout13.xml"/><Relationship Id="rId1" Type="http://schemas.openxmlformats.org/officeDocument/2006/relationships/vmlDrawing" Target="../drawings/vmlDrawing7.vml"/><Relationship Id="rId4" Type="http://schemas.openxmlformats.org/officeDocument/2006/relationships/image" Target="../media/image37.emf"/></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40.png"/><Relationship Id="rId7" Type="http://schemas.openxmlformats.org/officeDocument/2006/relationships/image" Target="../media/image43.png"/><Relationship Id="rId2" Type="http://schemas.openxmlformats.org/officeDocument/2006/relationships/image" Target="../media/image39.png"/><Relationship Id="rId1" Type="http://schemas.openxmlformats.org/officeDocument/2006/relationships/slideLayout" Target="../slideLayouts/slideLayout13.xml"/><Relationship Id="rId6" Type="http://schemas.microsoft.com/office/2007/relationships/hdphoto" Target="../media/hdphoto2.wdp"/><Relationship Id="rId5" Type="http://schemas.openxmlformats.org/officeDocument/2006/relationships/image" Target="../media/image42.png"/><Relationship Id="rId4" Type="http://schemas.openxmlformats.org/officeDocument/2006/relationships/image" Target="../media/image41.png"/></Relationships>
</file>

<file path=ppt/slides/_rels/slide41.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6.png"/><Relationship Id="rId7" Type="http://schemas.openxmlformats.org/officeDocument/2006/relationships/image" Target="../media/image39.png"/><Relationship Id="rId2" Type="http://schemas.openxmlformats.org/officeDocument/2006/relationships/image" Target="../media/image45.png"/><Relationship Id="rId1" Type="http://schemas.openxmlformats.org/officeDocument/2006/relationships/slideLayout" Target="../slideLayouts/slideLayout13.xml"/><Relationship Id="rId6" Type="http://schemas.openxmlformats.org/officeDocument/2006/relationships/image" Target="../media/image48.png"/><Relationship Id="rId11" Type="http://schemas.openxmlformats.org/officeDocument/2006/relationships/image" Target="../media/image52.png"/><Relationship Id="rId5" Type="http://schemas.openxmlformats.org/officeDocument/2006/relationships/image" Target="../media/image44.png"/><Relationship Id="rId10" Type="http://schemas.openxmlformats.org/officeDocument/2006/relationships/image" Target="../media/image51.png"/><Relationship Id="rId4" Type="http://schemas.openxmlformats.org/officeDocument/2006/relationships/image" Target="../media/image47.png"/><Relationship Id="rId9" Type="http://schemas.openxmlformats.org/officeDocument/2006/relationships/image" Target="../media/image50.ti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7.xml"/><Relationship Id="rId1" Type="http://schemas.openxmlformats.org/officeDocument/2006/relationships/slideLayout" Target="../slideLayouts/slideLayout13.xml"/><Relationship Id="rId4" Type="http://schemas.openxmlformats.org/officeDocument/2006/relationships/image" Target="../media/image58.png"/></Relationships>
</file>

<file path=ppt/slides/_rels/slide4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文本占位符 5"/>
          <p:cNvSpPr>
            <a:spLocks noGrp="1"/>
          </p:cNvSpPr>
          <p:nvPr>
            <p:ph type="body" sz="quarter" idx="17"/>
          </p:nvPr>
        </p:nvSpPr>
        <p:spPr/>
        <p:txBody>
          <a:bodyPr/>
          <a:lstStyle/>
          <a:p>
            <a:endParaRPr lang="zh-CN" altLang="en-US">
              <a:sym typeface="Huawei Sans" panose="020C0503030203020204" pitchFamily="34" charset="0"/>
            </a:endParaRPr>
          </a:p>
        </p:txBody>
      </p:sp>
      <p:sp>
        <p:nvSpPr>
          <p:cNvPr id="7" name="文本占位符 6"/>
          <p:cNvSpPr>
            <a:spLocks noGrp="1"/>
          </p:cNvSpPr>
          <p:nvPr>
            <p:ph type="body" sz="quarter" idx="18"/>
          </p:nvPr>
        </p:nvSpPr>
        <p:spPr/>
        <p:txBody>
          <a:bodyPr/>
          <a:lstStyle/>
          <a:p>
            <a:endParaRPr lang="zh-CN" altLang="en-US">
              <a:sym typeface="Huawei Sans" panose="020C0503030203020204" pitchFamily="34" charset="0"/>
            </a:endParaRPr>
          </a:p>
        </p:txBody>
      </p:sp>
      <p:sp>
        <p:nvSpPr>
          <p:cNvPr id="8" name="文本占位符 7"/>
          <p:cNvSpPr>
            <a:spLocks noGrp="1"/>
          </p:cNvSpPr>
          <p:nvPr>
            <p:ph type="body" sz="quarter" idx="19"/>
          </p:nvPr>
        </p:nvSpPr>
        <p:spPr/>
        <p:txBody>
          <a:bodyPr/>
          <a:lstStyle/>
          <a:p>
            <a:endParaRPr lang="zh-CN" altLang="en-US">
              <a:sym typeface="Huawei Sans" panose="020C0503030203020204" pitchFamily="34" charset="0"/>
            </a:endParaRPr>
          </a:p>
        </p:txBody>
      </p:sp>
      <p:sp>
        <p:nvSpPr>
          <p:cNvPr id="9" name="文本占位符 8"/>
          <p:cNvSpPr>
            <a:spLocks noGrp="1"/>
          </p:cNvSpPr>
          <p:nvPr>
            <p:ph type="body" sz="quarter" idx="20"/>
          </p:nvPr>
        </p:nvSpPr>
        <p:spPr/>
        <p:txBody>
          <a:bodyPr/>
          <a:lstStyle/>
          <a:p>
            <a:endParaRPr lang="zh-CN" altLang="en-US">
              <a:sym typeface="Huawei Sans" panose="020C0503030203020204" pitchFamily="34" charset="0"/>
            </a:endParaRPr>
          </a:p>
        </p:txBody>
      </p:sp>
      <p:sp>
        <p:nvSpPr>
          <p:cNvPr id="2" name="文本占位符 1"/>
          <p:cNvSpPr>
            <a:spLocks noGrp="1"/>
          </p:cNvSpPr>
          <p:nvPr>
            <p:ph type="body" sz="quarter" idx="13"/>
          </p:nvPr>
        </p:nvSpPr>
        <p:spPr/>
        <p:txBody>
          <a:bodyPr/>
          <a:lstStyle/>
          <a:p>
            <a:endParaRPr lang="zh-CN" altLang="en-US" dirty="0">
              <a:sym typeface="Huawei Sans" panose="020C0503030203020204" pitchFamily="34" charset="0"/>
            </a:endParaRPr>
          </a:p>
        </p:txBody>
      </p:sp>
      <p:sp>
        <p:nvSpPr>
          <p:cNvPr id="3" name="文本占位符 2"/>
          <p:cNvSpPr>
            <a:spLocks noGrp="1"/>
          </p:cNvSpPr>
          <p:nvPr>
            <p:ph type="body" sz="quarter" idx="14"/>
          </p:nvPr>
        </p:nvSpPr>
        <p:spPr/>
        <p:txBody>
          <a:bodyPr/>
          <a:lstStyle/>
          <a:p>
            <a:endParaRPr lang="zh-CN" altLang="en-US">
              <a:sym typeface="Huawei Sans" panose="020C0503030203020204" pitchFamily="34" charset="0"/>
            </a:endParaRPr>
          </a:p>
        </p:txBody>
      </p:sp>
      <p:sp>
        <p:nvSpPr>
          <p:cNvPr id="4" name="文本占位符 3"/>
          <p:cNvSpPr>
            <a:spLocks noGrp="1"/>
          </p:cNvSpPr>
          <p:nvPr>
            <p:ph type="body" sz="quarter" idx="15"/>
          </p:nvPr>
        </p:nvSpPr>
        <p:spPr/>
        <p:txBody>
          <a:bodyPr/>
          <a:lstStyle/>
          <a:p>
            <a:endParaRPr lang="zh-CN" altLang="en-US">
              <a:sym typeface="Huawei Sans" panose="020C0503030203020204" pitchFamily="34" charset="0"/>
            </a:endParaRPr>
          </a:p>
        </p:txBody>
      </p:sp>
      <p:sp>
        <p:nvSpPr>
          <p:cNvPr id="5" name="文本占位符 4"/>
          <p:cNvSpPr>
            <a:spLocks noGrp="1"/>
          </p:cNvSpPr>
          <p:nvPr>
            <p:ph type="body" sz="quarter" idx="16"/>
          </p:nvPr>
        </p:nvSpPr>
        <p:spPr/>
        <p:txBody>
          <a:bodyPr/>
          <a:lstStyle/>
          <a:p>
            <a:endParaRPr lang="zh-CN" altLang="en-US">
              <a:sym typeface="Huawei Sans" panose="020C0503030203020204" pitchFamily="34" charset="0"/>
            </a:endParaRPr>
          </a:p>
        </p:txBody>
      </p:sp>
      <p:sp>
        <p:nvSpPr>
          <p:cNvPr id="10" name="文本占位符 9"/>
          <p:cNvSpPr>
            <a:spLocks noGrp="1"/>
          </p:cNvSpPr>
          <p:nvPr>
            <p:ph type="body" sz="quarter" idx="21"/>
          </p:nvPr>
        </p:nvSpPr>
        <p:spPr/>
        <p:txBody>
          <a:bodyPr/>
          <a:lstStyle/>
          <a:p>
            <a:endParaRPr lang="zh-CN" altLang="en-US">
              <a:sym typeface="Huawei Sans" panose="020C0503030203020204" pitchFamily="34" charset="0"/>
            </a:endParaRPr>
          </a:p>
        </p:txBody>
      </p:sp>
      <p:sp>
        <p:nvSpPr>
          <p:cNvPr id="11" name="文本占位符 10"/>
          <p:cNvSpPr>
            <a:spLocks noGrp="1"/>
          </p:cNvSpPr>
          <p:nvPr>
            <p:ph type="body" sz="quarter" idx="22"/>
          </p:nvPr>
        </p:nvSpPr>
        <p:spPr/>
        <p:txBody>
          <a:bodyPr/>
          <a:lstStyle/>
          <a:p>
            <a:endParaRPr lang="zh-CN" altLang="en-US">
              <a:sym typeface="Huawei Sans" panose="020C0503030203020204" pitchFamily="34" charset="0"/>
            </a:endParaRPr>
          </a:p>
        </p:txBody>
      </p:sp>
      <p:sp>
        <p:nvSpPr>
          <p:cNvPr id="12" name="文本占位符 11"/>
          <p:cNvSpPr>
            <a:spLocks noGrp="1"/>
          </p:cNvSpPr>
          <p:nvPr>
            <p:ph type="body" sz="quarter" idx="23"/>
          </p:nvPr>
        </p:nvSpPr>
        <p:spPr/>
        <p:txBody>
          <a:bodyPr/>
          <a:lstStyle/>
          <a:p>
            <a:endParaRPr lang="zh-CN" altLang="en-US">
              <a:sym typeface="Huawei Sans" panose="020C0503030203020204" pitchFamily="34" charset="0"/>
            </a:endParaRPr>
          </a:p>
        </p:txBody>
      </p:sp>
      <p:sp>
        <p:nvSpPr>
          <p:cNvPr id="13" name="文本占位符 12"/>
          <p:cNvSpPr>
            <a:spLocks noGrp="1"/>
          </p:cNvSpPr>
          <p:nvPr>
            <p:ph type="body" sz="quarter" idx="24"/>
          </p:nvPr>
        </p:nvSpPr>
        <p:spPr/>
        <p:txBody>
          <a:bodyPr/>
          <a:lstStyle/>
          <a:p>
            <a:endParaRPr lang="zh-CN" altLang="en-US">
              <a:sym typeface="Huawei Sans" panose="020C0503030203020204" pitchFamily="34" charset="0"/>
            </a:endParaRPr>
          </a:p>
        </p:txBody>
      </p:sp>
      <p:sp>
        <p:nvSpPr>
          <p:cNvPr id="14" name="文本占位符 13"/>
          <p:cNvSpPr>
            <a:spLocks noGrp="1"/>
          </p:cNvSpPr>
          <p:nvPr>
            <p:ph type="body" sz="quarter" idx="25"/>
          </p:nvPr>
        </p:nvSpPr>
        <p:spPr/>
        <p:txBody>
          <a:bodyPr/>
          <a:lstStyle/>
          <a:p>
            <a:endParaRPr lang="zh-CN" altLang="en-US" dirty="0">
              <a:sym typeface="Huawei Sans" panose="020C0503030203020204" pitchFamily="34" charset="0"/>
            </a:endParaRPr>
          </a:p>
        </p:txBody>
      </p:sp>
      <p:sp>
        <p:nvSpPr>
          <p:cNvPr id="15" name="文本占位符 14"/>
          <p:cNvSpPr>
            <a:spLocks noGrp="1"/>
          </p:cNvSpPr>
          <p:nvPr>
            <p:ph type="body" sz="quarter" idx="26"/>
          </p:nvPr>
        </p:nvSpPr>
        <p:spPr/>
        <p:txBody>
          <a:bodyPr/>
          <a:lstStyle/>
          <a:p>
            <a:endParaRPr lang="zh-CN" altLang="en-US">
              <a:sym typeface="Huawei Sans" panose="020C0503030203020204" pitchFamily="34" charset="0"/>
            </a:endParaRPr>
          </a:p>
        </p:txBody>
      </p:sp>
      <p:sp>
        <p:nvSpPr>
          <p:cNvPr id="16" name="文本占位符 15"/>
          <p:cNvSpPr>
            <a:spLocks noGrp="1"/>
          </p:cNvSpPr>
          <p:nvPr>
            <p:ph type="body" sz="quarter" idx="27"/>
          </p:nvPr>
        </p:nvSpPr>
        <p:spPr/>
        <p:txBody>
          <a:bodyPr/>
          <a:lstStyle/>
          <a:p>
            <a:endParaRPr lang="zh-CN" altLang="en-US">
              <a:sym typeface="Huawei Sans" panose="020C0503030203020204" pitchFamily="34" charset="0"/>
            </a:endParaRPr>
          </a:p>
        </p:txBody>
      </p:sp>
      <p:sp>
        <p:nvSpPr>
          <p:cNvPr id="17" name="文本占位符 16"/>
          <p:cNvSpPr>
            <a:spLocks noGrp="1"/>
          </p:cNvSpPr>
          <p:nvPr>
            <p:ph type="body" sz="quarter" idx="28"/>
          </p:nvPr>
        </p:nvSpPr>
        <p:spPr/>
        <p:txBody>
          <a:bodyPr/>
          <a:lstStyle/>
          <a:p>
            <a:endParaRPr lang="zh-CN" altLang="en-US">
              <a:sym typeface="Huawei Sans" panose="020C0503030203020204" pitchFamily="34" charset="0"/>
            </a:endParaRPr>
          </a:p>
        </p:txBody>
      </p:sp>
      <p:sp>
        <p:nvSpPr>
          <p:cNvPr id="18" name="文本占位符 17"/>
          <p:cNvSpPr>
            <a:spLocks noGrp="1"/>
          </p:cNvSpPr>
          <p:nvPr>
            <p:ph type="body" sz="quarter" idx="29"/>
          </p:nvPr>
        </p:nvSpPr>
        <p:spPr/>
        <p:txBody>
          <a:bodyPr/>
          <a:lstStyle/>
          <a:p>
            <a:endParaRPr lang="zh-CN" altLang="en-US">
              <a:sym typeface="Huawei Sans" panose="020C0503030203020204" pitchFamily="34" charset="0"/>
            </a:endParaRPr>
          </a:p>
        </p:txBody>
      </p:sp>
      <p:sp>
        <p:nvSpPr>
          <p:cNvPr id="19" name="文本占位符 18"/>
          <p:cNvSpPr>
            <a:spLocks noGrp="1"/>
          </p:cNvSpPr>
          <p:nvPr>
            <p:ph type="body" sz="quarter" idx="30"/>
          </p:nvPr>
        </p:nvSpPr>
        <p:spPr/>
        <p:txBody>
          <a:bodyPr/>
          <a:lstStyle/>
          <a:p>
            <a:endParaRPr lang="zh-CN" altLang="en-US">
              <a:sym typeface="Huawei Sans" panose="020C0503030203020204" pitchFamily="34" charset="0"/>
            </a:endParaRPr>
          </a:p>
        </p:txBody>
      </p:sp>
      <p:sp>
        <p:nvSpPr>
          <p:cNvPr id="20" name="文本占位符 19"/>
          <p:cNvSpPr>
            <a:spLocks noGrp="1"/>
          </p:cNvSpPr>
          <p:nvPr>
            <p:ph type="body" sz="quarter" idx="31"/>
          </p:nvPr>
        </p:nvSpPr>
        <p:spPr/>
        <p:txBody>
          <a:bodyPr/>
          <a:lstStyle/>
          <a:p>
            <a:endParaRPr lang="zh-CN" altLang="en-US">
              <a:sym typeface="Huawei Sans" panose="020C0503030203020204" pitchFamily="34" charset="0"/>
            </a:endParaRPr>
          </a:p>
        </p:txBody>
      </p:sp>
      <p:sp>
        <p:nvSpPr>
          <p:cNvPr id="21" name="文本占位符 20"/>
          <p:cNvSpPr>
            <a:spLocks noGrp="1"/>
          </p:cNvSpPr>
          <p:nvPr>
            <p:ph type="body" sz="quarter" idx="32"/>
          </p:nvPr>
        </p:nvSpPr>
        <p:spPr/>
        <p:txBody>
          <a:bodyPr/>
          <a:lstStyle/>
          <a:p>
            <a:endParaRPr lang="zh-CN" altLang="en-US">
              <a:sym typeface="Huawei Sans" panose="020C0503030203020204" pitchFamily="34" charset="0"/>
            </a:endParaRPr>
          </a:p>
        </p:txBody>
      </p:sp>
      <p:sp>
        <p:nvSpPr>
          <p:cNvPr id="22" name="文本占位符 21"/>
          <p:cNvSpPr>
            <a:spLocks noGrp="1"/>
          </p:cNvSpPr>
          <p:nvPr>
            <p:ph type="body" sz="quarter" idx="33"/>
          </p:nvPr>
        </p:nvSpPr>
        <p:spPr/>
        <p:txBody>
          <a:bodyPr/>
          <a:lstStyle/>
          <a:p>
            <a:endParaRPr lang="zh-CN" altLang="en-US">
              <a:sym typeface="Huawei Sans" panose="020C0503030203020204" pitchFamily="34" charset="0"/>
            </a:endParaRPr>
          </a:p>
        </p:txBody>
      </p:sp>
      <p:sp>
        <p:nvSpPr>
          <p:cNvPr id="23" name="文本占位符 22"/>
          <p:cNvSpPr>
            <a:spLocks noGrp="1"/>
          </p:cNvSpPr>
          <p:nvPr>
            <p:ph type="body" sz="quarter" idx="34"/>
          </p:nvPr>
        </p:nvSpPr>
        <p:spPr/>
        <p:txBody>
          <a:bodyPr/>
          <a:lstStyle/>
          <a:p>
            <a:endParaRPr lang="zh-CN" altLang="en-US">
              <a:sym typeface="Huawei Sans" panose="020C0503030203020204" pitchFamily="34" charset="0"/>
            </a:endParaRPr>
          </a:p>
        </p:txBody>
      </p:sp>
      <p:sp>
        <p:nvSpPr>
          <p:cNvPr id="24" name="文本占位符 23"/>
          <p:cNvSpPr>
            <a:spLocks noGrp="1"/>
          </p:cNvSpPr>
          <p:nvPr>
            <p:ph type="body" sz="quarter" idx="35"/>
          </p:nvPr>
        </p:nvSpPr>
        <p:spPr/>
        <p:txBody>
          <a:bodyPr/>
          <a:lstStyle/>
          <a:p>
            <a:endParaRPr lang="zh-CN" altLang="en-US">
              <a:sym typeface="Huawei Sans" panose="020C0503030203020204" pitchFamily="34" charset="0"/>
            </a:endParaRPr>
          </a:p>
        </p:txBody>
      </p:sp>
      <p:sp>
        <p:nvSpPr>
          <p:cNvPr id="25" name="文本占位符 24"/>
          <p:cNvSpPr>
            <a:spLocks noGrp="1"/>
          </p:cNvSpPr>
          <p:nvPr>
            <p:ph type="body" sz="quarter" idx="36"/>
          </p:nvPr>
        </p:nvSpPr>
        <p:spPr/>
        <p:txBody>
          <a:bodyPr/>
          <a:lstStyle/>
          <a:p>
            <a:endParaRPr lang="zh-CN" altLang="en-US">
              <a:sym typeface="Huawei Sans" panose="020C0503030203020204" pitchFamily="34" charset="0"/>
            </a:endParaRPr>
          </a:p>
        </p:txBody>
      </p:sp>
    </p:spTree>
    <p:extLst>
      <p:ext uri="{BB962C8B-B14F-4D97-AF65-F5344CB8AC3E}">
        <p14:creationId xmlns:p14="http://schemas.microsoft.com/office/powerpoint/2010/main" val="11497001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600" dirty="0" smtClean="0">
                <a:latin typeface="+mj-lt"/>
                <a:ea typeface="+mj-ea"/>
                <a:cs typeface="+mn-ea"/>
                <a:sym typeface="Microsoft YaHei" panose="020B0503020204020204" pitchFamily="34" charset="-122"/>
              </a:rPr>
              <a:t>GPU</a:t>
            </a:r>
            <a:r>
              <a:rPr lang="zh-CN" altLang="en-US" sz="3600" dirty="0" smtClean="0">
                <a:latin typeface="+mj-lt"/>
                <a:ea typeface="+mj-ea"/>
                <a:cs typeface="+mn-ea"/>
                <a:sym typeface="Microsoft YaHei" panose="020B0503020204020204" pitchFamily="34" charset="-122"/>
              </a:rPr>
              <a:t>、</a:t>
            </a:r>
            <a:r>
              <a:rPr lang="en-US" altLang="zh-CN" sz="3600" dirty="0" smtClean="0">
                <a:latin typeface="+mj-lt"/>
                <a:ea typeface="+mj-ea"/>
                <a:cs typeface="+mn-ea"/>
                <a:sym typeface="Microsoft YaHei" panose="020B0503020204020204" pitchFamily="34" charset="-122"/>
              </a:rPr>
              <a:t>CPU</a:t>
            </a:r>
            <a:r>
              <a:rPr lang="zh-CN" altLang="en-US" sz="3600" dirty="0" smtClean="0">
                <a:latin typeface="+mj-lt"/>
                <a:ea typeface="+mj-ea"/>
                <a:cs typeface="+mn-ea"/>
                <a:sym typeface="Microsoft YaHei" panose="020B0503020204020204" pitchFamily="34" charset="-122"/>
              </a:rPr>
              <a:t>设计比对</a:t>
            </a:r>
            <a:endParaRPr lang="zh-CN" altLang="en-US" sz="3200" dirty="0">
              <a:latin typeface="+mj-lt"/>
              <a:ea typeface="+mj-ea"/>
              <a:cs typeface="+mn-ea"/>
              <a:sym typeface="Microsoft YaHei" panose="020B0503020204020204" pitchFamily="34" charset="-122"/>
            </a:endParaRPr>
          </a:p>
        </p:txBody>
      </p:sp>
      <p:sp>
        <p:nvSpPr>
          <p:cNvPr id="5" name="文本占位符 4"/>
          <p:cNvSpPr>
            <a:spLocks noGrp="1"/>
          </p:cNvSpPr>
          <p:nvPr>
            <p:ph type="body" sz="quarter" idx="10"/>
          </p:nvPr>
        </p:nvSpPr>
        <p:spPr>
          <a:xfrm>
            <a:off x="731838" y="1047750"/>
            <a:ext cx="10728326" cy="5461538"/>
          </a:xfrm>
        </p:spPr>
        <p:txBody>
          <a:bodyPr/>
          <a:lstStyle/>
          <a:p>
            <a:r>
              <a:rPr lang="en-US" altLang="zh-CN" sz="2400" b="1" dirty="0"/>
              <a:t>GPU</a:t>
            </a:r>
            <a:r>
              <a:rPr lang="zh-CN" altLang="en-US" sz="2400" b="1" dirty="0"/>
              <a:t>主要面对类型高度统一、相互无依赖的大规模数据和不需打断的纯净计算环境。</a:t>
            </a:r>
          </a:p>
          <a:p>
            <a:pPr lvl="1">
              <a:lnSpc>
                <a:spcPct val="150000"/>
              </a:lnSpc>
              <a:spcBef>
                <a:spcPct val="0"/>
              </a:spcBef>
            </a:pPr>
            <a:r>
              <a:rPr lang="zh-CN" altLang="en-US" dirty="0">
                <a:cs typeface="+mn-ea"/>
              </a:rPr>
              <a:t>拥有若干由数以千计的更小的核心（专为同时处理多重任务而设计）组成的大规模并行计算架构</a:t>
            </a:r>
            <a:endParaRPr lang="en-US" altLang="zh-CN" dirty="0">
              <a:cs typeface="+mn-ea"/>
            </a:endParaRPr>
          </a:p>
          <a:p>
            <a:pPr lvl="1">
              <a:lnSpc>
                <a:spcPct val="150000"/>
              </a:lnSpc>
              <a:spcBef>
                <a:spcPct val="0"/>
              </a:spcBef>
            </a:pPr>
            <a:r>
              <a:rPr lang="zh-CN" altLang="en-US" dirty="0">
                <a:cs typeface="+mn-ea"/>
              </a:rPr>
              <a:t>基于大吞吐量设计</a:t>
            </a:r>
            <a:endParaRPr lang="en-US" altLang="zh-CN" dirty="0">
              <a:cs typeface="+mn-ea"/>
            </a:endParaRPr>
          </a:p>
          <a:p>
            <a:pPr marL="987425" lvl="2" indent="-285750">
              <a:lnSpc>
                <a:spcPct val="150000"/>
              </a:lnSpc>
            </a:pPr>
            <a:r>
              <a:rPr lang="zh-CN" altLang="en-US" sz="1800" b="1" dirty="0"/>
              <a:t>有很多</a:t>
            </a:r>
            <a:r>
              <a:rPr lang="en-US" altLang="zh-CN" sz="1800" b="1" dirty="0"/>
              <a:t>ALU</a:t>
            </a:r>
            <a:r>
              <a:rPr lang="zh-CN" altLang="en-US" sz="1800" b="1" dirty="0"/>
              <a:t>和很少</a:t>
            </a:r>
            <a:r>
              <a:rPr lang="en-US" altLang="zh-CN" sz="1800" b="1" dirty="0"/>
              <a:t>cache</a:t>
            </a:r>
            <a:r>
              <a:rPr lang="zh-CN" altLang="en-US" sz="1800" b="1" dirty="0"/>
              <a:t>（和</a:t>
            </a:r>
            <a:r>
              <a:rPr lang="en-US" altLang="zh-CN" sz="1800" b="1" dirty="0"/>
              <a:t>CPU</a:t>
            </a:r>
            <a:r>
              <a:rPr lang="zh-CN" altLang="en-US" sz="1800" b="1" dirty="0"/>
              <a:t>目的不同，为</a:t>
            </a:r>
            <a:r>
              <a:rPr lang="en-US" altLang="zh-CN" sz="1800" b="1" dirty="0"/>
              <a:t>thread</a:t>
            </a:r>
            <a:r>
              <a:rPr lang="zh-CN" altLang="en-US" sz="1800" b="1" dirty="0"/>
              <a:t>提高服务），缓存合并访问</a:t>
            </a:r>
            <a:r>
              <a:rPr lang="en-US" altLang="zh-CN" sz="1800" b="1" dirty="0"/>
              <a:t>DRAM</a:t>
            </a:r>
            <a:r>
              <a:rPr lang="zh-CN" altLang="en-US" sz="1800" b="1" dirty="0"/>
              <a:t>，带来时延问题。</a:t>
            </a:r>
            <a:endParaRPr lang="en-US" altLang="zh-CN" sz="1800" b="1" dirty="0"/>
          </a:p>
          <a:p>
            <a:pPr marL="987425" lvl="2" indent="-285750">
              <a:lnSpc>
                <a:spcPct val="150000"/>
              </a:lnSpc>
            </a:pPr>
            <a:r>
              <a:rPr lang="zh-CN" altLang="en-US" sz="1800" b="1" dirty="0"/>
              <a:t>控制单元合并访问。</a:t>
            </a:r>
            <a:endParaRPr lang="en-US" altLang="zh-CN" sz="1800" b="1" dirty="0"/>
          </a:p>
          <a:p>
            <a:pPr marL="987425" lvl="2" indent="-285750">
              <a:lnSpc>
                <a:spcPct val="150000"/>
              </a:lnSpc>
            </a:pPr>
            <a:r>
              <a:rPr lang="zh-CN" altLang="en-US" sz="1800" b="1" dirty="0"/>
              <a:t>大量</a:t>
            </a:r>
            <a:r>
              <a:rPr lang="en-US" altLang="zh-CN" sz="1800" b="1" dirty="0"/>
              <a:t>ALU</a:t>
            </a:r>
            <a:r>
              <a:rPr lang="zh-CN" altLang="en-US" sz="1800" b="1" dirty="0"/>
              <a:t>实现大量</a:t>
            </a:r>
            <a:r>
              <a:rPr lang="en-US" altLang="zh-CN" sz="1800" b="1" dirty="0"/>
              <a:t>thread</a:t>
            </a:r>
            <a:r>
              <a:rPr lang="zh-CN" altLang="en-US" sz="1800" b="1" dirty="0"/>
              <a:t>并行掩盖时延问题。</a:t>
            </a:r>
            <a:endParaRPr lang="en-US" altLang="zh-CN" sz="1800" b="1" dirty="0"/>
          </a:p>
          <a:p>
            <a:pPr lvl="1">
              <a:lnSpc>
                <a:spcPct val="150000"/>
              </a:lnSpc>
              <a:spcBef>
                <a:spcPct val="0"/>
              </a:spcBef>
            </a:pPr>
            <a:r>
              <a:rPr lang="zh-CN" altLang="en-US" dirty="0">
                <a:cs typeface="+mn-ea"/>
              </a:rPr>
              <a:t>擅长计算密集和易于并行的程序</a:t>
            </a:r>
            <a:endParaRPr lang="en-US" altLang="zh-CN" dirty="0">
              <a:cs typeface="+mn-ea"/>
            </a:endParaRPr>
          </a:p>
          <a:p>
            <a:endParaRPr lang="en-US" dirty="0"/>
          </a:p>
        </p:txBody>
      </p:sp>
      <p:pic>
        <p:nvPicPr>
          <p:cNvPr id="3" name="图片 2"/>
          <p:cNvPicPr>
            <a:picLocks noChangeAspect="1"/>
          </p:cNvPicPr>
          <p:nvPr/>
        </p:nvPicPr>
        <p:blipFill>
          <a:blip r:embed="rId3"/>
          <a:stretch>
            <a:fillRect/>
          </a:stretch>
        </p:blipFill>
        <p:spPr>
          <a:xfrm>
            <a:off x="6925069" y="4052718"/>
            <a:ext cx="4277856" cy="2251539"/>
          </a:xfrm>
          <a:prstGeom prst="rect">
            <a:avLst/>
          </a:prstGeom>
        </p:spPr>
      </p:pic>
    </p:spTree>
    <p:extLst>
      <p:ext uri="{BB962C8B-B14F-4D97-AF65-F5344CB8AC3E}">
        <p14:creationId xmlns:p14="http://schemas.microsoft.com/office/powerpoint/2010/main" val="24778664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600" dirty="0" smtClean="0">
                <a:latin typeface="+mj-lt"/>
                <a:ea typeface="Microsoft YaHei" panose="020B0503020204020204" pitchFamily="34" charset="-122"/>
                <a:cs typeface="+mn-ea"/>
                <a:sym typeface="Microsoft YaHei" panose="020B0503020204020204" pitchFamily="34" charset="-122"/>
              </a:rPr>
              <a:t>GPU</a:t>
            </a:r>
            <a:r>
              <a:rPr lang="zh-CN" altLang="en-US" sz="3600" dirty="0" smtClean="0">
                <a:latin typeface="+mj-lt"/>
                <a:ea typeface="Microsoft YaHei" panose="020B0503020204020204" pitchFamily="34" charset="-122"/>
                <a:cs typeface="+mn-ea"/>
                <a:sym typeface="Microsoft YaHei" panose="020B0503020204020204" pitchFamily="34" charset="-122"/>
              </a:rPr>
              <a:t>、</a:t>
            </a:r>
            <a:r>
              <a:rPr lang="en-US" altLang="zh-CN" sz="3600" dirty="0" smtClean="0">
                <a:latin typeface="+mj-lt"/>
                <a:ea typeface="Microsoft YaHei" panose="020B0503020204020204" pitchFamily="34" charset="-122"/>
                <a:cs typeface="+mn-ea"/>
                <a:sym typeface="Microsoft YaHei" panose="020B0503020204020204" pitchFamily="34" charset="-122"/>
              </a:rPr>
              <a:t>CPU</a:t>
            </a:r>
            <a:r>
              <a:rPr lang="zh-CN" altLang="en-US" sz="3600" dirty="0" smtClean="0">
                <a:latin typeface="+mj-lt"/>
                <a:ea typeface="+mn-ea"/>
                <a:cs typeface="+mn-ea"/>
                <a:sym typeface="Microsoft YaHei" panose="020B0503020204020204" pitchFamily="34" charset="-122"/>
              </a:rPr>
              <a:t>设计比对</a:t>
            </a:r>
            <a:endParaRPr lang="zh-CN" altLang="en-US" sz="3200" dirty="0">
              <a:latin typeface="+mj-lt"/>
              <a:ea typeface="+mn-ea"/>
              <a:cs typeface="+mn-ea"/>
              <a:sym typeface="Microsoft YaHei" panose="020B0503020204020204" pitchFamily="34" charset="-122"/>
            </a:endParaRPr>
          </a:p>
        </p:txBody>
      </p:sp>
      <p:sp>
        <p:nvSpPr>
          <p:cNvPr id="5" name="文本占位符 4"/>
          <p:cNvSpPr>
            <a:spLocks noGrp="1"/>
          </p:cNvSpPr>
          <p:nvPr>
            <p:ph type="body" sz="quarter" idx="10"/>
          </p:nvPr>
        </p:nvSpPr>
        <p:spPr/>
        <p:txBody>
          <a:bodyPr/>
          <a:lstStyle/>
          <a:p>
            <a:r>
              <a:rPr lang="en-US" altLang="zh-CN" sz="2400" b="1" dirty="0"/>
              <a:t>CPU</a:t>
            </a:r>
            <a:r>
              <a:rPr lang="zh-CN" altLang="en-US" sz="2400" b="1" dirty="0"/>
              <a:t>需要很强通用性处理不同数据类型，同时需要逻辑判断，还会引入大量分支跳转和中断处理。</a:t>
            </a:r>
          </a:p>
          <a:p>
            <a:pPr lvl="1">
              <a:lnSpc>
                <a:spcPct val="150000"/>
              </a:lnSpc>
              <a:spcBef>
                <a:spcPct val="0"/>
              </a:spcBef>
            </a:pPr>
            <a:r>
              <a:rPr lang="zh-CN" altLang="en-US" dirty="0">
                <a:cs typeface="+mn-ea"/>
              </a:rPr>
              <a:t>由专为串行处理而优化的几个核心组成</a:t>
            </a:r>
            <a:endParaRPr lang="en-US" altLang="zh-CN" dirty="0">
              <a:cs typeface="+mn-ea"/>
            </a:endParaRPr>
          </a:p>
          <a:p>
            <a:pPr lvl="1">
              <a:lnSpc>
                <a:spcPct val="150000"/>
              </a:lnSpc>
              <a:spcBef>
                <a:spcPct val="0"/>
              </a:spcBef>
            </a:pPr>
            <a:r>
              <a:rPr lang="zh-CN" altLang="en-US" dirty="0">
                <a:cs typeface="+mn-ea"/>
              </a:rPr>
              <a:t>基于低延时设计</a:t>
            </a:r>
            <a:endParaRPr lang="en-US" altLang="zh-CN" dirty="0">
              <a:cs typeface="+mn-ea"/>
            </a:endParaRPr>
          </a:p>
          <a:p>
            <a:pPr marL="987425" lvl="2" indent="-285750">
              <a:lnSpc>
                <a:spcPct val="150000"/>
              </a:lnSpc>
            </a:pPr>
            <a:r>
              <a:rPr lang="zh-CN" altLang="en-US" sz="1800" b="1" dirty="0"/>
              <a:t>强大的</a:t>
            </a:r>
            <a:r>
              <a:rPr lang="en-US" altLang="zh-CN" sz="1800" b="1" dirty="0"/>
              <a:t>ALU</a:t>
            </a:r>
            <a:r>
              <a:rPr lang="zh-CN" altLang="en-US" sz="1800" b="1" dirty="0"/>
              <a:t>单元，可在很短时钟周期完成计算</a:t>
            </a:r>
            <a:endParaRPr lang="en-US" altLang="zh-CN" sz="1800" b="1" dirty="0"/>
          </a:p>
          <a:p>
            <a:pPr marL="987425" lvl="2" indent="-285750">
              <a:lnSpc>
                <a:spcPct val="150000"/>
              </a:lnSpc>
            </a:pPr>
            <a:r>
              <a:rPr lang="zh-CN" altLang="en-US" sz="1800" b="1" dirty="0"/>
              <a:t>大量缓存降低延时</a:t>
            </a:r>
            <a:endParaRPr lang="en-US" altLang="zh-CN" sz="1800" b="1" dirty="0"/>
          </a:p>
          <a:p>
            <a:pPr marL="987425" lvl="2" indent="-285750">
              <a:lnSpc>
                <a:spcPct val="150000"/>
              </a:lnSpc>
            </a:pPr>
            <a:r>
              <a:rPr lang="zh-CN" altLang="en-US" sz="1800" b="1" dirty="0"/>
              <a:t>高时钟频率</a:t>
            </a:r>
            <a:endParaRPr lang="en-US" altLang="zh-CN" sz="1800" b="1" dirty="0"/>
          </a:p>
          <a:p>
            <a:pPr marL="987425" lvl="2" indent="-285750">
              <a:lnSpc>
                <a:spcPct val="150000"/>
              </a:lnSpc>
            </a:pPr>
            <a:r>
              <a:rPr lang="zh-CN" altLang="en-US" sz="1800" b="1" dirty="0"/>
              <a:t>复杂逻辑控制单元，多分支程序可通过分支预测能力降低时延</a:t>
            </a:r>
            <a:endParaRPr lang="en-US" altLang="zh-CN" sz="1800" b="1" dirty="0"/>
          </a:p>
          <a:p>
            <a:pPr marL="987425" lvl="2" indent="-285750">
              <a:lnSpc>
                <a:spcPct val="150000"/>
              </a:lnSpc>
            </a:pPr>
            <a:r>
              <a:rPr lang="zh-CN" altLang="en-US" sz="1800" b="1" dirty="0"/>
              <a:t>对于依赖之前指令结果的部分指令，逻辑单元决定指令在</a:t>
            </a:r>
            <a:r>
              <a:rPr lang="en-US" altLang="zh-CN" sz="1800" b="1" dirty="0"/>
              <a:t>pipeline</a:t>
            </a:r>
            <a:r>
              <a:rPr lang="zh-CN" altLang="en-US" sz="1800" b="1" dirty="0"/>
              <a:t>中的位置实现数据快速转发</a:t>
            </a:r>
            <a:endParaRPr lang="en-US" altLang="zh-CN" sz="1800" b="1" dirty="0"/>
          </a:p>
          <a:p>
            <a:pPr lvl="1">
              <a:lnSpc>
                <a:spcPct val="150000"/>
              </a:lnSpc>
              <a:spcBef>
                <a:spcPct val="0"/>
              </a:spcBef>
            </a:pPr>
            <a:r>
              <a:rPr lang="zh-CN" altLang="en-US" dirty="0">
                <a:cs typeface="+mn-ea"/>
              </a:rPr>
              <a:t>擅长逻辑控制、串行运算</a:t>
            </a:r>
            <a:endParaRPr lang="en-US" altLang="zh-CN" dirty="0">
              <a:cs typeface="+mn-ea"/>
            </a:endParaRPr>
          </a:p>
          <a:p>
            <a:endParaRPr lang="en-US" dirty="0"/>
          </a:p>
        </p:txBody>
      </p:sp>
      <p:pic>
        <p:nvPicPr>
          <p:cNvPr id="3" name="图片 2"/>
          <p:cNvPicPr>
            <a:picLocks noChangeAspect="1"/>
          </p:cNvPicPr>
          <p:nvPr/>
        </p:nvPicPr>
        <p:blipFill>
          <a:blip r:embed="rId3"/>
          <a:stretch>
            <a:fillRect/>
          </a:stretch>
        </p:blipFill>
        <p:spPr>
          <a:xfrm>
            <a:off x="7304341" y="2060848"/>
            <a:ext cx="3746924" cy="2652820"/>
          </a:xfrm>
          <a:prstGeom prst="rect">
            <a:avLst/>
          </a:prstGeom>
        </p:spPr>
      </p:pic>
    </p:spTree>
    <p:extLst>
      <p:ext uri="{BB962C8B-B14F-4D97-AF65-F5344CB8AC3E}">
        <p14:creationId xmlns:p14="http://schemas.microsoft.com/office/powerpoint/2010/main" val="24789650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600" dirty="0" smtClean="0">
                <a:latin typeface="+mj-lt"/>
                <a:ea typeface="+mj-ea"/>
                <a:cs typeface="+mn-ea"/>
                <a:sym typeface="Microsoft YaHei" panose="020B0503020204020204" pitchFamily="34" charset="-122"/>
              </a:rPr>
              <a:t>AI</a:t>
            </a:r>
            <a:r>
              <a:rPr lang="zh-CN" altLang="en-US" sz="3600" dirty="0" smtClean="0">
                <a:latin typeface="+mj-lt"/>
                <a:ea typeface="+mj-ea"/>
                <a:cs typeface="+mn-ea"/>
                <a:sym typeface="Microsoft YaHei" panose="020B0503020204020204" pitchFamily="34" charset="-122"/>
              </a:rPr>
              <a:t>芯片</a:t>
            </a:r>
            <a:r>
              <a:rPr lang="zh-CN" altLang="en-US" sz="3600" dirty="0">
                <a:latin typeface="+mj-lt"/>
                <a:ea typeface="+mj-ea"/>
                <a:cs typeface="+mn-ea"/>
                <a:sym typeface="Microsoft YaHei" panose="020B0503020204020204" pitchFamily="34" charset="-122"/>
              </a:rPr>
              <a:t>现状</a:t>
            </a:r>
            <a:r>
              <a:rPr lang="zh-CN" altLang="en-US" sz="3600" dirty="0" smtClean="0">
                <a:latin typeface="+mj-lt"/>
                <a:ea typeface="+mj-ea"/>
                <a:cs typeface="+mn-ea"/>
                <a:sym typeface="Microsoft YaHei" panose="020B0503020204020204" pitchFamily="34" charset="-122"/>
              </a:rPr>
              <a:t> </a:t>
            </a:r>
            <a:r>
              <a:rPr lang="en-US" altLang="zh-CN" sz="3600" dirty="0" smtClean="0">
                <a:latin typeface="+mj-lt"/>
                <a:ea typeface="+mj-ea"/>
                <a:cs typeface="+mn-ea"/>
                <a:sym typeface="Microsoft YaHei" panose="020B0503020204020204" pitchFamily="34" charset="-122"/>
              </a:rPr>
              <a:t>— FPGA</a:t>
            </a:r>
            <a:endParaRPr lang="zh-CN" altLang="en-US" sz="3200" dirty="0">
              <a:latin typeface="+mj-lt"/>
              <a:ea typeface="+mj-ea"/>
              <a:cs typeface="+mn-ea"/>
              <a:sym typeface="Microsoft YaHei" panose="020B0503020204020204" pitchFamily="34" charset="-122"/>
            </a:endParaRPr>
          </a:p>
        </p:txBody>
      </p:sp>
      <p:sp>
        <p:nvSpPr>
          <p:cNvPr id="3" name="文本占位符 2"/>
          <p:cNvSpPr>
            <a:spLocks noGrp="1"/>
          </p:cNvSpPr>
          <p:nvPr>
            <p:ph type="body" sz="quarter" idx="10"/>
          </p:nvPr>
        </p:nvSpPr>
        <p:spPr/>
        <p:txBody>
          <a:bodyPr/>
          <a:lstStyle/>
          <a:p>
            <a:r>
              <a:rPr lang="en-US" altLang="zh-CN" sz="2400" b="1" dirty="0"/>
              <a:t>FPGA</a:t>
            </a:r>
            <a:endParaRPr lang="zh-CN" altLang="en-US" sz="2400" b="1" dirty="0"/>
          </a:p>
          <a:p>
            <a:pPr lvl="1">
              <a:lnSpc>
                <a:spcPct val="150000"/>
              </a:lnSpc>
              <a:spcBef>
                <a:spcPct val="0"/>
              </a:spcBef>
            </a:pPr>
            <a:r>
              <a:rPr lang="zh-CN" altLang="en-US" dirty="0">
                <a:cs typeface="+mn-ea"/>
              </a:rPr>
              <a:t>采用</a:t>
            </a:r>
            <a:r>
              <a:rPr lang="en-US" altLang="zh-CN" dirty="0">
                <a:cs typeface="+mn-ea"/>
              </a:rPr>
              <a:t>HDL</a:t>
            </a:r>
            <a:r>
              <a:rPr lang="zh-CN" altLang="en-US" dirty="0">
                <a:cs typeface="+mn-ea"/>
              </a:rPr>
              <a:t>可编程方式，灵活性高，可重构（烧），可深度定制。</a:t>
            </a:r>
            <a:endParaRPr lang="en-US" altLang="zh-CN" dirty="0">
              <a:cs typeface="+mn-ea"/>
            </a:endParaRPr>
          </a:p>
          <a:p>
            <a:pPr lvl="1">
              <a:lnSpc>
                <a:spcPct val="150000"/>
              </a:lnSpc>
              <a:spcBef>
                <a:spcPct val="0"/>
              </a:spcBef>
            </a:pPr>
            <a:r>
              <a:rPr lang="zh-CN" altLang="en-US" dirty="0">
                <a:cs typeface="+mn-ea"/>
              </a:rPr>
              <a:t>可通过多片</a:t>
            </a:r>
            <a:r>
              <a:rPr lang="en-US" altLang="zh-CN" dirty="0">
                <a:cs typeface="+mn-ea"/>
              </a:rPr>
              <a:t>FPGA</a:t>
            </a:r>
            <a:r>
              <a:rPr lang="zh-CN" altLang="en-US" dirty="0">
                <a:cs typeface="+mn-ea"/>
              </a:rPr>
              <a:t>联合将</a:t>
            </a:r>
            <a:r>
              <a:rPr lang="en-US" altLang="zh-CN" dirty="0">
                <a:cs typeface="+mn-ea"/>
              </a:rPr>
              <a:t>DNN</a:t>
            </a:r>
            <a:r>
              <a:rPr lang="zh-CN" altLang="en-US" dirty="0">
                <a:cs typeface="+mn-ea"/>
              </a:rPr>
              <a:t>模型加载到片上进行低延迟计算，计算性能优于</a:t>
            </a:r>
            <a:r>
              <a:rPr lang="en-US" altLang="zh-CN" dirty="0">
                <a:cs typeface="+mn-ea"/>
              </a:rPr>
              <a:t>GPU</a:t>
            </a:r>
            <a:r>
              <a:rPr lang="zh-CN" altLang="en-US" dirty="0">
                <a:cs typeface="+mn-ea"/>
              </a:rPr>
              <a:t>，但由于需考虑不断擦写，性能达不到最优（冗余晶体管和连线，相同功能逻辑电路占芯片面积更大）。</a:t>
            </a:r>
            <a:endParaRPr lang="en-US" altLang="zh-CN" dirty="0">
              <a:cs typeface="+mn-ea"/>
            </a:endParaRPr>
          </a:p>
          <a:p>
            <a:pPr lvl="1">
              <a:lnSpc>
                <a:spcPct val="150000"/>
              </a:lnSpc>
              <a:spcBef>
                <a:spcPct val="0"/>
              </a:spcBef>
            </a:pPr>
            <a:r>
              <a:rPr lang="zh-CN" altLang="en-US" dirty="0">
                <a:cs typeface="+mn-ea"/>
              </a:rPr>
              <a:t>由于可重构，供货风险和研发风险较低，成本取决于购买数量，相对自由。</a:t>
            </a:r>
            <a:endParaRPr lang="en-US" altLang="zh-CN" dirty="0">
              <a:cs typeface="+mn-ea"/>
            </a:endParaRPr>
          </a:p>
          <a:p>
            <a:pPr lvl="1">
              <a:lnSpc>
                <a:spcPct val="150000"/>
              </a:lnSpc>
              <a:spcBef>
                <a:spcPct val="0"/>
              </a:spcBef>
            </a:pPr>
            <a:r>
              <a:rPr lang="zh-CN" altLang="en-US" dirty="0"/>
              <a:t>设计、流片过程解耦，</a:t>
            </a:r>
            <a:r>
              <a:rPr lang="zh-CN" altLang="en-US" b="1" dirty="0"/>
              <a:t>开发周期较长</a:t>
            </a:r>
            <a:r>
              <a:rPr lang="zh-CN" altLang="en-US" dirty="0"/>
              <a:t>（通常半年），</a:t>
            </a:r>
            <a:r>
              <a:rPr lang="zh-CN" altLang="en-US" b="1" dirty="0"/>
              <a:t>门槛高。</a:t>
            </a:r>
            <a:endParaRPr lang="en-US" altLang="zh-CN" b="1" dirty="0"/>
          </a:p>
          <a:p>
            <a:pPr marL="0" indent="0">
              <a:buNone/>
            </a:pPr>
            <a:endParaRPr lang="en-US" dirty="0"/>
          </a:p>
        </p:txBody>
      </p:sp>
    </p:spTree>
    <p:extLst>
      <p:ext uri="{BB962C8B-B14F-4D97-AF65-F5344CB8AC3E}">
        <p14:creationId xmlns:p14="http://schemas.microsoft.com/office/powerpoint/2010/main" val="36407322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600" dirty="0" smtClean="0">
                <a:latin typeface="+mj-lt"/>
                <a:ea typeface="+mj-ea"/>
                <a:cs typeface="+mn-ea"/>
                <a:sym typeface="Microsoft YaHei" panose="020B0503020204020204" pitchFamily="34" charset="-122"/>
              </a:rPr>
              <a:t>AI</a:t>
            </a:r>
            <a:r>
              <a:rPr lang="zh-CN" altLang="en-US" sz="3600" dirty="0" smtClean="0">
                <a:latin typeface="+mj-lt"/>
                <a:ea typeface="+mj-ea"/>
                <a:cs typeface="+mn-ea"/>
                <a:sym typeface="Microsoft YaHei" panose="020B0503020204020204" pitchFamily="34" charset="-122"/>
              </a:rPr>
              <a:t>芯片</a:t>
            </a:r>
            <a:r>
              <a:rPr lang="zh-CN" altLang="en-US" sz="3600" dirty="0">
                <a:latin typeface="+mj-lt"/>
                <a:ea typeface="+mj-ea"/>
                <a:cs typeface="+mn-ea"/>
                <a:sym typeface="Microsoft YaHei" panose="020B0503020204020204" pitchFamily="34" charset="-122"/>
              </a:rPr>
              <a:t>现状</a:t>
            </a:r>
            <a:r>
              <a:rPr lang="zh-CN" altLang="en-US" sz="3600" dirty="0" smtClean="0">
                <a:latin typeface="+mj-lt"/>
                <a:ea typeface="+mj-ea"/>
                <a:cs typeface="+mn-ea"/>
                <a:sym typeface="Microsoft YaHei" panose="020B0503020204020204" pitchFamily="34" charset="-122"/>
              </a:rPr>
              <a:t> </a:t>
            </a:r>
            <a:r>
              <a:rPr lang="en-US" altLang="zh-CN" sz="3600" dirty="0" smtClean="0">
                <a:latin typeface="+mj-lt"/>
                <a:ea typeface="+mj-ea"/>
                <a:cs typeface="+mn-ea"/>
                <a:sym typeface="Microsoft YaHei" panose="020B0503020204020204" pitchFamily="34" charset="-122"/>
              </a:rPr>
              <a:t>— TPU</a:t>
            </a:r>
            <a:endParaRPr lang="zh-CN" altLang="en-US" sz="3200" dirty="0">
              <a:latin typeface="+mj-lt"/>
              <a:ea typeface="+mj-ea"/>
              <a:cs typeface="+mn-ea"/>
              <a:sym typeface="Microsoft YaHei" panose="020B0503020204020204" pitchFamily="34" charset="-122"/>
            </a:endParaRPr>
          </a:p>
        </p:txBody>
      </p:sp>
      <p:sp>
        <p:nvSpPr>
          <p:cNvPr id="5" name="文本占位符 4"/>
          <p:cNvSpPr>
            <a:spLocks noGrp="1"/>
          </p:cNvSpPr>
          <p:nvPr>
            <p:ph type="body" sz="quarter" idx="10"/>
          </p:nvPr>
        </p:nvSpPr>
        <p:spPr/>
        <p:txBody>
          <a:bodyPr/>
          <a:lstStyle/>
          <a:p>
            <a:r>
              <a:rPr lang="en-US" altLang="zh-CN" sz="2400" b="1" dirty="0"/>
              <a:t>TPU(Tensor Processing Unit)</a:t>
            </a:r>
            <a:endParaRPr lang="zh-CN" altLang="en-US" sz="2400" b="1" dirty="0"/>
          </a:p>
          <a:p>
            <a:pPr lvl="1">
              <a:lnSpc>
                <a:spcPct val="150000"/>
              </a:lnSpc>
              <a:spcBef>
                <a:spcPct val="0"/>
              </a:spcBef>
            </a:pPr>
            <a:r>
              <a:rPr lang="zh-CN" altLang="en-US" dirty="0">
                <a:cs typeface="+mn-ea"/>
              </a:rPr>
              <a:t>谷歌从</a:t>
            </a:r>
            <a:r>
              <a:rPr lang="en-US" altLang="zh-CN" dirty="0">
                <a:cs typeface="+mn-ea"/>
              </a:rPr>
              <a:t>2006</a:t>
            </a:r>
            <a:r>
              <a:rPr lang="zh-CN" altLang="en-US" dirty="0">
                <a:cs typeface="+mn-ea"/>
              </a:rPr>
              <a:t>年起致力于将专用集成电路</a:t>
            </a:r>
            <a:r>
              <a:rPr lang="en-US" altLang="zh-CN" dirty="0">
                <a:cs typeface="+mn-ea"/>
              </a:rPr>
              <a:t>ASIC</a:t>
            </a:r>
            <a:r>
              <a:rPr lang="zh-CN" altLang="en-US" dirty="0">
                <a:cs typeface="+mn-ea"/>
              </a:rPr>
              <a:t>的设计理念应用到神经网络领域，发布了支撑深度学习开源框架</a:t>
            </a:r>
            <a:r>
              <a:rPr lang="en-US" altLang="zh-CN" dirty="0" err="1">
                <a:cs typeface="+mn-ea"/>
              </a:rPr>
              <a:t>TensorFlow</a:t>
            </a:r>
            <a:r>
              <a:rPr lang="zh-CN" altLang="en-US" dirty="0">
                <a:cs typeface="+mn-ea"/>
              </a:rPr>
              <a:t>的人工智能定制芯片</a:t>
            </a:r>
            <a:r>
              <a:rPr lang="en-US" altLang="zh-CN" dirty="0">
                <a:cs typeface="+mn-ea"/>
              </a:rPr>
              <a:t>TPU(Tensor Processing Unit)</a:t>
            </a:r>
            <a:r>
              <a:rPr lang="zh-CN" altLang="en-US" dirty="0">
                <a:cs typeface="+mn-ea"/>
              </a:rPr>
              <a:t>。</a:t>
            </a:r>
            <a:endParaRPr lang="en-US" altLang="zh-CN" dirty="0">
              <a:cs typeface="+mn-ea"/>
            </a:endParaRPr>
          </a:p>
          <a:p>
            <a:pPr lvl="1">
              <a:lnSpc>
                <a:spcPct val="150000"/>
              </a:lnSpc>
              <a:spcBef>
                <a:spcPct val="0"/>
              </a:spcBef>
            </a:pPr>
            <a:r>
              <a:rPr lang="zh-CN" altLang="en-US" dirty="0">
                <a:cs typeface="+mn-ea"/>
              </a:rPr>
              <a:t>利用大规模脉动阵列结合大容量片上存储来高效加速深度神经网络中最为常见的卷积运算：</a:t>
            </a:r>
            <a:endParaRPr lang="en-US" altLang="zh-CN" dirty="0">
              <a:cs typeface="+mn-ea"/>
            </a:endParaRPr>
          </a:p>
          <a:p>
            <a:pPr marL="987425" lvl="2" indent="-285750">
              <a:lnSpc>
                <a:spcPct val="150000"/>
              </a:lnSpc>
            </a:pPr>
            <a:r>
              <a:rPr lang="zh-CN" altLang="en-US" dirty="0"/>
              <a:t>脉动阵列可用来优化矩阵乘法和卷积运算，以达到提供更高算力和更低能耗的作用。</a:t>
            </a:r>
            <a:endParaRPr lang="en-US" altLang="zh-CN" dirty="0"/>
          </a:p>
          <a:p>
            <a:pPr marL="0" indent="0">
              <a:buNone/>
            </a:pPr>
            <a:endParaRPr lang="en-US" dirty="0"/>
          </a:p>
        </p:txBody>
      </p:sp>
      <p:pic>
        <p:nvPicPr>
          <p:cNvPr id="3" name="图片 2"/>
          <p:cNvPicPr>
            <a:picLocks noChangeAspect="1"/>
          </p:cNvPicPr>
          <p:nvPr/>
        </p:nvPicPr>
        <p:blipFill>
          <a:blip r:embed="rId3"/>
          <a:stretch>
            <a:fillRect/>
          </a:stretch>
        </p:blipFill>
        <p:spPr>
          <a:xfrm>
            <a:off x="4757559" y="3938049"/>
            <a:ext cx="3219450" cy="1981200"/>
          </a:xfrm>
          <a:prstGeom prst="rect">
            <a:avLst/>
          </a:prstGeom>
        </p:spPr>
      </p:pic>
    </p:spTree>
    <p:extLst>
      <p:ext uri="{BB962C8B-B14F-4D97-AF65-F5344CB8AC3E}">
        <p14:creationId xmlns:p14="http://schemas.microsoft.com/office/powerpoint/2010/main" val="34702797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zh-CN" altLang="en-US" dirty="0" smtClean="0"/>
              <a:t>人工智能芯片发展历史及现状</a:t>
            </a:r>
            <a:endParaRPr lang="en-US" altLang="zh-CN" dirty="0" smtClean="0"/>
          </a:p>
          <a:p>
            <a:r>
              <a:rPr lang="zh-CN" altLang="en-US" b="1" dirty="0" smtClean="0"/>
              <a:t>人工智能芯片的行业背景</a:t>
            </a:r>
            <a:endParaRPr lang="en-US" altLang="zh-CN" b="1" dirty="0" smtClean="0"/>
          </a:p>
          <a:p>
            <a:r>
              <a:rPr lang="zh-CN" altLang="en-US" dirty="0"/>
              <a:t>昇</a:t>
            </a:r>
            <a:r>
              <a:rPr lang="zh-CN" altLang="en-US" dirty="0" smtClean="0"/>
              <a:t>腾芯片硬件架构</a:t>
            </a:r>
            <a:endParaRPr lang="en-US" altLang="zh-CN" dirty="0" smtClean="0"/>
          </a:p>
          <a:p>
            <a:r>
              <a:rPr lang="zh-CN" altLang="en-US" dirty="0"/>
              <a:t>昇</a:t>
            </a:r>
            <a:r>
              <a:rPr lang="zh-CN" altLang="en-US" dirty="0" smtClean="0"/>
              <a:t>腾芯片软件架构</a:t>
            </a:r>
            <a:endParaRPr lang="en-US" altLang="zh-CN" dirty="0" smtClean="0"/>
          </a:p>
        </p:txBody>
      </p:sp>
    </p:spTree>
    <p:extLst>
      <p:ext uri="{BB962C8B-B14F-4D97-AF65-F5344CB8AC3E}">
        <p14:creationId xmlns:p14="http://schemas.microsoft.com/office/powerpoint/2010/main" val="36767030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type="body" sz="quarter" idx="10"/>
          </p:nvPr>
        </p:nvSpPr>
        <p:spPr/>
        <p:txBody>
          <a:bodyPr/>
          <a:lstStyle/>
          <a:p>
            <a:r>
              <a:rPr lang="zh-CN" altLang="en-US" dirty="0" smtClean="0"/>
              <a:t>第二节主要介绍</a:t>
            </a:r>
            <a:r>
              <a:rPr lang="en-US" altLang="zh-CN" dirty="0" smtClean="0"/>
              <a:t>AI</a:t>
            </a:r>
            <a:r>
              <a:rPr lang="zh-CN" altLang="en-US" dirty="0" smtClean="0"/>
              <a:t>芯片的行业背景</a:t>
            </a:r>
            <a:endParaRPr lang="zh-CN" altLang="en-US" dirty="0"/>
          </a:p>
        </p:txBody>
      </p:sp>
    </p:spTree>
    <p:extLst>
      <p:ext uri="{BB962C8B-B14F-4D97-AF65-F5344CB8AC3E}">
        <p14:creationId xmlns:p14="http://schemas.microsoft.com/office/powerpoint/2010/main" val="42791070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4000" dirty="0" smtClean="0">
                <a:latin typeface="+mj-lt"/>
                <a:ea typeface="+mj-ea"/>
                <a:cs typeface="+mn-ea"/>
                <a:sym typeface="Microsoft YaHei" panose="020B0503020204020204" pitchFamily="34" charset="-122"/>
              </a:rPr>
              <a:t>AI</a:t>
            </a:r>
            <a:r>
              <a:rPr lang="zh-CN" altLang="en-US" sz="4000" dirty="0" smtClean="0">
                <a:latin typeface="+mj-ea"/>
                <a:ea typeface="+mj-ea"/>
                <a:cs typeface="+mn-ea"/>
                <a:sym typeface="Microsoft YaHei" panose="020B0503020204020204" pitchFamily="34" charset="-122"/>
              </a:rPr>
              <a:t>芯片应用场景（</a:t>
            </a:r>
            <a:r>
              <a:rPr lang="en-US" altLang="zh-CN" sz="4000" dirty="0" smtClean="0">
                <a:latin typeface="+mj-ea"/>
                <a:ea typeface="+mj-ea"/>
                <a:cs typeface="+mn-ea"/>
                <a:sym typeface="Microsoft YaHei" panose="020B0503020204020204" pitchFamily="34" charset="-122"/>
              </a:rPr>
              <a:t>1</a:t>
            </a:r>
            <a:r>
              <a:rPr lang="zh-CN" altLang="en-US" sz="4000" dirty="0" smtClean="0">
                <a:latin typeface="+mj-ea"/>
                <a:ea typeface="+mj-ea"/>
                <a:cs typeface="+mn-ea"/>
                <a:sym typeface="Microsoft YaHei" panose="020B0503020204020204" pitchFamily="34" charset="-122"/>
              </a:rPr>
              <a:t>）</a:t>
            </a:r>
            <a:endParaRPr lang="zh-CN" altLang="en-US" dirty="0">
              <a:latin typeface="+mj-ea"/>
              <a:ea typeface="+mj-ea"/>
              <a:cs typeface="+mn-ea"/>
              <a:sym typeface="Microsoft YaHei" panose="020B0503020204020204" pitchFamily="34" charset="-122"/>
            </a:endParaRPr>
          </a:p>
        </p:txBody>
      </p:sp>
      <p:sp>
        <p:nvSpPr>
          <p:cNvPr id="3" name="文本占位符 2"/>
          <p:cNvSpPr>
            <a:spLocks noGrp="1"/>
          </p:cNvSpPr>
          <p:nvPr>
            <p:ph type="body" sz="quarter" idx="10"/>
          </p:nvPr>
        </p:nvSpPr>
        <p:spPr/>
        <p:txBody>
          <a:bodyPr/>
          <a:lstStyle/>
          <a:p>
            <a:r>
              <a:rPr lang="zh-CN" altLang="en-US" b="1" dirty="0">
                <a:sym typeface="Microsoft YaHei" panose="020B0503020204020204" pitchFamily="34" charset="-122"/>
              </a:rPr>
              <a:t>从技术架构来看，大致分为四个类型：</a:t>
            </a:r>
            <a:endParaRPr lang="en-US" altLang="zh-CN" b="1" dirty="0">
              <a:sym typeface="Microsoft YaHei" panose="020B0503020204020204" pitchFamily="34" charset="-122"/>
            </a:endParaRPr>
          </a:p>
          <a:p>
            <a:pPr lvl="1">
              <a:lnSpc>
                <a:spcPct val="150000"/>
              </a:lnSpc>
              <a:spcBef>
                <a:spcPct val="0"/>
              </a:spcBef>
            </a:pPr>
            <a:r>
              <a:rPr lang="en-US" altLang="zh-CN" dirty="0">
                <a:cs typeface="+mn-ea"/>
              </a:rPr>
              <a:t>CPU</a:t>
            </a:r>
            <a:r>
              <a:rPr lang="zh-CN" altLang="en-US" dirty="0">
                <a:cs typeface="+mn-ea"/>
              </a:rPr>
              <a:t>（</a:t>
            </a:r>
            <a:r>
              <a:rPr lang="en-US" altLang="zh-CN" dirty="0">
                <a:cs typeface="+mn-ea"/>
              </a:rPr>
              <a:t>Central Processing Unit</a:t>
            </a:r>
            <a:r>
              <a:rPr lang="zh-CN" altLang="en-US" dirty="0">
                <a:latin typeface="方正兰亭黑简体" panose="02000000000000000000" pitchFamily="2" charset="-122"/>
                <a:cs typeface="+mn-ea"/>
              </a:rPr>
              <a:t>，中央处理器）：是一块超大规模的集成电路，是一台计算机的运算核心</a:t>
            </a:r>
            <a:r>
              <a:rPr lang="zh-CN" altLang="en-US" dirty="0">
                <a:cs typeface="+mn-ea"/>
              </a:rPr>
              <a:t>（</a:t>
            </a:r>
            <a:r>
              <a:rPr lang="en-US" altLang="zh-CN" dirty="0">
                <a:cs typeface="+mn-ea"/>
              </a:rPr>
              <a:t>Core</a:t>
            </a:r>
            <a:r>
              <a:rPr lang="zh-CN" altLang="en-US" dirty="0">
                <a:cs typeface="+mn-ea"/>
              </a:rPr>
              <a:t>）</a:t>
            </a:r>
            <a:r>
              <a:rPr lang="zh-CN" altLang="en-US" dirty="0">
                <a:latin typeface="方正兰亭黑简体" panose="02000000000000000000" pitchFamily="2" charset="-122"/>
                <a:cs typeface="+mn-ea"/>
              </a:rPr>
              <a:t>和控制核心</a:t>
            </a:r>
            <a:r>
              <a:rPr lang="zh-CN" altLang="en-US" dirty="0">
                <a:cs typeface="+mn-ea"/>
              </a:rPr>
              <a:t>（</a:t>
            </a:r>
            <a:r>
              <a:rPr lang="en-US" altLang="zh-CN" dirty="0">
                <a:cs typeface="+mn-ea"/>
              </a:rPr>
              <a:t>Control Unit</a:t>
            </a:r>
            <a:r>
              <a:rPr lang="zh-CN" altLang="en-US" dirty="0">
                <a:cs typeface="+mn-ea"/>
              </a:rPr>
              <a:t>）</a:t>
            </a:r>
            <a:r>
              <a:rPr lang="zh-CN" altLang="en-US" dirty="0">
                <a:latin typeface="方正兰亭黑简体" panose="02000000000000000000" pitchFamily="2" charset="-122"/>
                <a:cs typeface="+mn-ea"/>
              </a:rPr>
              <a:t>。它的功能主要是解释计算机指令以及处理计算机软件中的数据。</a:t>
            </a:r>
            <a:endParaRPr lang="en-US" altLang="zh-CN" dirty="0">
              <a:latin typeface="方正兰亭黑简体" panose="02000000000000000000" pitchFamily="2" charset="-122"/>
              <a:cs typeface="+mn-ea"/>
            </a:endParaRPr>
          </a:p>
          <a:p>
            <a:pPr lvl="1">
              <a:lnSpc>
                <a:spcPct val="150000"/>
              </a:lnSpc>
              <a:spcBef>
                <a:spcPct val="0"/>
              </a:spcBef>
            </a:pPr>
            <a:r>
              <a:rPr lang="en-US" altLang="zh-CN" dirty="0">
                <a:cs typeface="+mn-ea"/>
              </a:rPr>
              <a:t>GPU</a:t>
            </a:r>
            <a:r>
              <a:rPr lang="zh-CN" altLang="en-US" dirty="0">
                <a:cs typeface="+mn-ea"/>
              </a:rPr>
              <a:t>（</a:t>
            </a:r>
            <a:r>
              <a:rPr lang="en-US" altLang="zh-CN" dirty="0">
                <a:cs typeface="+mn-ea"/>
              </a:rPr>
              <a:t>Graphics Processing Unit</a:t>
            </a:r>
            <a:r>
              <a:rPr lang="zh-CN" altLang="en-US" dirty="0">
                <a:latin typeface="方正兰亭黑简体" panose="02000000000000000000" pitchFamily="2" charset="-122"/>
                <a:cs typeface="+mn-ea"/>
              </a:rPr>
              <a:t>，图形处理器）：又称显示核心、视觉处理器、显示芯片，是一种专门在个人电脑、工作站、游戏机和一些移动设备（如平板电脑、智能手机等）上图像运算工作的微处理器。</a:t>
            </a:r>
            <a:endParaRPr lang="en-US" altLang="zh-CN" dirty="0">
              <a:latin typeface="方正兰亭黑简体" panose="02000000000000000000" pitchFamily="2" charset="-122"/>
              <a:cs typeface="+mn-ea"/>
            </a:endParaRPr>
          </a:p>
          <a:p>
            <a:pPr lvl="1">
              <a:lnSpc>
                <a:spcPct val="150000"/>
              </a:lnSpc>
              <a:spcBef>
                <a:spcPct val="0"/>
              </a:spcBef>
            </a:pPr>
            <a:r>
              <a:rPr lang="en-US" altLang="zh-CN" dirty="0">
                <a:cs typeface="+mn-ea"/>
              </a:rPr>
              <a:t>ASIC</a:t>
            </a:r>
            <a:r>
              <a:rPr lang="zh-CN" altLang="en-US" dirty="0">
                <a:cs typeface="+mn-ea"/>
              </a:rPr>
              <a:t>（</a:t>
            </a:r>
            <a:r>
              <a:rPr lang="en-US" altLang="zh-CN" dirty="0">
                <a:cs typeface="+mn-ea"/>
              </a:rPr>
              <a:t>Application Specific Integrated Circuit</a:t>
            </a:r>
            <a:r>
              <a:rPr lang="zh-CN" altLang="en-US" dirty="0">
                <a:latin typeface="方正兰亭黑简体" panose="02000000000000000000" pitchFamily="2" charset="-122"/>
                <a:cs typeface="+mn-ea"/>
              </a:rPr>
              <a:t>，专用集成电路）：适合于某一单一用途的集成电路产品。</a:t>
            </a:r>
            <a:endParaRPr lang="en-US" altLang="zh-CN" dirty="0">
              <a:latin typeface="方正兰亭黑简体" panose="02000000000000000000" pitchFamily="2" charset="-122"/>
              <a:cs typeface="+mn-ea"/>
            </a:endParaRPr>
          </a:p>
          <a:p>
            <a:pPr lvl="1">
              <a:lnSpc>
                <a:spcPct val="150000"/>
              </a:lnSpc>
              <a:spcBef>
                <a:spcPct val="0"/>
              </a:spcBef>
            </a:pPr>
            <a:r>
              <a:rPr lang="en-US" altLang="zh-CN" dirty="0">
                <a:cs typeface="+mn-ea"/>
              </a:rPr>
              <a:t>FPGA</a:t>
            </a:r>
            <a:r>
              <a:rPr lang="zh-CN" altLang="en-US" dirty="0">
                <a:cs typeface="+mn-ea"/>
              </a:rPr>
              <a:t>（</a:t>
            </a:r>
            <a:r>
              <a:rPr lang="en-US" altLang="zh-CN" dirty="0">
                <a:cs typeface="+mn-ea"/>
              </a:rPr>
              <a:t>Field Programmable Gate Array</a:t>
            </a:r>
            <a:r>
              <a:rPr lang="zh-CN" altLang="en-US" dirty="0">
                <a:latin typeface="方正兰亭黑简体" panose="02000000000000000000" pitchFamily="2" charset="-122"/>
                <a:cs typeface="+mn-ea"/>
              </a:rPr>
              <a:t>，现场可编程门阵列）：其设计初衷是为了实现半定制芯片的功能，即硬件结构可根据需要实时配置灵活改变</a:t>
            </a:r>
            <a:r>
              <a:rPr lang="zh-CN" altLang="en-US" sz="2200" dirty="0">
                <a:latin typeface="方正兰亭黑简体" panose="02000000000000000000" pitchFamily="2" charset="-122"/>
                <a:cs typeface="+mn-ea"/>
              </a:rPr>
              <a:t>。</a:t>
            </a:r>
            <a:endParaRPr lang="en-US" altLang="zh-CN" sz="2200" dirty="0">
              <a:latin typeface="方正兰亭黑简体" panose="02000000000000000000" pitchFamily="2" charset="-122"/>
              <a:cs typeface="+mn-ea"/>
            </a:endParaRPr>
          </a:p>
          <a:p>
            <a:endParaRPr lang="en-US" dirty="0"/>
          </a:p>
        </p:txBody>
      </p:sp>
    </p:spTree>
    <p:extLst>
      <p:ext uri="{BB962C8B-B14F-4D97-AF65-F5344CB8AC3E}">
        <p14:creationId xmlns:p14="http://schemas.microsoft.com/office/powerpoint/2010/main" val="1351928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4000" dirty="0" smtClean="0">
                <a:latin typeface="+mj-ea"/>
                <a:ea typeface="+mj-ea"/>
                <a:cs typeface="+mn-ea"/>
                <a:sym typeface="Microsoft YaHei" panose="020B0503020204020204" pitchFamily="34" charset="-122"/>
              </a:rPr>
              <a:t>AI</a:t>
            </a:r>
            <a:r>
              <a:rPr lang="zh-CN" altLang="en-US" sz="4000" dirty="0" smtClean="0">
                <a:latin typeface="+mj-ea"/>
                <a:ea typeface="+mj-ea"/>
                <a:cs typeface="+mn-ea"/>
                <a:sym typeface="Microsoft YaHei" panose="020B0503020204020204" pitchFamily="34" charset="-122"/>
              </a:rPr>
              <a:t>芯片应用场景（</a:t>
            </a:r>
            <a:r>
              <a:rPr lang="en-US" altLang="zh-CN" sz="4000" dirty="0">
                <a:latin typeface="+mj-ea"/>
                <a:ea typeface="+mj-ea"/>
                <a:cs typeface="+mn-ea"/>
                <a:sym typeface="Microsoft YaHei" panose="020B0503020204020204" pitchFamily="34" charset="-122"/>
              </a:rPr>
              <a:t>2</a:t>
            </a:r>
            <a:r>
              <a:rPr lang="zh-CN" altLang="en-US" sz="4000" dirty="0" smtClean="0">
                <a:latin typeface="+mj-ea"/>
                <a:ea typeface="+mj-ea"/>
                <a:cs typeface="+mn-ea"/>
                <a:sym typeface="Microsoft YaHei" panose="020B0503020204020204" pitchFamily="34" charset="-122"/>
              </a:rPr>
              <a:t>）</a:t>
            </a:r>
            <a:endParaRPr lang="zh-CN" altLang="en-US" dirty="0">
              <a:latin typeface="+mj-ea"/>
              <a:ea typeface="+mj-ea"/>
              <a:cs typeface="+mn-ea"/>
              <a:sym typeface="Microsoft YaHei" panose="020B0503020204020204" pitchFamily="34" charset="-122"/>
            </a:endParaRPr>
          </a:p>
        </p:txBody>
      </p:sp>
      <p:sp>
        <p:nvSpPr>
          <p:cNvPr id="3" name="文本占位符 2"/>
          <p:cNvSpPr>
            <a:spLocks noGrp="1"/>
          </p:cNvSpPr>
          <p:nvPr>
            <p:ph type="body" sz="quarter" idx="10"/>
          </p:nvPr>
        </p:nvSpPr>
        <p:spPr/>
        <p:txBody>
          <a:bodyPr/>
          <a:lstStyle/>
          <a:p>
            <a:r>
              <a:rPr lang="zh-CN" altLang="en-US" b="1" dirty="0"/>
              <a:t>从业务应用来看，可以分为</a:t>
            </a:r>
            <a:r>
              <a:rPr lang="en-US" altLang="zh-CN" b="1" dirty="0"/>
              <a:t>Training</a:t>
            </a:r>
            <a:r>
              <a:rPr lang="zh-CN" altLang="en-US" b="1" dirty="0"/>
              <a:t>（训练）和</a:t>
            </a:r>
            <a:r>
              <a:rPr lang="en-US" altLang="zh-CN" b="1" dirty="0"/>
              <a:t>Inference</a:t>
            </a:r>
            <a:r>
              <a:rPr lang="zh-CN" altLang="en-US" b="1" dirty="0"/>
              <a:t>（推理）两个类型：</a:t>
            </a:r>
          </a:p>
          <a:p>
            <a:pPr lvl="1">
              <a:lnSpc>
                <a:spcPct val="150000"/>
              </a:lnSpc>
              <a:spcBef>
                <a:spcPct val="0"/>
              </a:spcBef>
            </a:pPr>
            <a:r>
              <a:rPr lang="en-US" altLang="zh-CN" dirty="0">
                <a:cs typeface="+mn-ea"/>
              </a:rPr>
              <a:t>Training</a:t>
            </a:r>
            <a:r>
              <a:rPr lang="zh-CN" altLang="en-US" dirty="0">
                <a:cs typeface="+mn-ea"/>
              </a:rPr>
              <a:t>环节通常需要通过大量的数据输入，或采取增强学习等非监督学习方法，训练出一个复杂的深度神经网络模型。训练过程涉及海量的训练数据和复杂的深度神经网络结构，运算量巨大，需要庞大的计算规模，对于处理器的计算能力、精度、可扩展性等性能要求很高。常用的例如</a:t>
            </a:r>
            <a:r>
              <a:rPr lang="en-US" altLang="zh-CN" dirty="0">
                <a:cs typeface="+mn-ea"/>
              </a:rPr>
              <a:t>NVIDIA</a:t>
            </a:r>
            <a:r>
              <a:rPr lang="zh-CN" altLang="en-US" dirty="0">
                <a:cs typeface="+mn-ea"/>
              </a:rPr>
              <a:t>的</a:t>
            </a:r>
            <a:r>
              <a:rPr lang="en-US" altLang="zh-CN" dirty="0">
                <a:cs typeface="+mn-ea"/>
              </a:rPr>
              <a:t>GPU</a:t>
            </a:r>
            <a:r>
              <a:rPr lang="zh-CN" altLang="en-US" dirty="0">
                <a:cs typeface="+mn-ea"/>
              </a:rPr>
              <a:t>集群、</a:t>
            </a:r>
            <a:r>
              <a:rPr lang="en-US" altLang="zh-CN" dirty="0">
                <a:cs typeface="+mn-ea"/>
              </a:rPr>
              <a:t>Google</a:t>
            </a:r>
            <a:r>
              <a:rPr lang="zh-CN" altLang="en-US" dirty="0">
                <a:cs typeface="+mn-ea"/>
              </a:rPr>
              <a:t>的</a:t>
            </a:r>
            <a:r>
              <a:rPr lang="en-US" altLang="zh-CN" dirty="0">
                <a:cs typeface="+mn-ea"/>
              </a:rPr>
              <a:t>TPU</a:t>
            </a:r>
            <a:r>
              <a:rPr lang="zh-CN" altLang="en-US" dirty="0">
                <a:cs typeface="+mn-ea"/>
              </a:rPr>
              <a:t>等。</a:t>
            </a:r>
          </a:p>
          <a:p>
            <a:pPr lvl="1">
              <a:lnSpc>
                <a:spcPct val="150000"/>
              </a:lnSpc>
              <a:spcBef>
                <a:spcPct val="0"/>
              </a:spcBef>
            </a:pPr>
            <a:r>
              <a:rPr lang="en-US" altLang="zh-CN" dirty="0">
                <a:cs typeface="+mn-ea"/>
              </a:rPr>
              <a:t>Inference</a:t>
            </a:r>
            <a:r>
              <a:rPr lang="zh-CN" altLang="en-US" dirty="0">
                <a:cs typeface="+mn-ea"/>
              </a:rPr>
              <a:t>环节指利用训练好的模型，使用新的数据去“推理”出各种</a:t>
            </a:r>
            <a:r>
              <a:rPr lang="zh-CN" altLang="en-US" dirty="0" smtClean="0">
                <a:cs typeface="+mn-ea"/>
              </a:rPr>
              <a:t>结论。虽然</a:t>
            </a:r>
            <a:r>
              <a:rPr lang="en-US" altLang="zh-CN" dirty="0">
                <a:cs typeface="+mn-ea"/>
              </a:rPr>
              <a:t>Inference</a:t>
            </a:r>
            <a:r>
              <a:rPr lang="zh-CN" altLang="en-US" dirty="0">
                <a:cs typeface="+mn-ea"/>
              </a:rPr>
              <a:t>的计算量相比</a:t>
            </a:r>
            <a:r>
              <a:rPr lang="en-US" altLang="zh-CN" dirty="0">
                <a:cs typeface="+mn-ea"/>
              </a:rPr>
              <a:t>Training</a:t>
            </a:r>
            <a:r>
              <a:rPr lang="zh-CN" altLang="en-US" dirty="0">
                <a:cs typeface="+mn-ea"/>
              </a:rPr>
              <a:t>少很多，但仍然涉及大量的矩阵运算。在推理环节，</a:t>
            </a:r>
            <a:r>
              <a:rPr lang="en-US" altLang="zh-CN" dirty="0">
                <a:cs typeface="+mn-ea"/>
              </a:rPr>
              <a:t>GPU</a:t>
            </a:r>
            <a:r>
              <a:rPr lang="zh-CN" altLang="en-US" dirty="0">
                <a:cs typeface="+mn-ea"/>
              </a:rPr>
              <a:t>、</a:t>
            </a:r>
            <a:r>
              <a:rPr lang="en-US" altLang="zh-CN" dirty="0">
                <a:cs typeface="+mn-ea"/>
              </a:rPr>
              <a:t>FPGA</a:t>
            </a:r>
            <a:r>
              <a:rPr lang="zh-CN" altLang="en-US" dirty="0">
                <a:cs typeface="+mn-ea"/>
              </a:rPr>
              <a:t>和</a:t>
            </a:r>
            <a:r>
              <a:rPr lang="en-US" altLang="zh-CN" dirty="0">
                <a:cs typeface="+mn-ea"/>
              </a:rPr>
              <a:t>ASIC</a:t>
            </a:r>
            <a:r>
              <a:rPr lang="zh-CN" altLang="en-US" dirty="0">
                <a:cs typeface="+mn-ea"/>
              </a:rPr>
              <a:t>都有很多应用价值。 </a:t>
            </a:r>
            <a:endParaRPr lang="en-US" altLang="zh-CN" dirty="0">
              <a:cs typeface="+mn-ea"/>
            </a:endParaRPr>
          </a:p>
          <a:p>
            <a:endParaRPr lang="en-US" dirty="0"/>
          </a:p>
        </p:txBody>
      </p:sp>
    </p:spTree>
    <p:extLst>
      <p:ext uri="{BB962C8B-B14F-4D97-AF65-F5344CB8AC3E}">
        <p14:creationId xmlns:p14="http://schemas.microsoft.com/office/powerpoint/2010/main" val="13938182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zh-CN" altLang="en-US" dirty="0" smtClean="0"/>
              <a:t>人工智能芯片行业背景</a:t>
            </a:r>
            <a:endParaRPr lang="zh-CN" altLang="en-US" dirty="0"/>
          </a:p>
        </p:txBody>
      </p:sp>
      <p:sp>
        <p:nvSpPr>
          <p:cNvPr id="9" name="文本占位符 8"/>
          <p:cNvSpPr>
            <a:spLocks noGrp="1"/>
          </p:cNvSpPr>
          <p:nvPr>
            <p:ph type="body" sz="quarter" idx="10"/>
          </p:nvPr>
        </p:nvSpPr>
        <p:spPr/>
        <p:txBody>
          <a:bodyPr/>
          <a:lstStyle/>
          <a:p>
            <a:r>
              <a:rPr lang="zh-CN" altLang="en-US" dirty="0" smtClean="0"/>
              <a:t>基于</a:t>
            </a:r>
            <a:r>
              <a:rPr lang="en-US" altLang="zh-CN" dirty="0" smtClean="0"/>
              <a:t>FPGA</a:t>
            </a:r>
            <a:r>
              <a:rPr lang="zh-CN" altLang="en-US" dirty="0" smtClean="0"/>
              <a:t>的半定制人工智能芯片，利用具备可重构性的</a:t>
            </a:r>
            <a:r>
              <a:rPr lang="en-US" altLang="zh-CN" dirty="0" smtClean="0"/>
              <a:t>FPGA</a:t>
            </a:r>
            <a:r>
              <a:rPr lang="zh-CN" altLang="en-US" dirty="0" smtClean="0"/>
              <a:t>芯片来半定制的人工智能芯片是最佳选择。</a:t>
            </a:r>
            <a:endParaRPr lang="en-US" altLang="zh-CN" dirty="0" smtClean="0"/>
          </a:p>
          <a:p>
            <a:r>
              <a:rPr lang="zh-CN" altLang="en-US" dirty="0" smtClean="0"/>
              <a:t>针对深度学习算法的全定制人工智能芯片，该类芯片是完全采用</a:t>
            </a:r>
            <a:r>
              <a:rPr lang="en-US" altLang="zh-CN" dirty="0" smtClean="0"/>
              <a:t>ASIC</a:t>
            </a:r>
            <a:r>
              <a:rPr lang="zh-CN" altLang="en-US" dirty="0" smtClean="0"/>
              <a:t>设计方法全定制，</a:t>
            </a:r>
            <a:r>
              <a:rPr lang="zh-CN" altLang="en-US" dirty="0"/>
              <a:t>性能、功耗和面积等指标面向深度学习算法都做到了最</a:t>
            </a:r>
            <a:r>
              <a:rPr lang="zh-CN" altLang="en-US" dirty="0" smtClean="0"/>
              <a:t>优。</a:t>
            </a:r>
            <a:r>
              <a:rPr lang="zh-CN" altLang="en-US" dirty="0"/>
              <a:t>谷歌的</a:t>
            </a:r>
            <a:r>
              <a:rPr lang="en-US" altLang="zh-CN" dirty="0"/>
              <a:t>TPU</a:t>
            </a:r>
            <a:r>
              <a:rPr lang="zh-CN" altLang="en-US" dirty="0"/>
              <a:t>芯片、我国中科院计算所的寒武纪深度学习处理器芯片就是这类芯片的典型代表。</a:t>
            </a:r>
            <a:endParaRPr lang="en-US" altLang="zh-CN" dirty="0" smtClean="0"/>
          </a:p>
          <a:p>
            <a:r>
              <a:rPr lang="zh-CN" altLang="en-US" dirty="0"/>
              <a:t>类</a:t>
            </a:r>
            <a:r>
              <a:rPr lang="zh-CN" altLang="en-US" dirty="0" smtClean="0"/>
              <a:t>脑计算芯片，这类芯片的设计目的不再局限于仅仅加速深度学习算法，而是在芯片基本结构甚至器件层面上希望能够开发新的计算机体系结构。</a:t>
            </a:r>
            <a:r>
              <a:rPr lang="zh-CN" altLang="en-US" dirty="0"/>
              <a:t>这类芯片的典型代表</a:t>
            </a:r>
            <a:r>
              <a:rPr lang="zh-CN" altLang="en-US" dirty="0" smtClean="0"/>
              <a:t>是</a:t>
            </a:r>
            <a:r>
              <a:rPr lang="en-US" altLang="zh-CN" dirty="0" smtClean="0"/>
              <a:t>IBM</a:t>
            </a:r>
            <a:r>
              <a:rPr lang="zh-CN" altLang="en-US" dirty="0" smtClean="0"/>
              <a:t>的</a:t>
            </a:r>
            <a:r>
              <a:rPr lang="en-US" altLang="zh-CN" dirty="0" err="1" smtClean="0"/>
              <a:t>Truenorth</a:t>
            </a:r>
            <a:r>
              <a:rPr lang="zh-CN" altLang="en-US" dirty="0" smtClean="0"/>
              <a:t>芯片。</a:t>
            </a:r>
            <a:endParaRPr lang="zh-CN" altLang="en-US" dirty="0"/>
          </a:p>
        </p:txBody>
      </p:sp>
    </p:spTree>
    <p:extLst>
      <p:ext uri="{BB962C8B-B14F-4D97-AF65-F5344CB8AC3E}">
        <p14:creationId xmlns:p14="http://schemas.microsoft.com/office/powerpoint/2010/main" val="8900619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3600" dirty="0" smtClean="0">
                <a:latin typeface="+mj-lt"/>
                <a:ea typeface="+mj-ea"/>
                <a:cs typeface="+mn-ea"/>
                <a:sym typeface="Microsoft YaHei" panose="020B0503020204020204" pitchFamily="34" charset="-122"/>
              </a:rPr>
              <a:t>昇腾（</a:t>
            </a:r>
            <a:r>
              <a:rPr lang="en-US" altLang="zh-CN" sz="3600" dirty="0" smtClean="0">
                <a:latin typeface="+mj-lt"/>
                <a:ea typeface="+mj-ea"/>
                <a:cs typeface="+mn-ea"/>
                <a:sym typeface="Microsoft YaHei" panose="020B0503020204020204" pitchFamily="34" charset="-122"/>
              </a:rPr>
              <a:t>Ascend</a:t>
            </a:r>
            <a:r>
              <a:rPr lang="zh-CN" altLang="en-US" sz="3600" dirty="0" smtClean="0">
                <a:latin typeface="+mj-lt"/>
                <a:ea typeface="+mj-ea"/>
                <a:cs typeface="+mn-ea"/>
                <a:sym typeface="Microsoft YaHei" panose="020B0503020204020204" pitchFamily="34" charset="-122"/>
              </a:rPr>
              <a:t>）</a:t>
            </a:r>
            <a:r>
              <a:rPr lang="en-US" altLang="zh-CN" sz="3600" dirty="0" smtClean="0">
                <a:latin typeface="+mj-lt"/>
                <a:ea typeface="+mj-ea"/>
                <a:cs typeface="+mn-ea"/>
                <a:sym typeface="Microsoft YaHei" panose="020B0503020204020204" pitchFamily="34" charset="-122"/>
              </a:rPr>
              <a:t>AI</a:t>
            </a:r>
            <a:r>
              <a:rPr lang="zh-CN" altLang="en-US" sz="3600" dirty="0" smtClean="0">
                <a:latin typeface="+mj-lt"/>
                <a:ea typeface="+mj-ea"/>
                <a:cs typeface="+mn-ea"/>
                <a:sym typeface="Microsoft YaHei" panose="020B0503020204020204" pitchFamily="34" charset="-122"/>
              </a:rPr>
              <a:t>处理器</a:t>
            </a:r>
            <a:endParaRPr lang="zh-CN" altLang="en-US" sz="3600" dirty="0">
              <a:latin typeface="+mj-lt"/>
              <a:ea typeface="+mj-ea"/>
              <a:cs typeface="+mn-ea"/>
              <a:sym typeface="Microsoft YaHei" panose="020B0503020204020204" pitchFamily="34" charset="-122"/>
            </a:endParaRPr>
          </a:p>
        </p:txBody>
      </p:sp>
      <p:sp>
        <p:nvSpPr>
          <p:cNvPr id="3" name="文本占位符 2"/>
          <p:cNvSpPr>
            <a:spLocks noGrp="1"/>
          </p:cNvSpPr>
          <p:nvPr>
            <p:ph type="body" sz="quarter" idx="10"/>
          </p:nvPr>
        </p:nvSpPr>
        <p:spPr/>
        <p:txBody>
          <a:bodyPr/>
          <a:lstStyle/>
          <a:p>
            <a:r>
              <a:rPr lang="en-US" altLang="zh-CN" sz="2000" b="1" dirty="0"/>
              <a:t>NPU</a:t>
            </a:r>
            <a:r>
              <a:rPr lang="zh-CN" altLang="en-US" sz="2000" b="1" dirty="0"/>
              <a:t>（</a:t>
            </a:r>
            <a:r>
              <a:rPr lang="en-US" altLang="zh-CN" sz="2000" b="1" dirty="0"/>
              <a:t>Neural-Network Processing Units</a:t>
            </a:r>
            <a:r>
              <a:rPr lang="zh-CN" altLang="en-US" sz="2000" b="1" dirty="0"/>
              <a:t>，神经网络处理器）：</a:t>
            </a:r>
            <a:r>
              <a:rPr lang="zh-CN" altLang="en-US" sz="2000" dirty="0"/>
              <a:t>在电路层模拟人类神经元和突触，并且用深度学习指令集直接处理大规模的神经元和突触，一条指令完成一组神经元的处理。</a:t>
            </a:r>
            <a:endParaRPr lang="en-US" altLang="zh-CN" sz="2000" dirty="0"/>
          </a:p>
          <a:p>
            <a:r>
              <a:rPr lang="en-US" altLang="zh-CN" sz="2000" dirty="0"/>
              <a:t>NPU</a:t>
            </a:r>
            <a:r>
              <a:rPr lang="zh-CN" altLang="en-US" sz="2000" dirty="0"/>
              <a:t>的典型代表 </a:t>
            </a:r>
            <a:r>
              <a:rPr lang="en-US" altLang="zh-CN" sz="2000" b="1" dirty="0"/>
              <a:t>—— </a:t>
            </a:r>
            <a:r>
              <a:rPr lang="zh-CN" altLang="en-US" sz="2000" b="1" dirty="0"/>
              <a:t>华为昇腾</a:t>
            </a:r>
            <a:r>
              <a:rPr lang="en-US" altLang="zh-CN" sz="2000" b="1" dirty="0"/>
              <a:t>AI</a:t>
            </a:r>
            <a:r>
              <a:rPr lang="zh-CN" altLang="en-US" sz="2000" b="1" dirty="0"/>
              <a:t>芯片（</a:t>
            </a:r>
            <a:r>
              <a:rPr lang="en-US" altLang="zh-CN" sz="2000" b="1" dirty="0"/>
              <a:t>Ascend</a:t>
            </a:r>
            <a:r>
              <a:rPr lang="zh-CN" altLang="en-US" sz="2000" b="1" dirty="0"/>
              <a:t>）、</a:t>
            </a:r>
            <a:r>
              <a:rPr lang="en-US" altLang="zh-CN" sz="2000" b="1" dirty="0"/>
              <a:t>IBM</a:t>
            </a:r>
            <a:r>
              <a:rPr lang="zh-CN" altLang="en-US" sz="2000" b="1" dirty="0"/>
              <a:t>的</a:t>
            </a:r>
            <a:r>
              <a:rPr lang="en-US" altLang="zh-CN" sz="2000" b="1" dirty="0" err="1"/>
              <a:t>TrueNorth</a:t>
            </a:r>
            <a:r>
              <a:rPr lang="zh-CN" altLang="en-US" sz="2000" b="1" dirty="0"/>
              <a:t>。</a:t>
            </a:r>
            <a:endParaRPr lang="en-US" altLang="zh-CN" sz="2000" b="1" dirty="0"/>
          </a:p>
          <a:p>
            <a:endParaRPr lang="en-US" sz="2000" dirty="0"/>
          </a:p>
        </p:txBody>
      </p:sp>
      <p:grpSp>
        <p:nvGrpSpPr>
          <p:cNvPr id="5" name="组合 4"/>
          <p:cNvGrpSpPr/>
          <p:nvPr/>
        </p:nvGrpSpPr>
        <p:grpSpPr>
          <a:xfrm>
            <a:off x="1679547" y="3070738"/>
            <a:ext cx="3287826" cy="3080181"/>
            <a:chOff x="1775881" y="2740885"/>
            <a:chExt cx="4325594" cy="4168087"/>
          </a:xfrm>
        </p:grpSpPr>
        <p:grpSp>
          <p:nvGrpSpPr>
            <p:cNvPr id="6" name="成组"/>
            <p:cNvGrpSpPr/>
            <p:nvPr/>
          </p:nvGrpSpPr>
          <p:grpSpPr>
            <a:xfrm>
              <a:off x="1873264" y="2740885"/>
              <a:ext cx="1596160" cy="1311004"/>
              <a:chOff x="242839" y="51990"/>
              <a:chExt cx="4509131" cy="3772780"/>
            </a:xfrm>
          </p:grpSpPr>
          <p:grpSp>
            <p:nvGrpSpPr>
              <p:cNvPr id="8" name="成组"/>
              <p:cNvGrpSpPr/>
              <p:nvPr/>
            </p:nvGrpSpPr>
            <p:grpSpPr>
              <a:xfrm>
                <a:off x="242839" y="51990"/>
                <a:ext cx="4509131" cy="3772314"/>
                <a:chOff x="206771" y="51990"/>
                <a:chExt cx="4509129" cy="3772312"/>
              </a:xfrm>
            </p:grpSpPr>
            <p:pic>
              <p:nvPicPr>
                <p:cNvPr id="13" name="图片 21" descr="图片 21"/>
                <p:cNvPicPr>
                  <a:picLocks noChangeAspect="1"/>
                </p:cNvPicPr>
                <p:nvPr/>
              </p:nvPicPr>
              <p:blipFill>
                <a:blip r:embed="rId3">
                  <a:extLst/>
                </a:blip>
                <a:srcRect l="25744" t="20102" r="29763" b="14024"/>
                <a:stretch>
                  <a:fillRect/>
                </a:stretch>
              </p:blipFill>
              <p:spPr>
                <a:xfrm>
                  <a:off x="217323" y="51990"/>
                  <a:ext cx="4498579" cy="374253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4395" y="23"/>
                      </a:lnTo>
                      <a:lnTo>
                        <a:pt x="7188" y="44"/>
                      </a:lnTo>
                      <a:lnTo>
                        <a:pt x="7152" y="1606"/>
                      </a:lnTo>
                      <a:lnTo>
                        <a:pt x="7116" y="3168"/>
                      </a:lnTo>
                      <a:lnTo>
                        <a:pt x="3558" y="3191"/>
                      </a:lnTo>
                      <a:lnTo>
                        <a:pt x="0" y="3211"/>
                      </a:lnTo>
                      <a:lnTo>
                        <a:pt x="0" y="12406"/>
                      </a:lnTo>
                      <a:lnTo>
                        <a:pt x="0" y="21600"/>
                      </a:lnTo>
                      <a:lnTo>
                        <a:pt x="7693" y="21600"/>
                      </a:lnTo>
                      <a:lnTo>
                        <a:pt x="15386" y="21600"/>
                      </a:lnTo>
                      <a:lnTo>
                        <a:pt x="15405" y="19541"/>
                      </a:lnTo>
                      <a:lnTo>
                        <a:pt x="15424" y="17482"/>
                      </a:lnTo>
                      <a:lnTo>
                        <a:pt x="18513" y="17459"/>
                      </a:lnTo>
                      <a:lnTo>
                        <a:pt x="21600" y="17436"/>
                      </a:lnTo>
                      <a:lnTo>
                        <a:pt x="21600" y="8718"/>
                      </a:lnTo>
                      <a:lnTo>
                        <a:pt x="21600" y="0"/>
                      </a:lnTo>
                      <a:close/>
                    </a:path>
                  </a:pathLst>
                </a:custGeom>
                <a:ln w="3175" cap="flat">
                  <a:noFill/>
                  <a:miter lim="400000"/>
                </a:ln>
                <a:effectLst>
                  <a:outerShdw blurRad="787400" dist="381000" dir="8130790" rotWithShape="0">
                    <a:srgbClr val="FF3242">
                      <a:alpha val="29323"/>
                    </a:srgbClr>
                  </a:outerShdw>
                </a:effectLst>
              </p:spPr>
            </p:pic>
            <p:pic>
              <p:nvPicPr>
                <p:cNvPr id="14" name="图片 21" descr="图片 21"/>
                <p:cNvPicPr>
                  <a:picLocks noChangeAspect="1"/>
                </p:cNvPicPr>
                <p:nvPr/>
              </p:nvPicPr>
              <p:blipFill>
                <a:blip r:embed="rId3">
                  <a:extLst/>
                </a:blip>
                <a:srcRect l="25744" t="20102" r="29763" b="14024"/>
                <a:stretch>
                  <a:fillRect/>
                </a:stretch>
              </p:blipFill>
              <p:spPr>
                <a:xfrm>
                  <a:off x="206771" y="51990"/>
                  <a:ext cx="4498579" cy="374253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4395" y="23"/>
                      </a:lnTo>
                      <a:lnTo>
                        <a:pt x="7188" y="44"/>
                      </a:lnTo>
                      <a:lnTo>
                        <a:pt x="7152" y="1606"/>
                      </a:lnTo>
                      <a:lnTo>
                        <a:pt x="7116" y="3168"/>
                      </a:lnTo>
                      <a:lnTo>
                        <a:pt x="3558" y="3191"/>
                      </a:lnTo>
                      <a:lnTo>
                        <a:pt x="0" y="3211"/>
                      </a:lnTo>
                      <a:lnTo>
                        <a:pt x="0" y="12406"/>
                      </a:lnTo>
                      <a:lnTo>
                        <a:pt x="0" y="21600"/>
                      </a:lnTo>
                      <a:lnTo>
                        <a:pt x="7693" y="21600"/>
                      </a:lnTo>
                      <a:lnTo>
                        <a:pt x="15386" y="21600"/>
                      </a:lnTo>
                      <a:lnTo>
                        <a:pt x="15405" y="19541"/>
                      </a:lnTo>
                      <a:lnTo>
                        <a:pt x="15424" y="17482"/>
                      </a:lnTo>
                      <a:lnTo>
                        <a:pt x="18513" y="17459"/>
                      </a:lnTo>
                      <a:lnTo>
                        <a:pt x="21600" y="17436"/>
                      </a:lnTo>
                      <a:lnTo>
                        <a:pt x="21600" y="8718"/>
                      </a:lnTo>
                      <a:lnTo>
                        <a:pt x="21600" y="0"/>
                      </a:lnTo>
                      <a:close/>
                    </a:path>
                  </a:pathLst>
                </a:custGeom>
                <a:ln w="3175" cap="flat">
                  <a:noFill/>
                  <a:miter lim="400000"/>
                </a:ln>
                <a:effectLst>
                  <a:outerShdw blurRad="787400" dist="381000" dir="8130790" rotWithShape="0">
                    <a:srgbClr val="FF3242">
                      <a:alpha val="29323"/>
                    </a:srgbClr>
                  </a:outerShdw>
                </a:effectLst>
              </p:spPr>
            </p:pic>
            <p:pic>
              <p:nvPicPr>
                <p:cNvPr id="15" name="图片 21" descr="图片 21"/>
                <p:cNvPicPr>
                  <a:picLocks noChangeAspect="1"/>
                </p:cNvPicPr>
                <p:nvPr/>
              </p:nvPicPr>
              <p:blipFill>
                <a:blip r:embed="rId3">
                  <a:extLst/>
                </a:blip>
                <a:srcRect l="25744" t="20102" r="29763" b="14024"/>
                <a:stretch>
                  <a:fillRect/>
                </a:stretch>
              </p:blipFill>
              <p:spPr>
                <a:xfrm>
                  <a:off x="206771" y="81772"/>
                  <a:ext cx="4498579" cy="374253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4395" y="23"/>
                      </a:lnTo>
                      <a:lnTo>
                        <a:pt x="7188" y="44"/>
                      </a:lnTo>
                      <a:lnTo>
                        <a:pt x="7152" y="1606"/>
                      </a:lnTo>
                      <a:lnTo>
                        <a:pt x="7116" y="3168"/>
                      </a:lnTo>
                      <a:lnTo>
                        <a:pt x="3558" y="3191"/>
                      </a:lnTo>
                      <a:lnTo>
                        <a:pt x="0" y="3211"/>
                      </a:lnTo>
                      <a:lnTo>
                        <a:pt x="0" y="12406"/>
                      </a:lnTo>
                      <a:lnTo>
                        <a:pt x="0" y="21600"/>
                      </a:lnTo>
                      <a:lnTo>
                        <a:pt x="7693" y="21600"/>
                      </a:lnTo>
                      <a:lnTo>
                        <a:pt x="15386" y="21600"/>
                      </a:lnTo>
                      <a:lnTo>
                        <a:pt x="15405" y="19541"/>
                      </a:lnTo>
                      <a:lnTo>
                        <a:pt x="15424" y="17482"/>
                      </a:lnTo>
                      <a:lnTo>
                        <a:pt x="18513" y="17459"/>
                      </a:lnTo>
                      <a:lnTo>
                        <a:pt x="21600" y="17436"/>
                      </a:lnTo>
                      <a:lnTo>
                        <a:pt x="21600" y="8718"/>
                      </a:lnTo>
                      <a:lnTo>
                        <a:pt x="21600" y="0"/>
                      </a:lnTo>
                      <a:close/>
                    </a:path>
                  </a:pathLst>
                </a:custGeom>
                <a:ln w="3175" cap="flat">
                  <a:noFill/>
                  <a:miter lim="400000"/>
                </a:ln>
                <a:effectLst>
                  <a:outerShdw blurRad="787400" dist="381000" dir="8130790" rotWithShape="0">
                    <a:srgbClr val="FF3242">
                      <a:alpha val="29323"/>
                    </a:srgbClr>
                  </a:outerShdw>
                </a:effectLst>
              </p:spPr>
            </p:pic>
          </p:grpSp>
          <p:grpSp>
            <p:nvGrpSpPr>
              <p:cNvPr id="9" name="成组"/>
              <p:cNvGrpSpPr/>
              <p:nvPr/>
            </p:nvGrpSpPr>
            <p:grpSpPr>
              <a:xfrm>
                <a:off x="251790" y="597930"/>
                <a:ext cx="3198128" cy="3226840"/>
                <a:chOff x="0" y="0"/>
                <a:chExt cx="3198126" cy="3226838"/>
              </a:xfrm>
            </p:grpSpPr>
            <p:sp>
              <p:nvSpPr>
                <p:cNvPr id="10" name="矩形"/>
                <p:cNvSpPr/>
                <p:nvPr/>
              </p:nvSpPr>
              <p:spPr>
                <a:xfrm>
                  <a:off x="0" y="0"/>
                  <a:ext cx="3198127" cy="3226839"/>
                </a:xfrm>
                <a:prstGeom prst="rect">
                  <a:avLst/>
                </a:prstGeom>
                <a:gradFill flip="none" rotWithShape="1">
                  <a:gsLst>
                    <a:gs pos="0">
                      <a:srgbClr val="000000"/>
                    </a:gs>
                    <a:gs pos="100000">
                      <a:srgbClr val="434343"/>
                    </a:gs>
                  </a:gsLst>
                  <a:lin ang="2606235" scaled="0"/>
                </a:gradFill>
                <a:ln w="3175" cap="flat">
                  <a:noFill/>
                  <a:miter lim="400000"/>
                </a:ln>
                <a:effectLst/>
              </p:spPr>
              <p:txBody>
                <a:bodyPr wrap="square" lIns="25405" tIns="25405" rIns="25405" bIns="25405" numCol="1" anchor="ctr">
                  <a:noAutofit/>
                </a:bodyPr>
                <a:lstStyle/>
                <a:p>
                  <a:pPr algn="ctr" defTabSz="412872" fontAlgn="base" hangingPunct="0">
                    <a:spcBef>
                      <a:spcPct val="0"/>
                    </a:spcBef>
                    <a:spcAft>
                      <a:spcPct val="0"/>
                    </a:spcAft>
                    <a:defRPr sz="2200" b="0">
                      <a:latin typeface="+mn-lt"/>
                      <a:ea typeface="+mn-ea"/>
                      <a:cs typeface="+mn-cs"/>
                      <a:sym typeface="Helvetica Neue Medium"/>
                    </a:defRPr>
                  </a:pPr>
                  <a:endParaRPr sz="1485" kern="0">
                    <a:solidFill>
                      <a:srgbClr val="FFFFFF"/>
                    </a:solidFill>
                    <a:latin typeface="Arial" panose="020B0604020202020204" pitchFamily="34" charset="0"/>
                    <a:ea typeface="华文细黑"/>
                    <a:cs typeface="Arial" panose="020B0604020202020204" pitchFamily="34" charset="0"/>
                    <a:sym typeface="Helvetica Neue Medium"/>
                  </a:endParaRPr>
                </a:p>
              </p:txBody>
            </p:sp>
            <p:sp>
              <p:nvSpPr>
                <p:cNvPr id="11" name="矩形"/>
                <p:cNvSpPr/>
                <p:nvPr/>
              </p:nvSpPr>
              <p:spPr>
                <a:xfrm>
                  <a:off x="380790" y="387730"/>
                  <a:ext cx="2441998" cy="2463922"/>
                </a:xfrm>
                <a:prstGeom prst="rect">
                  <a:avLst/>
                </a:prstGeom>
                <a:gradFill flip="none" rotWithShape="1">
                  <a:gsLst>
                    <a:gs pos="40469">
                      <a:srgbClr val="3E3D3E"/>
                    </a:gs>
                    <a:gs pos="76437">
                      <a:srgbClr val="565656"/>
                    </a:gs>
                    <a:gs pos="100000">
                      <a:srgbClr val="6E6E6E"/>
                    </a:gs>
                  </a:gsLst>
                  <a:path path="shape">
                    <a:fillToRect l="-37827" t="129036" r="137827" b="-29036"/>
                  </a:path>
                </a:gradFill>
                <a:ln w="3175" cap="flat">
                  <a:noFill/>
                  <a:miter lim="400000"/>
                </a:ln>
                <a:effectLst/>
              </p:spPr>
              <p:txBody>
                <a:bodyPr wrap="square" lIns="25405" tIns="25405" rIns="25405" bIns="25405" numCol="1" anchor="ctr">
                  <a:noAutofit/>
                </a:bodyPr>
                <a:lstStyle/>
                <a:p>
                  <a:pPr algn="ctr" defTabSz="412872" fontAlgn="base" hangingPunct="0">
                    <a:spcBef>
                      <a:spcPct val="0"/>
                    </a:spcBef>
                    <a:spcAft>
                      <a:spcPct val="0"/>
                    </a:spcAft>
                    <a:defRPr sz="2200" b="0">
                      <a:latin typeface="+mn-lt"/>
                      <a:ea typeface="+mn-ea"/>
                      <a:cs typeface="+mn-cs"/>
                      <a:sym typeface="Helvetica Neue Medium"/>
                    </a:defRPr>
                  </a:pPr>
                  <a:endParaRPr sz="1485" kern="0">
                    <a:solidFill>
                      <a:srgbClr val="FFFFFF"/>
                    </a:solidFill>
                    <a:latin typeface="Arial" panose="020B0604020202020204" pitchFamily="34" charset="0"/>
                    <a:ea typeface="华文细黑"/>
                    <a:cs typeface="Arial" panose="020B0604020202020204" pitchFamily="34" charset="0"/>
                    <a:sym typeface="Helvetica Neue Medium"/>
                  </a:endParaRPr>
                </a:p>
              </p:txBody>
            </p:sp>
            <p:pic>
              <p:nvPicPr>
                <p:cNvPr id="12" name="image12.png" descr="image12.png"/>
                <p:cNvPicPr>
                  <a:picLocks noChangeAspect="1"/>
                </p:cNvPicPr>
                <p:nvPr/>
              </p:nvPicPr>
              <p:blipFill>
                <a:blip r:embed="rId4">
                  <a:extLst/>
                </a:blip>
                <a:srcRect l="6085" r="6085"/>
                <a:stretch>
                  <a:fillRect/>
                </a:stretch>
              </p:blipFill>
              <p:spPr>
                <a:xfrm>
                  <a:off x="747527" y="881258"/>
                  <a:ext cx="1929322" cy="1464464"/>
                </a:xfrm>
                <a:prstGeom prst="rect">
                  <a:avLst/>
                </a:prstGeom>
                <a:ln w="3175" cap="flat">
                  <a:noFill/>
                  <a:miter lim="400000"/>
                </a:ln>
                <a:effectLst/>
              </p:spPr>
            </p:pic>
          </p:grpSp>
        </p:grpSp>
        <p:sp>
          <p:nvSpPr>
            <p:cNvPr id="7" name="文本框 11"/>
            <p:cNvSpPr txBox="1"/>
            <p:nvPr/>
          </p:nvSpPr>
          <p:spPr>
            <a:xfrm>
              <a:off x="1775881" y="4285136"/>
              <a:ext cx="4325594" cy="2623836"/>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marL="285693" indent="-285693">
                <a:lnSpc>
                  <a:spcPct val="125000"/>
                </a:lnSpc>
                <a:buFont typeface="Wingdings" panose="05000000000000000000" pitchFamily="2" charset="2"/>
                <a:buChar char="l"/>
              </a:pPr>
              <a:r>
                <a:rPr lang="en-US" altLang="zh-CN" sz="1200" dirty="0" smtClean="0">
                  <a:solidFill>
                    <a:prstClr val="black"/>
                  </a:solidFill>
                  <a:ea typeface="方正兰亭黑简体" panose="02000000000000000000" pitchFamily="2" charset="-122"/>
                </a:rPr>
                <a:t>Ascend 310</a:t>
              </a:r>
              <a:endParaRPr lang="en-US" altLang="zh-CN" sz="1200" dirty="0">
                <a:solidFill>
                  <a:prstClr val="black"/>
                </a:solidFill>
                <a:ea typeface="方正兰亭黑简体" panose="02000000000000000000" pitchFamily="2" charset="-122"/>
              </a:endParaRPr>
            </a:p>
            <a:p>
              <a:pPr marL="285693" indent="-285693">
                <a:lnSpc>
                  <a:spcPct val="125000"/>
                </a:lnSpc>
                <a:buFont typeface="Wingdings" panose="05000000000000000000" pitchFamily="2" charset="2"/>
                <a:buChar char="l"/>
              </a:pPr>
              <a:r>
                <a:rPr lang="zh-CN" altLang="en-US" sz="1200" dirty="0">
                  <a:solidFill>
                    <a:prstClr val="black"/>
                  </a:solidFill>
                  <a:ea typeface="方正兰亭黑简体" panose="02000000000000000000" pitchFamily="2" charset="-122"/>
                </a:rPr>
                <a:t>架构</a:t>
              </a:r>
              <a:r>
                <a:rPr lang="en-US" altLang="zh-CN" sz="1200" dirty="0">
                  <a:solidFill>
                    <a:prstClr val="black"/>
                  </a:solidFill>
                  <a:ea typeface="方正兰亭黑简体" panose="02000000000000000000" pitchFamily="2" charset="-122"/>
                </a:rPr>
                <a:t>: </a:t>
              </a:r>
              <a:r>
                <a:rPr lang="zh-CN" altLang="en-US" sz="1200" dirty="0">
                  <a:solidFill>
                    <a:prstClr val="black"/>
                  </a:solidFill>
                  <a:ea typeface="方正兰亭黑简体" panose="02000000000000000000" pitchFamily="2" charset="-122"/>
                </a:rPr>
                <a:t>达芬奇</a:t>
              </a:r>
              <a:endParaRPr lang="en-US" altLang="zh-CN" sz="1200" dirty="0">
                <a:solidFill>
                  <a:prstClr val="black"/>
                </a:solidFill>
                <a:ea typeface="方正兰亭黑简体" panose="02000000000000000000" pitchFamily="2" charset="-122"/>
              </a:endParaRPr>
            </a:p>
            <a:p>
              <a:pPr marL="285693" indent="-285693">
                <a:lnSpc>
                  <a:spcPct val="125000"/>
                </a:lnSpc>
                <a:buFont typeface="Wingdings" panose="05000000000000000000" pitchFamily="2" charset="2"/>
                <a:buChar char="l"/>
              </a:pPr>
              <a:r>
                <a:rPr lang="zh-CN" altLang="en-US" sz="1200" dirty="0">
                  <a:solidFill>
                    <a:srgbClr val="C00000"/>
                  </a:solidFill>
                  <a:ea typeface="方正兰亭黑简体" panose="02000000000000000000" pitchFamily="2" charset="-122"/>
                </a:rPr>
                <a:t>半精度</a:t>
              </a:r>
              <a:r>
                <a:rPr lang="en-US" altLang="zh-CN" sz="1200" dirty="0">
                  <a:solidFill>
                    <a:srgbClr val="C00000"/>
                  </a:solidFill>
                  <a:ea typeface="方正兰亭黑简体" panose="02000000000000000000" pitchFamily="2" charset="-122"/>
                </a:rPr>
                <a:t> (FP16): 8 Tera-FLOPS</a:t>
              </a:r>
            </a:p>
            <a:p>
              <a:pPr marL="285693" indent="-285693">
                <a:lnSpc>
                  <a:spcPct val="125000"/>
                </a:lnSpc>
                <a:buFont typeface="Wingdings" panose="05000000000000000000" pitchFamily="2" charset="2"/>
                <a:buChar char="l"/>
              </a:pPr>
              <a:r>
                <a:rPr lang="zh-CN" altLang="en-US" sz="1200" dirty="0">
                  <a:solidFill>
                    <a:srgbClr val="C00000"/>
                  </a:solidFill>
                  <a:ea typeface="方正兰亭黑简体" panose="02000000000000000000" pitchFamily="2" charset="-122"/>
                </a:rPr>
                <a:t>整数精度</a:t>
              </a:r>
              <a:r>
                <a:rPr lang="en-US" altLang="zh-CN" sz="1200" dirty="0">
                  <a:solidFill>
                    <a:srgbClr val="C00000"/>
                  </a:solidFill>
                  <a:ea typeface="方正兰亭黑简体" panose="02000000000000000000" pitchFamily="2" charset="-122"/>
                </a:rPr>
                <a:t> (INT8) : 16 Tera-OPS</a:t>
              </a:r>
            </a:p>
            <a:p>
              <a:pPr marL="285693" indent="-285693">
                <a:lnSpc>
                  <a:spcPct val="125000"/>
                </a:lnSpc>
                <a:buFont typeface="Wingdings" panose="05000000000000000000" pitchFamily="2" charset="2"/>
                <a:buChar char="l"/>
              </a:pPr>
              <a:r>
                <a:rPr lang="en-US" altLang="zh-CN" sz="1200" dirty="0">
                  <a:solidFill>
                    <a:srgbClr val="C00000"/>
                  </a:solidFill>
                  <a:ea typeface="方正兰亭黑简体" panose="02000000000000000000" pitchFamily="2" charset="-122"/>
                </a:rPr>
                <a:t>16 </a:t>
              </a:r>
              <a:r>
                <a:rPr lang="zh-CN" altLang="en-US" sz="1200" dirty="0">
                  <a:solidFill>
                    <a:srgbClr val="C00000"/>
                  </a:solidFill>
                  <a:ea typeface="方正兰亭黑简体" panose="02000000000000000000" pitchFamily="2" charset="-122"/>
                </a:rPr>
                <a:t>通道</a:t>
              </a:r>
              <a:r>
                <a:rPr lang="en-US" altLang="zh-CN" sz="1200" dirty="0">
                  <a:solidFill>
                    <a:srgbClr val="C00000"/>
                  </a:solidFill>
                  <a:ea typeface="方正兰亭黑简体" panose="02000000000000000000" pitchFamily="2" charset="-122"/>
                </a:rPr>
                <a:t> </a:t>
              </a:r>
              <a:r>
                <a:rPr lang="zh-CN" altLang="en-US" sz="1200" dirty="0">
                  <a:solidFill>
                    <a:srgbClr val="C00000"/>
                  </a:solidFill>
                  <a:ea typeface="方正兰亭黑简体" panose="02000000000000000000" pitchFamily="2" charset="-122"/>
                </a:rPr>
                <a:t>全高清</a:t>
              </a:r>
              <a:r>
                <a:rPr lang="en-US" altLang="zh-CN" sz="1200" dirty="0">
                  <a:solidFill>
                    <a:srgbClr val="C00000"/>
                  </a:solidFill>
                  <a:ea typeface="方正兰亭黑简体" panose="02000000000000000000" pitchFamily="2" charset="-122"/>
                </a:rPr>
                <a:t> </a:t>
              </a:r>
              <a:r>
                <a:rPr lang="zh-CN" altLang="en-US" sz="1200" dirty="0">
                  <a:solidFill>
                    <a:srgbClr val="C00000"/>
                  </a:solidFill>
                  <a:ea typeface="方正兰亭黑简体" panose="02000000000000000000" pitchFamily="2" charset="-122"/>
                </a:rPr>
                <a:t>视频解码器</a:t>
              </a:r>
              <a:r>
                <a:rPr lang="en-US" altLang="zh-CN" sz="1200" dirty="0">
                  <a:solidFill>
                    <a:srgbClr val="C00000"/>
                  </a:solidFill>
                  <a:ea typeface="方正兰亭黑简体" panose="02000000000000000000" pitchFamily="2" charset="-122"/>
                </a:rPr>
                <a:t> – H.264/265; </a:t>
              </a:r>
            </a:p>
            <a:p>
              <a:pPr marL="285693" indent="-285693">
                <a:lnSpc>
                  <a:spcPct val="125000"/>
                </a:lnSpc>
                <a:buFont typeface="Wingdings" panose="05000000000000000000" pitchFamily="2" charset="2"/>
                <a:buChar char="l"/>
              </a:pPr>
              <a:r>
                <a:rPr lang="en-US" altLang="zh-CN" sz="1200" dirty="0">
                  <a:solidFill>
                    <a:prstClr val="black"/>
                  </a:solidFill>
                  <a:ea typeface="方正兰亭黑简体" panose="02000000000000000000" pitchFamily="2" charset="-122"/>
                </a:rPr>
                <a:t>1 </a:t>
              </a:r>
              <a:r>
                <a:rPr lang="zh-CN" altLang="en-US" sz="1200" dirty="0">
                  <a:solidFill>
                    <a:prstClr val="black"/>
                  </a:solidFill>
                  <a:ea typeface="方正兰亭黑简体" panose="02000000000000000000" pitchFamily="2" charset="-122"/>
                </a:rPr>
                <a:t>通道</a:t>
              </a:r>
              <a:r>
                <a:rPr lang="en-US" altLang="zh-CN" sz="1200" dirty="0">
                  <a:solidFill>
                    <a:prstClr val="black"/>
                  </a:solidFill>
                  <a:ea typeface="方正兰亭黑简体" panose="02000000000000000000" pitchFamily="2" charset="-122"/>
                </a:rPr>
                <a:t> </a:t>
              </a:r>
              <a:r>
                <a:rPr lang="zh-CN" altLang="en-US" sz="1200" dirty="0">
                  <a:solidFill>
                    <a:prstClr val="black"/>
                  </a:solidFill>
                  <a:ea typeface="方正兰亭黑简体" panose="02000000000000000000" pitchFamily="2" charset="-122"/>
                </a:rPr>
                <a:t>全高清</a:t>
              </a:r>
              <a:r>
                <a:rPr lang="en-US" altLang="zh-CN" sz="1200" dirty="0">
                  <a:solidFill>
                    <a:prstClr val="black"/>
                  </a:solidFill>
                  <a:ea typeface="方正兰亭黑简体" panose="02000000000000000000" pitchFamily="2" charset="-122"/>
                </a:rPr>
                <a:t> </a:t>
              </a:r>
              <a:r>
                <a:rPr lang="zh-CN" altLang="en-US" sz="1200" dirty="0">
                  <a:solidFill>
                    <a:prstClr val="black"/>
                  </a:solidFill>
                  <a:ea typeface="方正兰亭黑简体" panose="02000000000000000000" pitchFamily="2" charset="-122"/>
                </a:rPr>
                <a:t>视频编码器</a:t>
              </a:r>
              <a:r>
                <a:rPr lang="en-US" altLang="zh-CN" sz="1200" dirty="0">
                  <a:solidFill>
                    <a:prstClr val="black"/>
                  </a:solidFill>
                  <a:ea typeface="方正兰亭黑简体" panose="02000000000000000000" pitchFamily="2" charset="-122"/>
                </a:rPr>
                <a:t> – H.264/265;</a:t>
              </a:r>
            </a:p>
            <a:p>
              <a:pPr marL="285693" indent="-285693">
                <a:lnSpc>
                  <a:spcPct val="125000"/>
                </a:lnSpc>
                <a:buFont typeface="Wingdings" panose="05000000000000000000" pitchFamily="2" charset="2"/>
                <a:buChar char="l"/>
              </a:pPr>
              <a:r>
                <a:rPr lang="zh-CN" altLang="en-US" sz="1200" b="1" dirty="0">
                  <a:solidFill>
                    <a:srgbClr val="C00000"/>
                  </a:solidFill>
                  <a:ea typeface="方正兰亭黑简体" panose="02000000000000000000" pitchFamily="2" charset="-122"/>
                </a:rPr>
                <a:t>最大功耗</a:t>
              </a:r>
              <a:r>
                <a:rPr lang="en-US" altLang="zh-CN" sz="1200" b="1" dirty="0">
                  <a:solidFill>
                    <a:srgbClr val="C00000"/>
                  </a:solidFill>
                  <a:ea typeface="方正兰亭黑简体" panose="02000000000000000000" pitchFamily="2" charset="-122"/>
                </a:rPr>
                <a:t>: 8W </a:t>
              </a:r>
            </a:p>
            <a:p>
              <a:pPr marL="285693" indent="-285693">
                <a:lnSpc>
                  <a:spcPct val="125000"/>
                </a:lnSpc>
                <a:buFont typeface="Wingdings" panose="05000000000000000000" pitchFamily="2" charset="2"/>
                <a:buChar char="l"/>
              </a:pPr>
              <a:r>
                <a:rPr lang="en-US" altLang="zh-CN" sz="1200" dirty="0">
                  <a:solidFill>
                    <a:prstClr val="black"/>
                  </a:solidFill>
                  <a:ea typeface="方正兰亭黑简体" panose="02000000000000000000" pitchFamily="2" charset="-122"/>
                </a:rPr>
                <a:t>12nm </a:t>
              </a:r>
              <a:r>
                <a:rPr lang="en-US" altLang="zh-CN" sz="1200" dirty="0" smtClean="0">
                  <a:solidFill>
                    <a:prstClr val="black"/>
                  </a:solidFill>
                  <a:ea typeface="方正兰亭黑简体" panose="02000000000000000000" pitchFamily="2" charset="-122"/>
                </a:rPr>
                <a:t>FFC</a:t>
              </a:r>
              <a:endParaRPr lang="en-US" altLang="zh-CN" sz="1200" dirty="0">
                <a:solidFill>
                  <a:prstClr val="black"/>
                </a:solidFill>
                <a:ea typeface="方正兰亭黑简体" panose="02000000000000000000" pitchFamily="2" charset="-122"/>
              </a:endParaRPr>
            </a:p>
          </p:txBody>
        </p:sp>
      </p:grpSp>
      <p:grpSp>
        <p:nvGrpSpPr>
          <p:cNvPr id="16" name="组合 15"/>
          <p:cNvGrpSpPr/>
          <p:nvPr/>
        </p:nvGrpSpPr>
        <p:grpSpPr>
          <a:xfrm>
            <a:off x="6204007" y="3004534"/>
            <a:ext cx="3670978" cy="2990761"/>
            <a:chOff x="7058530" y="2745834"/>
            <a:chExt cx="4201085" cy="3950954"/>
          </a:xfrm>
        </p:grpSpPr>
        <p:grpSp>
          <p:nvGrpSpPr>
            <p:cNvPr id="17" name="组合 16"/>
            <p:cNvGrpSpPr/>
            <p:nvPr/>
          </p:nvGrpSpPr>
          <p:grpSpPr>
            <a:xfrm>
              <a:off x="7058530" y="2745834"/>
              <a:ext cx="1695122" cy="1645081"/>
              <a:chOff x="7552578" y="2531383"/>
              <a:chExt cx="2907348" cy="2845244"/>
            </a:xfrm>
          </p:grpSpPr>
          <p:grpSp>
            <p:nvGrpSpPr>
              <p:cNvPr id="19" name="成组"/>
              <p:cNvGrpSpPr/>
              <p:nvPr/>
            </p:nvGrpSpPr>
            <p:grpSpPr>
              <a:xfrm>
                <a:off x="7552578" y="2531383"/>
                <a:ext cx="2907348" cy="2845244"/>
                <a:chOff x="-83270" y="51990"/>
                <a:chExt cx="4835240" cy="4731954"/>
              </a:xfrm>
            </p:grpSpPr>
            <p:grpSp>
              <p:nvGrpSpPr>
                <p:cNvPr id="21" name="成组"/>
                <p:cNvGrpSpPr/>
                <p:nvPr/>
              </p:nvGrpSpPr>
              <p:grpSpPr>
                <a:xfrm>
                  <a:off x="242839" y="51990"/>
                  <a:ext cx="4509131" cy="3772314"/>
                  <a:chOff x="206771" y="51990"/>
                  <a:chExt cx="4509129" cy="3772312"/>
                </a:xfrm>
              </p:grpSpPr>
              <p:pic>
                <p:nvPicPr>
                  <p:cNvPr id="27" name="图片 26" descr="图片 21"/>
                  <p:cNvPicPr>
                    <a:picLocks noChangeAspect="1"/>
                  </p:cNvPicPr>
                  <p:nvPr/>
                </p:nvPicPr>
                <p:blipFill>
                  <a:blip r:embed="rId3">
                    <a:extLst/>
                  </a:blip>
                  <a:srcRect l="25744" t="20102" r="29763" b="14024"/>
                  <a:stretch>
                    <a:fillRect/>
                  </a:stretch>
                </p:blipFill>
                <p:spPr>
                  <a:xfrm>
                    <a:off x="217323" y="51990"/>
                    <a:ext cx="4498579" cy="374253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4395" y="23"/>
                        </a:lnTo>
                        <a:lnTo>
                          <a:pt x="7188" y="44"/>
                        </a:lnTo>
                        <a:lnTo>
                          <a:pt x="7152" y="1606"/>
                        </a:lnTo>
                        <a:lnTo>
                          <a:pt x="7116" y="3168"/>
                        </a:lnTo>
                        <a:lnTo>
                          <a:pt x="3558" y="3191"/>
                        </a:lnTo>
                        <a:lnTo>
                          <a:pt x="0" y="3211"/>
                        </a:lnTo>
                        <a:lnTo>
                          <a:pt x="0" y="12406"/>
                        </a:lnTo>
                        <a:lnTo>
                          <a:pt x="0" y="21600"/>
                        </a:lnTo>
                        <a:lnTo>
                          <a:pt x="7693" y="21600"/>
                        </a:lnTo>
                        <a:lnTo>
                          <a:pt x="15386" y="21600"/>
                        </a:lnTo>
                        <a:lnTo>
                          <a:pt x="15405" y="19541"/>
                        </a:lnTo>
                        <a:lnTo>
                          <a:pt x="15424" y="17482"/>
                        </a:lnTo>
                        <a:lnTo>
                          <a:pt x="18513" y="17459"/>
                        </a:lnTo>
                        <a:lnTo>
                          <a:pt x="21600" y="17436"/>
                        </a:lnTo>
                        <a:lnTo>
                          <a:pt x="21600" y="8718"/>
                        </a:lnTo>
                        <a:lnTo>
                          <a:pt x="21600" y="0"/>
                        </a:lnTo>
                        <a:close/>
                      </a:path>
                    </a:pathLst>
                  </a:custGeom>
                  <a:ln w="3175" cap="flat">
                    <a:noFill/>
                    <a:miter lim="400000"/>
                  </a:ln>
                  <a:effectLst>
                    <a:outerShdw blurRad="787400" dist="381000" dir="8130790" rotWithShape="0">
                      <a:srgbClr val="FF3242">
                        <a:alpha val="29323"/>
                      </a:srgbClr>
                    </a:outerShdw>
                  </a:effectLst>
                </p:spPr>
              </p:pic>
              <p:pic>
                <p:nvPicPr>
                  <p:cNvPr id="28" name="图片 21" descr="图片 21"/>
                  <p:cNvPicPr>
                    <a:picLocks noChangeAspect="1"/>
                  </p:cNvPicPr>
                  <p:nvPr/>
                </p:nvPicPr>
                <p:blipFill>
                  <a:blip r:embed="rId3">
                    <a:extLst/>
                  </a:blip>
                  <a:srcRect l="25744" t="20102" r="29763" b="14024"/>
                  <a:stretch>
                    <a:fillRect/>
                  </a:stretch>
                </p:blipFill>
                <p:spPr>
                  <a:xfrm>
                    <a:off x="206771" y="51990"/>
                    <a:ext cx="4498579" cy="374253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4395" y="23"/>
                        </a:lnTo>
                        <a:lnTo>
                          <a:pt x="7188" y="44"/>
                        </a:lnTo>
                        <a:lnTo>
                          <a:pt x="7152" y="1606"/>
                        </a:lnTo>
                        <a:lnTo>
                          <a:pt x="7116" y="3168"/>
                        </a:lnTo>
                        <a:lnTo>
                          <a:pt x="3558" y="3191"/>
                        </a:lnTo>
                        <a:lnTo>
                          <a:pt x="0" y="3211"/>
                        </a:lnTo>
                        <a:lnTo>
                          <a:pt x="0" y="12406"/>
                        </a:lnTo>
                        <a:lnTo>
                          <a:pt x="0" y="21600"/>
                        </a:lnTo>
                        <a:lnTo>
                          <a:pt x="7693" y="21600"/>
                        </a:lnTo>
                        <a:lnTo>
                          <a:pt x="15386" y="21600"/>
                        </a:lnTo>
                        <a:lnTo>
                          <a:pt x="15405" y="19541"/>
                        </a:lnTo>
                        <a:lnTo>
                          <a:pt x="15424" y="17482"/>
                        </a:lnTo>
                        <a:lnTo>
                          <a:pt x="18513" y="17459"/>
                        </a:lnTo>
                        <a:lnTo>
                          <a:pt x="21600" y="17436"/>
                        </a:lnTo>
                        <a:lnTo>
                          <a:pt x="21600" y="8718"/>
                        </a:lnTo>
                        <a:lnTo>
                          <a:pt x="21600" y="0"/>
                        </a:lnTo>
                        <a:close/>
                      </a:path>
                    </a:pathLst>
                  </a:custGeom>
                  <a:ln w="3175" cap="flat">
                    <a:noFill/>
                    <a:miter lim="400000"/>
                  </a:ln>
                  <a:effectLst>
                    <a:outerShdw blurRad="787400" dist="381000" dir="8130790" rotWithShape="0">
                      <a:srgbClr val="FF3242">
                        <a:alpha val="29323"/>
                      </a:srgbClr>
                    </a:outerShdw>
                  </a:effectLst>
                </p:spPr>
              </p:pic>
              <p:pic>
                <p:nvPicPr>
                  <p:cNvPr id="29" name="图片 21" descr="图片 21"/>
                  <p:cNvPicPr>
                    <a:picLocks noChangeAspect="1"/>
                  </p:cNvPicPr>
                  <p:nvPr/>
                </p:nvPicPr>
                <p:blipFill>
                  <a:blip r:embed="rId3">
                    <a:extLst/>
                  </a:blip>
                  <a:srcRect l="25744" t="20102" r="29763" b="14024"/>
                  <a:stretch>
                    <a:fillRect/>
                  </a:stretch>
                </p:blipFill>
                <p:spPr>
                  <a:xfrm>
                    <a:off x="206771" y="81772"/>
                    <a:ext cx="4498579" cy="374253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4395" y="23"/>
                        </a:lnTo>
                        <a:lnTo>
                          <a:pt x="7188" y="44"/>
                        </a:lnTo>
                        <a:lnTo>
                          <a:pt x="7152" y="1606"/>
                        </a:lnTo>
                        <a:lnTo>
                          <a:pt x="7116" y="3168"/>
                        </a:lnTo>
                        <a:lnTo>
                          <a:pt x="3558" y="3191"/>
                        </a:lnTo>
                        <a:lnTo>
                          <a:pt x="0" y="3211"/>
                        </a:lnTo>
                        <a:lnTo>
                          <a:pt x="0" y="12406"/>
                        </a:lnTo>
                        <a:lnTo>
                          <a:pt x="0" y="21600"/>
                        </a:lnTo>
                        <a:lnTo>
                          <a:pt x="7693" y="21600"/>
                        </a:lnTo>
                        <a:lnTo>
                          <a:pt x="15386" y="21600"/>
                        </a:lnTo>
                        <a:lnTo>
                          <a:pt x="15405" y="19541"/>
                        </a:lnTo>
                        <a:lnTo>
                          <a:pt x="15424" y="17482"/>
                        </a:lnTo>
                        <a:lnTo>
                          <a:pt x="18513" y="17459"/>
                        </a:lnTo>
                        <a:lnTo>
                          <a:pt x="21600" y="17436"/>
                        </a:lnTo>
                        <a:lnTo>
                          <a:pt x="21600" y="8718"/>
                        </a:lnTo>
                        <a:lnTo>
                          <a:pt x="21600" y="0"/>
                        </a:lnTo>
                        <a:close/>
                      </a:path>
                    </a:pathLst>
                  </a:custGeom>
                  <a:ln w="3175" cap="flat">
                    <a:noFill/>
                    <a:miter lim="400000"/>
                  </a:ln>
                  <a:effectLst>
                    <a:outerShdw blurRad="787400" dist="381000" dir="8130790" rotWithShape="0">
                      <a:srgbClr val="FF3242">
                        <a:alpha val="29323"/>
                      </a:srgbClr>
                    </a:outerShdw>
                  </a:effectLst>
                </p:spPr>
              </p:pic>
            </p:grpSp>
            <p:grpSp>
              <p:nvGrpSpPr>
                <p:cNvPr id="22" name="成组"/>
                <p:cNvGrpSpPr/>
                <p:nvPr/>
              </p:nvGrpSpPr>
              <p:grpSpPr>
                <a:xfrm>
                  <a:off x="251790" y="597930"/>
                  <a:ext cx="3198128" cy="3226840"/>
                  <a:chOff x="0" y="0"/>
                  <a:chExt cx="3198126" cy="3226838"/>
                </a:xfrm>
              </p:grpSpPr>
              <p:sp>
                <p:nvSpPr>
                  <p:cNvPr id="24" name="矩形"/>
                  <p:cNvSpPr/>
                  <p:nvPr/>
                </p:nvSpPr>
                <p:spPr>
                  <a:xfrm>
                    <a:off x="0" y="0"/>
                    <a:ext cx="3198127" cy="3226839"/>
                  </a:xfrm>
                  <a:prstGeom prst="rect">
                    <a:avLst/>
                  </a:prstGeom>
                  <a:gradFill flip="none" rotWithShape="1">
                    <a:gsLst>
                      <a:gs pos="0">
                        <a:srgbClr val="000000"/>
                      </a:gs>
                      <a:gs pos="100000">
                        <a:srgbClr val="434343"/>
                      </a:gs>
                    </a:gsLst>
                    <a:lin ang="2606235" scaled="0"/>
                  </a:gradFill>
                  <a:ln w="3175" cap="flat">
                    <a:noFill/>
                    <a:miter lim="400000"/>
                  </a:ln>
                  <a:effectLst/>
                </p:spPr>
                <p:txBody>
                  <a:bodyPr wrap="square" lIns="25405" tIns="25405" rIns="25405" bIns="25405" numCol="1" anchor="ctr">
                    <a:noAutofit/>
                  </a:bodyPr>
                  <a:lstStyle/>
                  <a:p>
                    <a:pPr algn="ctr" defTabSz="412872" fontAlgn="base" hangingPunct="0">
                      <a:spcBef>
                        <a:spcPct val="0"/>
                      </a:spcBef>
                      <a:spcAft>
                        <a:spcPct val="0"/>
                      </a:spcAft>
                      <a:defRPr sz="2200" b="0">
                        <a:latin typeface="+mn-lt"/>
                        <a:ea typeface="+mn-ea"/>
                        <a:cs typeface="+mn-cs"/>
                        <a:sym typeface="Helvetica Neue Medium"/>
                      </a:defRPr>
                    </a:pPr>
                    <a:endParaRPr sz="1485" kern="0">
                      <a:solidFill>
                        <a:srgbClr val="FFFFFF"/>
                      </a:solidFill>
                      <a:latin typeface="Arial" panose="020B0604020202020204" pitchFamily="34" charset="0"/>
                      <a:ea typeface="华文细黑"/>
                      <a:cs typeface="Arial" panose="020B0604020202020204" pitchFamily="34" charset="0"/>
                      <a:sym typeface="Helvetica Neue Medium"/>
                    </a:endParaRPr>
                  </a:p>
                </p:txBody>
              </p:sp>
              <p:sp>
                <p:nvSpPr>
                  <p:cNvPr id="25" name="矩形"/>
                  <p:cNvSpPr/>
                  <p:nvPr/>
                </p:nvSpPr>
                <p:spPr>
                  <a:xfrm>
                    <a:off x="380790" y="387730"/>
                    <a:ext cx="2441998" cy="2463922"/>
                  </a:xfrm>
                  <a:prstGeom prst="rect">
                    <a:avLst/>
                  </a:prstGeom>
                  <a:gradFill flip="none" rotWithShape="1">
                    <a:gsLst>
                      <a:gs pos="40469">
                        <a:srgbClr val="3E3D3E"/>
                      </a:gs>
                      <a:gs pos="76437">
                        <a:srgbClr val="565656"/>
                      </a:gs>
                      <a:gs pos="100000">
                        <a:srgbClr val="6E6E6E"/>
                      </a:gs>
                    </a:gsLst>
                    <a:path path="shape">
                      <a:fillToRect l="-37827" t="129036" r="137827" b="-29036"/>
                    </a:path>
                  </a:gradFill>
                  <a:ln w="3175" cap="flat">
                    <a:noFill/>
                    <a:miter lim="400000"/>
                  </a:ln>
                  <a:effectLst/>
                </p:spPr>
                <p:txBody>
                  <a:bodyPr wrap="square" lIns="25405" tIns="25405" rIns="25405" bIns="25405" numCol="1" anchor="ctr">
                    <a:noAutofit/>
                  </a:bodyPr>
                  <a:lstStyle/>
                  <a:p>
                    <a:pPr algn="ctr" defTabSz="412872" fontAlgn="base" hangingPunct="0">
                      <a:spcBef>
                        <a:spcPct val="0"/>
                      </a:spcBef>
                      <a:spcAft>
                        <a:spcPct val="0"/>
                      </a:spcAft>
                      <a:defRPr sz="2200" b="0">
                        <a:latin typeface="+mn-lt"/>
                        <a:ea typeface="+mn-ea"/>
                        <a:cs typeface="+mn-cs"/>
                        <a:sym typeface="Helvetica Neue Medium"/>
                      </a:defRPr>
                    </a:pPr>
                    <a:endParaRPr sz="1485" kern="0">
                      <a:solidFill>
                        <a:srgbClr val="FFFFFF"/>
                      </a:solidFill>
                      <a:latin typeface="Arial" panose="020B0604020202020204" pitchFamily="34" charset="0"/>
                      <a:ea typeface="华文细黑"/>
                      <a:cs typeface="Arial" panose="020B0604020202020204" pitchFamily="34" charset="0"/>
                      <a:sym typeface="Helvetica Neue Medium"/>
                    </a:endParaRPr>
                  </a:p>
                </p:txBody>
              </p:sp>
              <p:pic>
                <p:nvPicPr>
                  <p:cNvPr id="26" name="image12.png" descr="image12.png"/>
                  <p:cNvPicPr>
                    <a:picLocks noChangeAspect="1"/>
                  </p:cNvPicPr>
                  <p:nvPr/>
                </p:nvPicPr>
                <p:blipFill>
                  <a:blip r:embed="rId4">
                    <a:extLst/>
                  </a:blip>
                  <a:srcRect l="6085" r="6085"/>
                  <a:stretch>
                    <a:fillRect/>
                  </a:stretch>
                </p:blipFill>
                <p:spPr>
                  <a:xfrm>
                    <a:off x="747527" y="881258"/>
                    <a:ext cx="1929322" cy="1464464"/>
                  </a:xfrm>
                  <a:prstGeom prst="rect">
                    <a:avLst/>
                  </a:prstGeom>
                  <a:ln w="3175" cap="flat">
                    <a:noFill/>
                    <a:miter lim="400000"/>
                  </a:ln>
                  <a:effectLst/>
                </p:spPr>
              </p:pic>
            </p:grpSp>
            <p:sp>
              <p:nvSpPr>
                <p:cNvPr id="23" name="文本框 2"/>
                <p:cNvSpPr txBox="1"/>
                <p:nvPr/>
              </p:nvSpPr>
              <p:spPr>
                <a:xfrm>
                  <a:off x="-83270" y="3947262"/>
                  <a:ext cx="3856437" cy="836682"/>
                </a:xfrm>
                <a:prstGeom prst="rect">
                  <a:avLst/>
                </a:prstGeom>
                <a:noFill/>
                <a:ln w="3175" cap="flat">
                  <a:noFill/>
                  <a:miter lim="400000"/>
                </a:ln>
                <a:effectLst/>
                <a:extLst>
                  <a:ext uri="{C572A759-6A51-4108-AA02-DFA0A04FC94B}">
                    <ma14:wrappingTextBoxFlag xmlns:ma14="http://schemas.microsoft.com/office/mac/drawingml/2011/main" xmlns="" val="1"/>
                  </a:ext>
                </a:extLst>
              </p:spPr>
              <p:txBody>
                <a:bodyPr wrap="square" lIns="22865" tIns="22865" rIns="22865" bIns="22865" numCol="1" anchor="t">
                  <a:noAutofit/>
                </a:bodyPr>
                <a:lstStyle/>
                <a:p>
                  <a:pPr algn="ctr" defTabSz="609816" fontAlgn="base" hangingPunct="0">
                    <a:spcBef>
                      <a:spcPts val="270"/>
                    </a:spcBef>
                    <a:spcAft>
                      <a:spcPct val="0"/>
                    </a:spcAft>
                    <a:defRPr sz="2800" b="0">
                      <a:latin typeface="FZLanTingHei-M-GBK"/>
                      <a:ea typeface="FZLanTingHei-M-GBK"/>
                      <a:cs typeface="FZLanTingHei-M-GBK"/>
                      <a:sym typeface="FZLanTingHei-M-GBK"/>
                    </a:defRPr>
                  </a:pPr>
                  <a:endParaRPr sz="1891" kern="0" dirty="0">
                    <a:solidFill>
                      <a:srgbClr val="FFFFFF"/>
                    </a:solidFill>
                    <a:latin typeface="Arial" panose="020B0604020202020204" pitchFamily="34" charset="0"/>
                    <a:ea typeface="Akkurat Pro"/>
                    <a:cs typeface="Arial" panose="020B0604020202020204" pitchFamily="34" charset="0"/>
                    <a:sym typeface="Akkurat Pro"/>
                  </a:endParaRPr>
                </a:p>
              </p:txBody>
            </p:sp>
          </p:grpSp>
          <p:pic>
            <p:nvPicPr>
              <p:cNvPr id="20" name="图片 19"/>
              <p:cNvPicPr>
                <a:picLocks noChangeAspect="1"/>
              </p:cNvPicPr>
              <p:nvPr/>
            </p:nvPicPr>
            <p:blipFill rotWithShape="1">
              <a:blip r:embed="rId5"/>
              <a:srcRect l="43396" t="44242" r="50410" b="30936"/>
              <a:stretch/>
            </p:blipFill>
            <p:spPr>
              <a:xfrm>
                <a:off x="7983008" y="3049101"/>
                <a:ext cx="1507768" cy="1525199"/>
              </a:xfrm>
              <a:prstGeom prst="rect">
                <a:avLst/>
              </a:prstGeom>
            </p:spPr>
          </p:pic>
        </p:grpSp>
        <p:sp>
          <p:nvSpPr>
            <p:cNvPr id="18" name="文本框 12"/>
            <p:cNvSpPr txBox="1"/>
            <p:nvPr/>
          </p:nvSpPr>
          <p:spPr>
            <a:xfrm>
              <a:off x="7076198" y="4440218"/>
              <a:ext cx="4183417" cy="2256570"/>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marL="285693" indent="-285693">
                <a:lnSpc>
                  <a:spcPct val="125000"/>
                </a:lnSpc>
                <a:buFont typeface="Wingdings" panose="05000000000000000000" pitchFamily="2" charset="2"/>
                <a:buChar char="l"/>
              </a:pPr>
              <a:r>
                <a:rPr lang="en-US" altLang="zh-CN" sz="1200" dirty="0" smtClean="0">
                  <a:solidFill>
                    <a:prstClr val="black"/>
                  </a:solidFill>
                  <a:ea typeface="方正兰亭黑简体" panose="02000000000000000000" pitchFamily="2" charset="-122"/>
                </a:rPr>
                <a:t>Ascend 910</a:t>
              </a:r>
              <a:endParaRPr lang="en-US" altLang="zh-CN" sz="1200" dirty="0">
                <a:solidFill>
                  <a:prstClr val="black"/>
                </a:solidFill>
                <a:ea typeface="方正兰亭黑简体" panose="02000000000000000000" pitchFamily="2" charset="-122"/>
              </a:endParaRPr>
            </a:p>
            <a:p>
              <a:pPr marL="285693" indent="-285693">
                <a:lnSpc>
                  <a:spcPct val="125000"/>
                </a:lnSpc>
                <a:buFont typeface="Wingdings" panose="05000000000000000000" pitchFamily="2" charset="2"/>
                <a:buChar char="l"/>
              </a:pPr>
              <a:r>
                <a:rPr lang="zh-CN" altLang="en-US" sz="1200" dirty="0">
                  <a:solidFill>
                    <a:prstClr val="black"/>
                  </a:solidFill>
                  <a:ea typeface="方正兰亭黑简体" panose="02000000000000000000" pitchFamily="2" charset="-122"/>
                </a:rPr>
                <a:t>架构</a:t>
              </a:r>
              <a:r>
                <a:rPr lang="en-US" altLang="zh-CN" sz="1200" dirty="0">
                  <a:solidFill>
                    <a:prstClr val="black"/>
                  </a:solidFill>
                  <a:ea typeface="方正兰亭黑简体" panose="02000000000000000000" pitchFamily="2" charset="-122"/>
                </a:rPr>
                <a:t>: </a:t>
              </a:r>
              <a:r>
                <a:rPr lang="zh-CN" altLang="en-US" sz="1200" dirty="0">
                  <a:solidFill>
                    <a:prstClr val="black"/>
                  </a:solidFill>
                  <a:ea typeface="方正兰亭黑简体" panose="02000000000000000000" pitchFamily="2" charset="-122"/>
                </a:rPr>
                <a:t>达芬奇</a:t>
              </a:r>
              <a:endParaRPr lang="en-US" altLang="zh-CN" sz="1200" dirty="0">
                <a:solidFill>
                  <a:prstClr val="black"/>
                </a:solidFill>
                <a:ea typeface="方正兰亭黑简体" panose="02000000000000000000" pitchFamily="2" charset="-122"/>
              </a:endParaRPr>
            </a:p>
            <a:p>
              <a:pPr marL="285693" indent="-285693">
                <a:lnSpc>
                  <a:spcPct val="125000"/>
                </a:lnSpc>
                <a:buFont typeface="Wingdings" panose="05000000000000000000" pitchFamily="2" charset="2"/>
                <a:buChar char="l"/>
              </a:pPr>
              <a:r>
                <a:rPr lang="zh-CN" altLang="en-US" sz="1200" dirty="0">
                  <a:solidFill>
                    <a:srgbClr val="C00000"/>
                  </a:solidFill>
                  <a:ea typeface="方正兰亭黑简体" panose="02000000000000000000" pitchFamily="2" charset="-122"/>
                </a:rPr>
                <a:t>半精度</a:t>
              </a:r>
              <a:r>
                <a:rPr lang="en-US" altLang="zh-CN" sz="1200" dirty="0">
                  <a:solidFill>
                    <a:srgbClr val="C00000"/>
                  </a:solidFill>
                  <a:ea typeface="方正兰亭黑简体" panose="02000000000000000000" pitchFamily="2" charset="-122"/>
                </a:rPr>
                <a:t> (FP16): 256 Tera-FLOPS</a:t>
              </a:r>
            </a:p>
            <a:p>
              <a:pPr marL="285693" indent="-285693">
                <a:lnSpc>
                  <a:spcPct val="125000"/>
                </a:lnSpc>
                <a:buFont typeface="Wingdings" panose="05000000000000000000" pitchFamily="2" charset="2"/>
                <a:buChar char="l"/>
              </a:pPr>
              <a:r>
                <a:rPr lang="zh-CN" altLang="en-US" sz="1200" dirty="0">
                  <a:solidFill>
                    <a:srgbClr val="C00000"/>
                  </a:solidFill>
                  <a:ea typeface="方正兰亭黑简体" panose="02000000000000000000" pitchFamily="2" charset="-122"/>
                </a:rPr>
                <a:t>整数精度</a:t>
              </a:r>
              <a:r>
                <a:rPr lang="en-US" altLang="zh-CN" sz="1200" dirty="0">
                  <a:solidFill>
                    <a:srgbClr val="C00000"/>
                  </a:solidFill>
                  <a:ea typeface="方正兰亭黑简体" panose="02000000000000000000" pitchFamily="2" charset="-122"/>
                </a:rPr>
                <a:t> (INT8) : 512 Tera-OPS</a:t>
              </a:r>
            </a:p>
            <a:p>
              <a:pPr marL="285693" indent="-285693">
                <a:lnSpc>
                  <a:spcPct val="125000"/>
                </a:lnSpc>
                <a:buFont typeface="Wingdings" panose="05000000000000000000" pitchFamily="2" charset="2"/>
                <a:buChar char="l"/>
              </a:pPr>
              <a:r>
                <a:rPr lang="en-US" altLang="zh-CN" sz="1200" dirty="0">
                  <a:solidFill>
                    <a:srgbClr val="C00000"/>
                  </a:solidFill>
                  <a:ea typeface="方正兰亭黑简体" panose="02000000000000000000" pitchFamily="2" charset="-122"/>
                </a:rPr>
                <a:t>128 </a:t>
              </a:r>
              <a:r>
                <a:rPr lang="zh-CN" altLang="en-US" sz="1200" dirty="0">
                  <a:solidFill>
                    <a:srgbClr val="C00000"/>
                  </a:solidFill>
                  <a:ea typeface="方正兰亭黑简体" panose="02000000000000000000" pitchFamily="2" charset="-122"/>
                </a:rPr>
                <a:t>通道</a:t>
              </a:r>
              <a:r>
                <a:rPr lang="en-US" altLang="zh-CN" sz="1200" dirty="0">
                  <a:solidFill>
                    <a:srgbClr val="C00000"/>
                  </a:solidFill>
                  <a:ea typeface="方正兰亭黑简体" panose="02000000000000000000" pitchFamily="2" charset="-122"/>
                </a:rPr>
                <a:t> </a:t>
              </a:r>
              <a:r>
                <a:rPr lang="zh-CN" altLang="en-US" sz="1200" dirty="0">
                  <a:solidFill>
                    <a:srgbClr val="C00000"/>
                  </a:solidFill>
                  <a:ea typeface="方正兰亭黑简体" panose="02000000000000000000" pitchFamily="2" charset="-122"/>
                </a:rPr>
                <a:t>全高清</a:t>
              </a:r>
              <a:r>
                <a:rPr lang="en-US" altLang="zh-CN" sz="1200" dirty="0">
                  <a:solidFill>
                    <a:srgbClr val="C00000"/>
                  </a:solidFill>
                  <a:ea typeface="方正兰亭黑简体" panose="02000000000000000000" pitchFamily="2" charset="-122"/>
                </a:rPr>
                <a:t> </a:t>
              </a:r>
              <a:r>
                <a:rPr lang="zh-CN" altLang="en-US" sz="1200" dirty="0">
                  <a:solidFill>
                    <a:srgbClr val="C00000"/>
                  </a:solidFill>
                  <a:ea typeface="方正兰亭黑简体" panose="02000000000000000000" pitchFamily="2" charset="-122"/>
                </a:rPr>
                <a:t>视频解码器</a:t>
              </a:r>
              <a:r>
                <a:rPr lang="en-US" altLang="zh-CN" sz="1200" dirty="0">
                  <a:solidFill>
                    <a:srgbClr val="C00000"/>
                  </a:solidFill>
                  <a:ea typeface="方正兰亭黑简体" panose="02000000000000000000" pitchFamily="2" charset="-122"/>
                </a:rPr>
                <a:t> – H.264/265</a:t>
              </a:r>
              <a:r>
                <a:rPr lang="en-US" altLang="zh-CN" sz="1200" dirty="0">
                  <a:solidFill>
                    <a:prstClr val="black"/>
                  </a:solidFill>
                  <a:ea typeface="方正兰亭黑简体" panose="02000000000000000000" pitchFamily="2" charset="-122"/>
                </a:rPr>
                <a:t>; </a:t>
              </a:r>
            </a:p>
            <a:p>
              <a:pPr marL="285693" indent="-285693">
                <a:lnSpc>
                  <a:spcPct val="125000"/>
                </a:lnSpc>
                <a:buFont typeface="Wingdings" panose="05000000000000000000" pitchFamily="2" charset="2"/>
                <a:buChar char="l"/>
              </a:pPr>
              <a:r>
                <a:rPr lang="zh-CN" altLang="en-US" sz="1200" dirty="0">
                  <a:solidFill>
                    <a:prstClr val="black"/>
                  </a:solidFill>
                  <a:ea typeface="方正兰亭黑简体" panose="02000000000000000000" pitchFamily="2" charset="-122"/>
                </a:rPr>
                <a:t>最大功耗</a:t>
              </a:r>
              <a:r>
                <a:rPr lang="en-US" altLang="zh-CN" sz="1200" dirty="0">
                  <a:solidFill>
                    <a:prstClr val="black"/>
                  </a:solidFill>
                  <a:ea typeface="方正兰亭黑简体" panose="02000000000000000000" pitchFamily="2" charset="-122"/>
                </a:rPr>
                <a:t>: 350W </a:t>
              </a:r>
            </a:p>
            <a:p>
              <a:pPr marL="285693" indent="-285693">
                <a:lnSpc>
                  <a:spcPct val="125000"/>
                </a:lnSpc>
                <a:buFont typeface="Wingdings" panose="05000000000000000000" pitchFamily="2" charset="2"/>
                <a:buChar char="l"/>
              </a:pPr>
              <a:r>
                <a:rPr lang="en-US" altLang="zh-CN" sz="1200" dirty="0" smtClean="0">
                  <a:solidFill>
                    <a:prstClr val="black"/>
                  </a:solidFill>
                  <a:ea typeface="方正兰亭黑简体" panose="02000000000000000000" pitchFamily="2" charset="-122"/>
                </a:rPr>
                <a:t>7nm</a:t>
              </a:r>
              <a:endParaRPr lang="en-US" altLang="zh-CN" sz="1200" dirty="0">
                <a:solidFill>
                  <a:prstClr val="black"/>
                </a:solidFill>
                <a:ea typeface="方正兰亭黑简体" panose="02000000000000000000" pitchFamily="2" charset="-122"/>
              </a:endParaRPr>
            </a:p>
          </p:txBody>
        </p:sp>
      </p:grpSp>
      <p:sp>
        <p:nvSpPr>
          <p:cNvPr id="30" name="内容占位符 2"/>
          <p:cNvSpPr txBox="1">
            <a:spLocks/>
          </p:cNvSpPr>
          <p:nvPr/>
        </p:nvSpPr>
        <p:spPr bwMode="auto">
          <a:xfrm>
            <a:off x="8477453" y="3284325"/>
            <a:ext cx="2892451" cy="425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78038" tIns="39019" rIns="78038" bIns="39019" numCol="1" anchor="t" anchorCtr="0" compatLnSpc="1">
            <a:prstTxWarp prst="textNoShape">
              <a:avLst/>
            </a:prstTxWarp>
          </a:bodyPr>
          <a:lstStyle>
            <a:lvl1pPr marL="272995" indent="-272995" algn="l" defTabSz="739627" rtl="0" eaLnBrk="0" fontAlgn="base" hangingPunct="0">
              <a:lnSpc>
                <a:spcPct val="140000"/>
              </a:lnSpc>
              <a:spcBef>
                <a:spcPct val="0"/>
              </a:spcBef>
              <a:spcAft>
                <a:spcPct val="0"/>
              </a:spcAft>
              <a:defRPr b="1">
                <a:solidFill>
                  <a:schemeClr val="tx1"/>
                </a:solidFill>
                <a:latin typeface="+mn-lt"/>
                <a:ea typeface="+mn-ea"/>
                <a:cs typeface="+mn-cs"/>
              </a:defRPr>
            </a:lvl1pPr>
            <a:lvl2pPr marL="599955" indent="-225380" algn="l" defTabSz="739627" rtl="0" eaLnBrk="0" fontAlgn="base" hangingPunct="0">
              <a:lnSpc>
                <a:spcPct val="140000"/>
              </a:lnSpc>
              <a:spcBef>
                <a:spcPct val="0"/>
              </a:spcBef>
              <a:spcAft>
                <a:spcPct val="0"/>
              </a:spcAft>
              <a:defRPr sz="1900">
                <a:solidFill>
                  <a:schemeClr val="tx1"/>
                </a:solidFill>
                <a:latin typeface="+mn-lt"/>
                <a:ea typeface="+mn-ea"/>
              </a:defRPr>
            </a:lvl2pPr>
            <a:lvl3pPr marL="928502" indent="-180939" algn="l" defTabSz="739627" rtl="0" eaLnBrk="0" fontAlgn="base" hangingPunct="0">
              <a:lnSpc>
                <a:spcPct val="140000"/>
              </a:lnSpc>
              <a:spcBef>
                <a:spcPct val="0"/>
              </a:spcBef>
              <a:spcAft>
                <a:spcPct val="0"/>
              </a:spcAft>
              <a:defRPr sz="1900">
                <a:solidFill>
                  <a:schemeClr val="tx1"/>
                </a:solidFill>
                <a:latin typeface="+mn-lt"/>
                <a:ea typeface="+mn-ea"/>
              </a:defRPr>
            </a:lvl3pPr>
            <a:lvl4pPr marL="1303077" indent="-182526" algn="l" defTabSz="739627" rtl="0" eaLnBrk="0" fontAlgn="base" hangingPunct="0">
              <a:lnSpc>
                <a:spcPct val="140000"/>
              </a:lnSpc>
              <a:spcBef>
                <a:spcPct val="0"/>
              </a:spcBef>
              <a:spcAft>
                <a:spcPct val="0"/>
              </a:spcAft>
              <a:defRPr sz="1900">
                <a:solidFill>
                  <a:schemeClr val="tx1"/>
                </a:solidFill>
                <a:latin typeface="+mn-lt"/>
                <a:ea typeface="+mn-ea"/>
              </a:defRPr>
            </a:lvl4pPr>
            <a:lvl5pPr marL="1672890" indent="-182526" algn="l" defTabSz="739627" rtl="0" eaLnBrk="0" fontAlgn="base" hangingPunct="0">
              <a:lnSpc>
                <a:spcPct val="140000"/>
              </a:lnSpc>
              <a:spcBef>
                <a:spcPct val="0"/>
              </a:spcBef>
              <a:spcAft>
                <a:spcPct val="0"/>
              </a:spcAft>
              <a:defRPr sz="1900">
                <a:solidFill>
                  <a:schemeClr val="tx1"/>
                </a:solidFill>
                <a:latin typeface="+mn-lt"/>
                <a:ea typeface="+mn-ea"/>
              </a:defRPr>
            </a:lvl5pPr>
            <a:lvl6pPr marL="2134868" indent="-190047" algn="l" defTabSz="745938" rtl="0" fontAlgn="base">
              <a:lnSpc>
                <a:spcPct val="140000"/>
              </a:lnSpc>
              <a:spcBef>
                <a:spcPct val="0"/>
              </a:spcBef>
              <a:spcAft>
                <a:spcPct val="0"/>
              </a:spcAft>
              <a:defRPr sz="1900">
                <a:solidFill>
                  <a:schemeClr val="tx1"/>
                </a:solidFill>
                <a:latin typeface="+mn-lt"/>
                <a:ea typeface="+mn-ea"/>
              </a:defRPr>
            </a:lvl6pPr>
            <a:lvl7pPr marL="2590984" indent="-190047" algn="l" defTabSz="745938" rtl="0" fontAlgn="base">
              <a:lnSpc>
                <a:spcPct val="140000"/>
              </a:lnSpc>
              <a:spcBef>
                <a:spcPct val="0"/>
              </a:spcBef>
              <a:spcAft>
                <a:spcPct val="0"/>
              </a:spcAft>
              <a:defRPr sz="1900">
                <a:solidFill>
                  <a:schemeClr val="tx1"/>
                </a:solidFill>
                <a:latin typeface="+mn-lt"/>
                <a:ea typeface="+mn-ea"/>
              </a:defRPr>
            </a:lvl7pPr>
            <a:lvl8pPr marL="3047098" indent="-190047" algn="l" defTabSz="745938" rtl="0" fontAlgn="base">
              <a:lnSpc>
                <a:spcPct val="140000"/>
              </a:lnSpc>
              <a:spcBef>
                <a:spcPct val="0"/>
              </a:spcBef>
              <a:spcAft>
                <a:spcPct val="0"/>
              </a:spcAft>
              <a:defRPr sz="1900">
                <a:solidFill>
                  <a:schemeClr val="tx1"/>
                </a:solidFill>
                <a:latin typeface="+mn-lt"/>
                <a:ea typeface="+mn-ea"/>
              </a:defRPr>
            </a:lvl8pPr>
            <a:lvl9pPr marL="3503214" indent="-190047" algn="l" defTabSz="745938" rtl="0" fontAlgn="base">
              <a:lnSpc>
                <a:spcPct val="140000"/>
              </a:lnSpc>
              <a:spcBef>
                <a:spcPct val="0"/>
              </a:spcBef>
              <a:spcAft>
                <a:spcPct val="0"/>
              </a:spcAft>
              <a:defRPr sz="1900">
                <a:solidFill>
                  <a:schemeClr val="tx1"/>
                </a:solidFill>
                <a:latin typeface="+mn-lt"/>
                <a:ea typeface="+mn-ea"/>
              </a:defRPr>
            </a:lvl9pPr>
          </a:lstStyle>
          <a:p>
            <a:pPr marL="0" indent="0">
              <a:lnSpc>
                <a:spcPct val="150000"/>
              </a:lnSpc>
            </a:pPr>
            <a:r>
              <a:rPr lang="en-US" altLang="zh-CN" sz="1400" kern="0" dirty="0" smtClean="0">
                <a:latin typeface="微软雅黑" panose="020B0503020204020204" pitchFamily="34" charset="-122"/>
                <a:ea typeface="微软雅黑" panose="020B0503020204020204" pitchFamily="34" charset="-122"/>
              </a:rPr>
              <a:t>Ascend 910</a:t>
            </a:r>
            <a:r>
              <a:rPr lang="zh-CN" altLang="en-US" sz="1400" kern="0" dirty="0" smtClean="0">
                <a:latin typeface="微软雅黑" panose="020B0503020204020204" pitchFamily="34" charset="-122"/>
                <a:ea typeface="微软雅黑" panose="020B0503020204020204" pitchFamily="34" charset="-122"/>
              </a:rPr>
              <a:t> </a:t>
            </a:r>
            <a:r>
              <a:rPr lang="en-US" altLang="zh-CN" sz="1400" kern="0" dirty="0" smtClean="0">
                <a:latin typeface="微软雅黑" panose="020B0503020204020204" pitchFamily="34" charset="-122"/>
                <a:ea typeface="微软雅黑" panose="020B0503020204020204" pitchFamily="34" charset="-122"/>
              </a:rPr>
              <a:t>—— </a:t>
            </a:r>
            <a:r>
              <a:rPr lang="zh-CN" altLang="en-US" sz="1400" kern="0" dirty="0" smtClean="0">
                <a:latin typeface="微软雅黑" panose="020B0503020204020204" pitchFamily="34" charset="-122"/>
                <a:ea typeface="微软雅黑" panose="020B0503020204020204" pitchFamily="34" charset="-122"/>
              </a:rPr>
              <a:t>面向训练场景</a:t>
            </a:r>
            <a:endParaRPr lang="en-US" altLang="zh-CN" sz="1400" kern="0" dirty="0" smtClean="0">
              <a:latin typeface="微软雅黑" panose="020B0503020204020204" pitchFamily="34" charset="-122"/>
              <a:ea typeface="微软雅黑" panose="020B0503020204020204" pitchFamily="34" charset="-122"/>
            </a:endParaRPr>
          </a:p>
        </p:txBody>
      </p:sp>
      <p:sp>
        <p:nvSpPr>
          <p:cNvPr id="31" name="内容占位符 2"/>
          <p:cNvSpPr txBox="1">
            <a:spLocks/>
          </p:cNvSpPr>
          <p:nvPr/>
        </p:nvSpPr>
        <p:spPr bwMode="auto">
          <a:xfrm>
            <a:off x="3172291" y="3300543"/>
            <a:ext cx="2915613" cy="501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78038" tIns="39019" rIns="78038" bIns="39019" numCol="1" anchor="t" anchorCtr="0" compatLnSpc="1">
            <a:prstTxWarp prst="textNoShape">
              <a:avLst/>
            </a:prstTxWarp>
          </a:bodyPr>
          <a:lstStyle>
            <a:lvl1pPr marL="272995" indent="-272995" algn="l" defTabSz="739627" rtl="0" eaLnBrk="0" fontAlgn="base" hangingPunct="0">
              <a:lnSpc>
                <a:spcPct val="140000"/>
              </a:lnSpc>
              <a:spcBef>
                <a:spcPct val="0"/>
              </a:spcBef>
              <a:spcAft>
                <a:spcPct val="0"/>
              </a:spcAft>
              <a:defRPr b="1">
                <a:solidFill>
                  <a:schemeClr val="tx1"/>
                </a:solidFill>
                <a:latin typeface="+mn-lt"/>
                <a:ea typeface="+mn-ea"/>
                <a:cs typeface="+mn-cs"/>
              </a:defRPr>
            </a:lvl1pPr>
            <a:lvl2pPr marL="599955" indent="-225380" algn="l" defTabSz="739627" rtl="0" eaLnBrk="0" fontAlgn="base" hangingPunct="0">
              <a:lnSpc>
                <a:spcPct val="140000"/>
              </a:lnSpc>
              <a:spcBef>
                <a:spcPct val="0"/>
              </a:spcBef>
              <a:spcAft>
                <a:spcPct val="0"/>
              </a:spcAft>
              <a:defRPr sz="1900">
                <a:solidFill>
                  <a:schemeClr val="tx1"/>
                </a:solidFill>
                <a:latin typeface="+mn-lt"/>
                <a:ea typeface="+mn-ea"/>
              </a:defRPr>
            </a:lvl2pPr>
            <a:lvl3pPr marL="928502" indent="-180939" algn="l" defTabSz="739627" rtl="0" eaLnBrk="0" fontAlgn="base" hangingPunct="0">
              <a:lnSpc>
                <a:spcPct val="140000"/>
              </a:lnSpc>
              <a:spcBef>
                <a:spcPct val="0"/>
              </a:spcBef>
              <a:spcAft>
                <a:spcPct val="0"/>
              </a:spcAft>
              <a:defRPr sz="1900">
                <a:solidFill>
                  <a:schemeClr val="tx1"/>
                </a:solidFill>
                <a:latin typeface="+mn-lt"/>
                <a:ea typeface="+mn-ea"/>
              </a:defRPr>
            </a:lvl3pPr>
            <a:lvl4pPr marL="1303077" indent="-182526" algn="l" defTabSz="739627" rtl="0" eaLnBrk="0" fontAlgn="base" hangingPunct="0">
              <a:lnSpc>
                <a:spcPct val="140000"/>
              </a:lnSpc>
              <a:spcBef>
                <a:spcPct val="0"/>
              </a:spcBef>
              <a:spcAft>
                <a:spcPct val="0"/>
              </a:spcAft>
              <a:defRPr sz="1900">
                <a:solidFill>
                  <a:schemeClr val="tx1"/>
                </a:solidFill>
                <a:latin typeface="+mn-lt"/>
                <a:ea typeface="+mn-ea"/>
              </a:defRPr>
            </a:lvl4pPr>
            <a:lvl5pPr marL="1672890" indent="-182526" algn="l" defTabSz="739627" rtl="0" eaLnBrk="0" fontAlgn="base" hangingPunct="0">
              <a:lnSpc>
                <a:spcPct val="140000"/>
              </a:lnSpc>
              <a:spcBef>
                <a:spcPct val="0"/>
              </a:spcBef>
              <a:spcAft>
                <a:spcPct val="0"/>
              </a:spcAft>
              <a:defRPr sz="1900">
                <a:solidFill>
                  <a:schemeClr val="tx1"/>
                </a:solidFill>
                <a:latin typeface="+mn-lt"/>
                <a:ea typeface="+mn-ea"/>
              </a:defRPr>
            </a:lvl5pPr>
            <a:lvl6pPr marL="2134868" indent="-190047" algn="l" defTabSz="745938" rtl="0" fontAlgn="base">
              <a:lnSpc>
                <a:spcPct val="140000"/>
              </a:lnSpc>
              <a:spcBef>
                <a:spcPct val="0"/>
              </a:spcBef>
              <a:spcAft>
                <a:spcPct val="0"/>
              </a:spcAft>
              <a:defRPr sz="1900">
                <a:solidFill>
                  <a:schemeClr val="tx1"/>
                </a:solidFill>
                <a:latin typeface="+mn-lt"/>
                <a:ea typeface="+mn-ea"/>
              </a:defRPr>
            </a:lvl6pPr>
            <a:lvl7pPr marL="2590984" indent="-190047" algn="l" defTabSz="745938" rtl="0" fontAlgn="base">
              <a:lnSpc>
                <a:spcPct val="140000"/>
              </a:lnSpc>
              <a:spcBef>
                <a:spcPct val="0"/>
              </a:spcBef>
              <a:spcAft>
                <a:spcPct val="0"/>
              </a:spcAft>
              <a:defRPr sz="1900">
                <a:solidFill>
                  <a:schemeClr val="tx1"/>
                </a:solidFill>
                <a:latin typeface="+mn-lt"/>
                <a:ea typeface="+mn-ea"/>
              </a:defRPr>
            </a:lvl7pPr>
            <a:lvl8pPr marL="3047098" indent="-190047" algn="l" defTabSz="745938" rtl="0" fontAlgn="base">
              <a:lnSpc>
                <a:spcPct val="140000"/>
              </a:lnSpc>
              <a:spcBef>
                <a:spcPct val="0"/>
              </a:spcBef>
              <a:spcAft>
                <a:spcPct val="0"/>
              </a:spcAft>
              <a:defRPr sz="1900">
                <a:solidFill>
                  <a:schemeClr val="tx1"/>
                </a:solidFill>
                <a:latin typeface="+mn-lt"/>
                <a:ea typeface="+mn-ea"/>
              </a:defRPr>
            </a:lvl8pPr>
            <a:lvl9pPr marL="3503214" indent="-190047" algn="l" defTabSz="745938" rtl="0" fontAlgn="base">
              <a:lnSpc>
                <a:spcPct val="140000"/>
              </a:lnSpc>
              <a:spcBef>
                <a:spcPct val="0"/>
              </a:spcBef>
              <a:spcAft>
                <a:spcPct val="0"/>
              </a:spcAft>
              <a:defRPr sz="1900">
                <a:solidFill>
                  <a:schemeClr val="tx1"/>
                </a:solidFill>
                <a:latin typeface="+mn-lt"/>
                <a:ea typeface="+mn-ea"/>
              </a:defRPr>
            </a:lvl9pPr>
          </a:lstStyle>
          <a:p>
            <a:pPr marL="0" indent="0">
              <a:lnSpc>
                <a:spcPct val="150000"/>
              </a:lnSpc>
            </a:pPr>
            <a:r>
              <a:rPr lang="en-US" altLang="zh-CN" sz="1400" kern="0" dirty="0" smtClean="0">
                <a:latin typeface="微软雅黑" panose="020B0503020204020204" pitchFamily="34" charset="-122"/>
                <a:ea typeface="微软雅黑" panose="020B0503020204020204" pitchFamily="34" charset="-122"/>
              </a:rPr>
              <a:t>Ascend 310</a:t>
            </a:r>
            <a:r>
              <a:rPr lang="zh-CN" altLang="en-US" sz="1400" kern="0" dirty="0" smtClean="0">
                <a:latin typeface="微软雅黑" panose="020B0503020204020204" pitchFamily="34" charset="-122"/>
                <a:ea typeface="微软雅黑" panose="020B0503020204020204" pitchFamily="34" charset="-122"/>
              </a:rPr>
              <a:t> </a:t>
            </a:r>
            <a:r>
              <a:rPr lang="en-US" altLang="zh-CN" sz="1400" kern="0" dirty="0" smtClean="0">
                <a:latin typeface="微软雅黑" panose="020B0503020204020204" pitchFamily="34" charset="-122"/>
                <a:ea typeface="微软雅黑" panose="020B0503020204020204" pitchFamily="34" charset="-122"/>
              </a:rPr>
              <a:t>—— </a:t>
            </a:r>
            <a:r>
              <a:rPr lang="zh-CN" altLang="en-US" sz="1400" kern="0" dirty="0" smtClean="0">
                <a:latin typeface="微软雅黑" panose="020B0503020204020204" pitchFamily="34" charset="-122"/>
                <a:ea typeface="微软雅黑" panose="020B0503020204020204" pitchFamily="34" charset="-122"/>
              </a:rPr>
              <a:t>面向推理场景</a:t>
            </a:r>
            <a:endParaRPr lang="en-US" altLang="zh-CN" sz="1400" kern="0" dirty="0" smtClean="0">
              <a:latin typeface="微软雅黑" panose="020B0503020204020204" pitchFamily="34" charset="-122"/>
              <a:ea typeface="微软雅黑" panose="020B0503020204020204" pitchFamily="34" charset="-122"/>
            </a:endParaRPr>
          </a:p>
          <a:p>
            <a:pPr marL="0" indent="0">
              <a:lnSpc>
                <a:spcPct val="150000"/>
              </a:lnSpc>
            </a:pPr>
            <a:r>
              <a:rPr lang="en-US" altLang="zh-CN" sz="1400" kern="0" dirty="0">
                <a:latin typeface="微软雅黑" panose="020B0503020204020204" pitchFamily="34" charset="-122"/>
                <a:ea typeface="微软雅黑" panose="020B0503020204020204" pitchFamily="34" charset="-122"/>
              </a:rPr>
              <a:t>	</a:t>
            </a:r>
            <a:endParaRPr lang="en-US" altLang="zh-CN" sz="1400" kern="0"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985909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smtClean="0">
                <a:sym typeface="Huawei Sans" panose="020C0503030203020204" pitchFamily="34" charset="0"/>
              </a:rPr>
              <a:t>智能芯片原理与应用</a:t>
            </a:r>
            <a:endParaRPr lang="zh-CN" altLang="en-US" dirty="0">
              <a:sym typeface="Huawei Sans" panose="020C0503030203020204" pitchFamily="34" charset="0"/>
            </a:endParaRPr>
          </a:p>
        </p:txBody>
      </p:sp>
      <p:sp>
        <p:nvSpPr>
          <p:cNvPr id="3" name="文本占位符 2"/>
          <p:cNvSpPr>
            <a:spLocks noGrp="1"/>
          </p:cNvSpPr>
          <p:nvPr>
            <p:ph type="body" sz="quarter" idx="10"/>
          </p:nvPr>
        </p:nvSpPr>
        <p:spPr/>
        <p:txBody>
          <a:bodyPr/>
          <a:lstStyle/>
          <a:p>
            <a:endParaRPr lang="zh-CN" altLang="en-US">
              <a:sym typeface="Huawei Sans" panose="020C0503030203020204" pitchFamily="34" charset="0"/>
            </a:endParaRPr>
          </a:p>
        </p:txBody>
      </p:sp>
    </p:spTree>
    <p:extLst>
      <p:ext uri="{BB962C8B-B14F-4D97-AF65-F5344CB8AC3E}">
        <p14:creationId xmlns:p14="http://schemas.microsoft.com/office/powerpoint/2010/main" val="208028485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3600" dirty="0">
                <a:latin typeface="+mj-lt"/>
                <a:ea typeface="+mj-ea"/>
                <a:cs typeface="+mn-ea"/>
              </a:rPr>
              <a:t>华为</a:t>
            </a:r>
            <a:r>
              <a:rPr lang="en-US" altLang="zh-CN" sz="3600" dirty="0">
                <a:latin typeface="+mj-lt"/>
                <a:ea typeface="+mj-ea"/>
                <a:cs typeface="+mn-ea"/>
              </a:rPr>
              <a:t>AI</a:t>
            </a:r>
            <a:r>
              <a:rPr lang="zh-CN" altLang="en-US" sz="3600" dirty="0">
                <a:latin typeface="+mj-lt"/>
                <a:ea typeface="+mj-ea"/>
                <a:cs typeface="+mn-ea"/>
              </a:rPr>
              <a:t>全栈解决方案</a:t>
            </a:r>
            <a:r>
              <a:rPr lang="en-US" dirty="0">
                <a:solidFill>
                  <a:srgbClr val="990000"/>
                </a:solidFill>
              </a:rPr>
              <a:t/>
            </a:r>
            <a:br>
              <a:rPr lang="en-US" dirty="0">
                <a:solidFill>
                  <a:srgbClr val="990000"/>
                </a:solidFill>
              </a:rPr>
            </a:br>
            <a:endParaRPr lang="en-US" dirty="0"/>
          </a:p>
        </p:txBody>
      </p:sp>
      <p:sp>
        <p:nvSpPr>
          <p:cNvPr id="72" name="矩形 71">
            <a:extLst>
              <a:ext uri="{FF2B5EF4-FFF2-40B4-BE49-F238E27FC236}">
                <a16:creationId xmlns="" xmlns:a16="http://schemas.microsoft.com/office/drawing/2014/main" id="{6F7B782F-4FA1-47D2-9B13-65F56B90E033}"/>
              </a:ext>
            </a:extLst>
          </p:cNvPr>
          <p:cNvSpPr/>
          <p:nvPr/>
        </p:nvSpPr>
        <p:spPr>
          <a:xfrm>
            <a:off x="2113947" y="959600"/>
            <a:ext cx="9135850" cy="913419"/>
          </a:xfrm>
          <a:prstGeom prst="rect">
            <a:avLst/>
          </a:prstGeom>
          <a:gradFill rotWithShape="1">
            <a:gsLst>
              <a:gs pos="0">
                <a:srgbClr val="EBEBEB"/>
              </a:gs>
              <a:gs pos="50000">
                <a:srgbClr val="FFFFFF"/>
              </a:gs>
              <a:gs pos="100000">
                <a:srgbClr val="EBEBEB"/>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defRPr/>
            </a:pPr>
            <a:endParaRPr lang="zh-CN" altLang="en-US" sz="1599" b="1" kern="0">
              <a:solidFill>
                <a:srgbClr val="C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3" name="矩形 72">
            <a:extLst>
              <a:ext uri="{FF2B5EF4-FFF2-40B4-BE49-F238E27FC236}">
                <a16:creationId xmlns="" xmlns:a16="http://schemas.microsoft.com/office/drawing/2014/main" id="{D52729FC-836E-48F4-AA29-65CE847878B0}"/>
              </a:ext>
            </a:extLst>
          </p:cNvPr>
          <p:cNvSpPr/>
          <p:nvPr/>
        </p:nvSpPr>
        <p:spPr>
          <a:xfrm>
            <a:off x="2113947" y="1919784"/>
            <a:ext cx="9135850" cy="905538"/>
          </a:xfrm>
          <a:prstGeom prst="rect">
            <a:avLst/>
          </a:prstGeom>
          <a:gradFill rotWithShape="1">
            <a:gsLst>
              <a:gs pos="0">
                <a:srgbClr val="EBEBEB"/>
              </a:gs>
              <a:gs pos="50000">
                <a:srgbClr val="FFFFFF"/>
              </a:gs>
              <a:gs pos="100000">
                <a:srgbClr val="EBEBEB"/>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defRPr/>
            </a:pPr>
            <a:endParaRPr lang="zh-CN" altLang="en-US" sz="1599" b="1" kern="0">
              <a:solidFill>
                <a:srgbClr val="C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4" name="矩形 73">
            <a:extLst>
              <a:ext uri="{FF2B5EF4-FFF2-40B4-BE49-F238E27FC236}">
                <a16:creationId xmlns="" xmlns:a16="http://schemas.microsoft.com/office/drawing/2014/main" id="{203F83FC-98EC-4171-8AAE-16DFC8B4ABBF}"/>
              </a:ext>
            </a:extLst>
          </p:cNvPr>
          <p:cNvSpPr/>
          <p:nvPr/>
        </p:nvSpPr>
        <p:spPr>
          <a:xfrm>
            <a:off x="2122615" y="2916843"/>
            <a:ext cx="9127182" cy="824805"/>
          </a:xfrm>
          <a:prstGeom prst="rect">
            <a:avLst/>
          </a:prstGeom>
          <a:gradFill rotWithShape="1">
            <a:gsLst>
              <a:gs pos="0">
                <a:srgbClr val="EBEBEB"/>
              </a:gs>
              <a:gs pos="50000">
                <a:srgbClr val="FFFFFF"/>
              </a:gs>
              <a:gs pos="100000">
                <a:srgbClr val="EBEBEB"/>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defRPr/>
            </a:pPr>
            <a:endParaRPr lang="zh-CN" altLang="en-US" sz="1599" b="1" kern="0">
              <a:solidFill>
                <a:srgbClr val="C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5" name="矩形 74">
            <a:extLst>
              <a:ext uri="{FF2B5EF4-FFF2-40B4-BE49-F238E27FC236}">
                <a16:creationId xmlns="" xmlns:a16="http://schemas.microsoft.com/office/drawing/2014/main" id="{9BF52C4B-8704-4A5C-8FBC-2F70FD0FCCA2}"/>
              </a:ext>
            </a:extLst>
          </p:cNvPr>
          <p:cNvSpPr/>
          <p:nvPr/>
        </p:nvSpPr>
        <p:spPr>
          <a:xfrm>
            <a:off x="2122615" y="3822528"/>
            <a:ext cx="9127182" cy="1711121"/>
          </a:xfrm>
          <a:prstGeom prst="rect">
            <a:avLst/>
          </a:prstGeom>
          <a:gradFill rotWithShape="1">
            <a:gsLst>
              <a:gs pos="0">
                <a:srgbClr val="EBEBEB"/>
              </a:gs>
              <a:gs pos="50000">
                <a:srgbClr val="FFFFFF"/>
              </a:gs>
              <a:gs pos="100000">
                <a:srgbClr val="EBEBEB"/>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defRPr/>
            </a:pPr>
            <a:endParaRPr lang="zh-CN" altLang="en-US" sz="1599" b="1" kern="0">
              <a:solidFill>
                <a:srgbClr val="C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6" name="芯片使能"/>
          <p:cNvSpPr txBox="1"/>
          <p:nvPr/>
        </p:nvSpPr>
        <p:spPr>
          <a:xfrm>
            <a:off x="1258784" y="3181288"/>
            <a:ext cx="1499689" cy="215360"/>
          </a:xfrm>
          <a:prstGeom prst="rect">
            <a:avLst/>
          </a:prstGeom>
          <a:ln w="3175">
            <a:miter lim="400000"/>
          </a:ln>
          <a:extLst>
            <a:ext uri="{C572A759-6A51-4108-AA02-DFA0A04FC94B}">
              <ma14:wrappingTextBoxFlag xmlns:ma14="http://schemas.microsoft.com/office/mac/drawingml/2011/main" xmlns="" val="1"/>
            </a:ext>
          </a:extLst>
        </p:spPr>
        <p:txBody>
          <a:bodyPr wrap="square" lIns="0" tIns="0" rIns="0" bIns="0" anchor="b">
            <a:spAutoFit/>
          </a:bodyPr>
          <a:lstStyle>
            <a:defPPr>
              <a:defRPr lang="zh-CN"/>
            </a:defPPr>
            <a:lvl1pPr algn="ctr" defTabSz="903164" hangingPunct="0">
              <a:defRPr sz="700" b="0" kern="0">
                <a:solidFill>
                  <a:schemeClr val="bg1"/>
                </a:solidFill>
                <a:latin typeface="+mn-ea"/>
                <a:cs typeface="FZLanTingHei-M-GBK"/>
              </a:defRPr>
            </a:lvl1pPr>
          </a:lstStyle>
          <a:p>
            <a:pPr algn="l"/>
            <a:r>
              <a:rPr lang="zh-CN" altLang="en-US" sz="1399" b="1"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芯片使能</a:t>
            </a:r>
          </a:p>
        </p:txBody>
      </p:sp>
      <p:sp>
        <p:nvSpPr>
          <p:cNvPr id="77" name="框架"/>
          <p:cNvSpPr txBox="1"/>
          <p:nvPr/>
        </p:nvSpPr>
        <p:spPr>
          <a:xfrm>
            <a:off x="1430828" y="2284894"/>
            <a:ext cx="710834" cy="215360"/>
          </a:xfrm>
          <a:prstGeom prst="rect">
            <a:avLst/>
          </a:prstGeom>
          <a:ln w="3175">
            <a:miter lim="400000"/>
          </a:ln>
          <a:extLst>
            <a:ext uri="{C572A759-6A51-4108-AA02-DFA0A04FC94B}">
              <ma14:wrappingTextBoxFlag xmlns:ma14="http://schemas.microsoft.com/office/mac/drawingml/2011/main" xmlns="" val="1"/>
            </a:ext>
          </a:extLst>
        </p:spPr>
        <p:txBody>
          <a:bodyPr wrap="square" lIns="0" tIns="0" rIns="0" bIns="0" anchor="b">
            <a:spAutoFit/>
          </a:bodyPr>
          <a:lstStyle>
            <a:defPPr>
              <a:defRPr lang="zh-CN"/>
            </a:defPPr>
            <a:lvl1pPr algn="ctr" defTabSz="903164" hangingPunct="0">
              <a:defRPr sz="700" b="0" kern="0">
                <a:solidFill>
                  <a:schemeClr val="bg1"/>
                </a:solidFill>
                <a:latin typeface="+mn-ea"/>
                <a:cs typeface="FZLanTingHei-M-GBK"/>
              </a:defRPr>
            </a:lvl1pPr>
          </a:lstStyle>
          <a:p>
            <a:pPr algn="l"/>
            <a:r>
              <a:rPr lang="en-US" altLang="zh-CN" sz="1399" b="1"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AI</a:t>
            </a:r>
            <a:r>
              <a:rPr lang="zh-CN" altLang="en-US" sz="1399" b="1"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框架</a:t>
            </a:r>
          </a:p>
        </p:txBody>
      </p:sp>
      <p:sp>
        <p:nvSpPr>
          <p:cNvPr id="78" name="框架"/>
          <p:cNvSpPr txBox="1"/>
          <p:nvPr/>
        </p:nvSpPr>
        <p:spPr>
          <a:xfrm>
            <a:off x="1259440" y="1280720"/>
            <a:ext cx="1499688" cy="215360"/>
          </a:xfrm>
          <a:prstGeom prst="rect">
            <a:avLst/>
          </a:prstGeom>
          <a:ln w="3175">
            <a:miter lim="400000"/>
          </a:ln>
          <a:extLst>
            <a:ext uri="{C572A759-6A51-4108-AA02-DFA0A04FC94B}">
              <ma14:wrappingTextBoxFlag xmlns:ma14="http://schemas.microsoft.com/office/mac/drawingml/2011/main" xmlns="" val="1"/>
            </a:ext>
          </a:extLst>
        </p:spPr>
        <p:txBody>
          <a:bodyPr wrap="square" lIns="0" tIns="0" rIns="0" bIns="0" anchor="b">
            <a:spAutoFit/>
          </a:bodyPr>
          <a:lstStyle>
            <a:defPPr>
              <a:defRPr lang="zh-CN"/>
            </a:defPPr>
            <a:lvl1pPr algn="ctr" defTabSz="903164" hangingPunct="0">
              <a:defRPr sz="700" b="0" kern="0">
                <a:solidFill>
                  <a:schemeClr val="bg1"/>
                </a:solidFill>
                <a:latin typeface="+mn-ea"/>
                <a:cs typeface="FZLanTingHei-M-GBK"/>
              </a:defRPr>
            </a:lvl1pPr>
          </a:lstStyle>
          <a:p>
            <a:pPr algn="l"/>
            <a:r>
              <a:rPr lang="zh-CN" altLang="en-US" sz="1399" b="1"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应用使能</a:t>
            </a:r>
          </a:p>
        </p:txBody>
      </p:sp>
      <p:sp>
        <p:nvSpPr>
          <p:cNvPr id="79" name="Ascend-Nano"/>
          <p:cNvSpPr txBox="1"/>
          <p:nvPr/>
        </p:nvSpPr>
        <p:spPr>
          <a:xfrm>
            <a:off x="2731451" y="3328046"/>
            <a:ext cx="799049" cy="347808"/>
          </a:xfrm>
          <a:prstGeom prst="rect">
            <a:avLst/>
          </a:prstGeom>
          <a:noFill/>
          <a:ln w="6350">
            <a:noFill/>
            <a:miter lim="400000"/>
          </a:ln>
          <a:extLst>
            <a:ext uri="{C572A759-6A51-4108-AA02-DFA0A04FC94B}">
              <ma14:wrappingTextBoxFlag xmlns:ma14="http://schemas.microsoft.com/office/mac/drawingml/2011/main" xmlns="" val="1"/>
            </a:ext>
          </a:extLst>
        </p:spPr>
        <p:txBody>
          <a:bodyPr lIns="0" tIns="11992" rIns="0" bIns="11992" anchor="t"/>
          <a:lstStyle>
            <a:defPPr>
              <a:defRPr lang="zh-CN"/>
            </a:defPPr>
            <a:lvl1pPr algn="ctr" defTabSz="194983" hangingPunct="0">
              <a:defRPr sz="702" b="0" kern="0">
                <a:solidFill>
                  <a:srgbClr val="FFFFFF"/>
                </a:solidFill>
                <a:latin typeface="+mn-ea"/>
              </a:defRPr>
            </a:lvl1pPr>
          </a:lstStyle>
          <a:p>
            <a:pPr algn="l" defTabSz="287709">
              <a:defRPr sz="2800">
                <a:solidFill>
                  <a:srgbClr val="EE220C"/>
                </a:solidFill>
                <a:latin typeface="微软雅黑"/>
                <a:ea typeface="微软雅黑"/>
                <a:cs typeface="微软雅黑"/>
                <a:sym typeface="微软雅黑"/>
              </a:defRPr>
            </a:pPr>
            <a:r>
              <a:rPr lang="en-US" altLang="zh-CN" sz="1799" b="1" u="sng"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CANN*</a:t>
            </a:r>
            <a:endParaRPr lang="en-US" altLang="zh-CN" sz="1599"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80" name="芯片使能"/>
          <p:cNvSpPr txBox="1"/>
          <p:nvPr/>
        </p:nvSpPr>
        <p:spPr>
          <a:xfrm>
            <a:off x="1600617" y="4454528"/>
            <a:ext cx="1233731" cy="215360"/>
          </a:xfrm>
          <a:prstGeom prst="rect">
            <a:avLst/>
          </a:prstGeom>
          <a:ln w="3175">
            <a:miter lim="400000"/>
          </a:ln>
          <a:extLst>
            <a:ext uri="{C572A759-6A51-4108-AA02-DFA0A04FC94B}">
              <ma14:wrappingTextBoxFlag xmlns:ma14="http://schemas.microsoft.com/office/mac/drawingml/2011/main" xmlns="" val="1"/>
            </a:ext>
          </a:extLst>
        </p:spPr>
        <p:txBody>
          <a:bodyPr wrap="square" lIns="0" tIns="0" rIns="0" bIns="0" anchor="b">
            <a:spAutoFit/>
          </a:bodyPr>
          <a:lstStyle>
            <a:defPPr>
              <a:defRPr lang="zh-CN"/>
            </a:defPPr>
            <a:lvl1pPr algn="ctr" defTabSz="903164" hangingPunct="0">
              <a:defRPr sz="700" b="0" kern="0">
                <a:solidFill>
                  <a:schemeClr val="bg1"/>
                </a:solidFill>
                <a:latin typeface="+mn-ea"/>
                <a:cs typeface="FZLanTingHei-M-GBK"/>
              </a:defRPr>
            </a:lvl1pPr>
          </a:lstStyle>
          <a:p>
            <a:pPr algn="l"/>
            <a:r>
              <a:rPr lang="zh-CN" altLang="en-US" sz="1399" b="1"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芯片</a:t>
            </a:r>
          </a:p>
        </p:txBody>
      </p:sp>
      <p:sp>
        <p:nvSpPr>
          <p:cNvPr id="81" name="Ascend-Nano"/>
          <p:cNvSpPr txBox="1"/>
          <p:nvPr/>
        </p:nvSpPr>
        <p:spPr>
          <a:xfrm>
            <a:off x="8404907" y="1309761"/>
            <a:ext cx="2874433" cy="379455"/>
          </a:xfrm>
          <a:prstGeom prst="rect">
            <a:avLst/>
          </a:prstGeom>
          <a:noFill/>
          <a:ln w="6350">
            <a:noFill/>
            <a:miter lim="400000"/>
          </a:ln>
          <a:extLst>
            <a:ext uri="{C572A759-6A51-4108-AA02-DFA0A04FC94B}">
              <ma14:wrappingTextBoxFlag xmlns:ma14="http://schemas.microsoft.com/office/mac/drawingml/2011/main" xmlns="" val="1"/>
            </a:ext>
          </a:extLst>
        </p:spPr>
        <p:txBody>
          <a:bodyPr lIns="0" tIns="11992" rIns="0" bIns="11992" anchor="t"/>
          <a:lstStyle>
            <a:defPPr>
              <a:defRPr lang="zh-CN"/>
            </a:defPPr>
            <a:lvl1pPr algn="ctr" defTabSz="194983" hangingPunct="0">
              <a:defRPr sz="702" b="0" kern="0">
                <a:solidFill>
                  <a:srgbClr val="FFFFFF"/>
                </a:solidFill>
                <a:latin typeface="+mn-ea"/>
              </a:defRPr>
            </a:lvl1pPr>
          </a:lstStyle>
          <a:p>
            <a:pPr algn="l" defTabSz="287709">
              <a:defRPr sz="2800">
                <a:solidFill>
                  <a:srgbClr val="EE220C"/>
                </a:solidFill>
                <a:latin typeface="微软雅黑"/>
                <a:ea typeface="微软雅黑"/>
                <a:cs typeface="微软雅黑"/>
                <a:sym typeface="微软雅黑"/>
              </a:defRPr>
            </a:pPr>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全流程服务，分层</a:t>
            </a:r>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API</a:t>
            </a:r>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和预集成方案</a:t>
            </a:r>
            <a:endPar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82" name="Ascend-Nano"/>
          <p:cNvSpPr txBox="1"/>
          <p:nvPr/>
        </p:nvSpPr>
        <p:spPr>
          <a:xfrm>
            <a:off x="5273967" y="2002533"/>
            <a:ext cx="4012769" cy="251168"/>
          </a:xfrm>
          <a:prstGeom prst="rect">
            <a:avLst/>
          </a:prstGeom>
          <a:noFill/>
          <a:ln w="6350">
            <a:noFill/>
            <a:miter lim="400000"/>
          </a:ln>
          <a:extLst>
            <a:ext uri="{C572A759-6A51-4108-AA02-DFA0A04FC94B}">
              <ma14:wrappingTextBoxFlag xmlns:ma14="http://schemas.microsoft.com/office/mac/drawingml/2011/main" xmlns="" val="1"/>
            </a:ext>
          </a:extLst>
        </p:spPr>
        <p:txBody>
          <a:bodyPr lIns="0" tIns="11992" rIns="0" bIns="11992" anchor="t"/>
          <a:lstStyle>
            <a:defPPr>
              <a:defRPr lang="zh-CN"/>
            </a:defPPr>
            <a:lvl1pPr algn="ctr" defTabSz="194983" hangingPunct="0">
              <a:defRPr sz="702" b="0" kern="0">
                <a:solidFill>
                  <a:srgbClr val="FFFFFF"/>
                </a:solidFill>
                <a:latin typeface="+mn-ea"/>
              </a:defRPr>
            </a:lvl1pPr>
          </a:lstStyle>
          <a:p>
            <a:pPr algn="l" defTabSz="287709">
              <a:defRPr sz="2800">
                <a:solidFill>
                  <a:srgbClr val="EE220C"/>
                </a:solidFill>
                <a:latin typeface="微软雅黑"/>
                <a:ea typeface="微软雅黑"/>
                <a:cs typeface="微软雅黑"/>
                <a:sym typeface="微软雅黑"/>
              </a:defRPr>
            </a:pPr>
            <a:r>
              <a:rPr lang="zh-CN" altLang="en-US" sz="1599" b="1" kern="1200" dirty="0">
                <a:solidFill>
                  <a:srgbClr val="C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端、边、云独立协同的统一训练和推理框架</a:t>
            </a:r>
            <a:endParaRPr lang="en-US" altLang="zh-CN" sz="1599" b="1" kern="1200" dirty="0">
              <a:solidFill>
                <a:srgbClr val="C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83" name="Ascend-Nano"/>
          <p:cNvSpPr txBox="1"/>
          <p:nvPr/>
        </p:nvSpPr>
        <p:spPr>
          <a:xfrm>
            <a:off x="3530500" y="3430065"/>
            <a:ext cx="3691125" cy="304447"/>
          </a:xfrm>
          <a:prstGeom prst="rect">
            <a:avLst/>
          </a:prstGeom>
          <a:noFill/>
          <a:ln w="6350">
            <a:noFill/>
            <a:miter lim="400000"/>
          </a:ln>
          <a:extLst>
            <a:ext uri="{C572A759-6A51-4108-AA02-DFA0A04FC94B}">
              <ma14:wrappingTextBoxFlag xmlns:ma14="http://schemas.microsoft.com/office/mac/drawingml/2011/main" xmlns="" val="1"/>
            </a:ext>
          </a:extLst>
        </p:spPr>
        <p:txBody>
          <a:bodyPr lIns="0" tIns="11992" rIns="0" bIns="11992" anchor="t"/>
          <a:lstStyle>
            <a:defPPr>
              <a:defRPr lang="zh-CN"/>
            </a:defPPr>
            <a:lvl1pPr algn="ctr" defTabSz="194983" hangingPunct="0">
              <a:defRPr sz="702" b="0" kern="0">
                <a:solidFill>
                  <a:srgbClr val="FFFFFF"/>
                </a:solidFill>
                <a:latin typeface="+mn-ea"/>
              </a:defRPr>
            </a:lvl1pPr>
          </a:lstStyle>
          <a:p>
            <a:pPr algn="l" defTabSz="287709">
              <a:defRPr sz="2800">
                <a:solidFill>
                  <a:srgbClr val="EE220C"/>
                </a:solidFill>
                <a:latin typeface="微软雅黑"/>
                <a:ea typeface="微软雅黑"/>
                <a:cs typeface="微软雅黑"/>
                <a:sym typeface="微软雅黑"/>
              </a:defRPr>
            </a:pPr>
            <a:r>
              <a:rPr lang="en-US" altLang="zh-CN" sz="105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Compute Architecture for Neural Network</a:t>
            </a:r>
          </a:p>
        </p:txBody>
      </p:sp>
      <p:sp>
        <p:nvSpPr>
          <p:cNvPr id="84" name="Ascend-Nano"/>
          <p:cNvSpPr txBox="1"/>
          <p:nvPr/>
        </p:nvSpPr>
        <p:spPr>
          <a:xfrm>
            <a:off x="8374439" y="3392319"/>
            <a:ext cx="3034239" cy="413288"/>
          </a:xfrm>
          <a:prstGeom prst="rect">
            <a:avLst/>
          </a:prstGeom>
          <a:noFill/>
          <a:ln w="6350">
            <a:noFill/>
            <a:miter lim="400000"/>
          </a:ln>
          <a:extLst>
            <a:ext uri="{C572A759-6A51-4108-AA02-DFA0A04FC94B}">
              <ma14:wrappingTextBoxFlag xmlns="" xmlns:ma14="http://schemas.microsoft.com/office/mac/drawingml/2011/main" val="1"/>
            </a:ext>
          </a:extLst>
        </p:spPr>
        <p:txBody>
          <a:bodyPr lIns="0" tIns="11992" rIns="0" bIns="11992" anchor="t"/>
          <a:lstStyle>
            <a:defPPr>
              <a:defRPr lang="zh-CN"/>
            </a:defPPr>
            <a:lvl1pPr algn="ctr" defTabSz="194983" hangingPunct="0">
              <a:defRPr sz="702" b="0" kern="0">
                <a:solidFill>
                  <a:srgbClr val="FFFFFF"/>
                </a:solidFill>
                <a:latin typeface="+mn-ea"/>
              </a:defRPr>
            </a:lvl1pPr>
          </a:lstStyle>
          <a:p>
            <a:pPr algn="l" defTabSz="287709">
              <a:defRPr sz="2800">
                <a:solidFill>
                  <a:srgbClr val="EE220C"/>
                </a:solidFill>
                <a:latin typeface="微软雅黑"/>
                <a:ea typeface="微软雅黑"/>
                <a:cs typeface="微软雅黑"/>
                <a:sym typeface="微软雅黑"/>
              </a:defRPr>
            </a:pPr>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应对算子多样性，开发效率提升</a:t>
            </a:r>
            <a:r>
              <a:rPr lang="en-US" altLang="zh-CN" sz="1200" b="1" dirty="0">
                <a:solidFill>
                  <a:srgbClr val="C7000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3</a:t>
            </a:r>
            <a:r>
              <a:rPr lang="zh-CN" altLang="en-US" sz="1200" b="1" dirty="0">
                <a:solidFill>
                  <a:srgbClr val="C7000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倍</a:t>
            </a:r>
            <a:endParaRPr lang="en-US" altLang="zh-CN" sz="1200" b="1" dirty="0">
              <a:solidFill>
                <a:srgbClr val="C7000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85" name="Ascend-Nano"/>
          <p:cNvSpPr txBox="1"/>
          <p:nvPr/>
        </p:nvSpPr>
        <p:spPr>
          <a:xfrm>
            <a:off x="8224467" y="2440983"/>
            <a:ext cx="3571099" cy="406785"/>
          </a:xfrm>
          <a:prstGeom prst="rect">
            <a:avLst/>
          </a:prstGeom>
          <a:noFill/>
          <a:ln w="6350">
            <a:noFill/>
            <a:miter lim="400000"/>
          </a:ln>
          <a:extLst>
            <a:ext uri="{C572A759-6A51-4108-AA02-DFA0A04FC94B}">
              <ma14:wrappingTextBoxFlag xmlns="" xmlns:ma14="http://schemas.microsoft.com/office/mac/drawingml/2011/main" val="1"/>
            </a:ext>
          </a:extLst>
        </p:spPr>
        <p:txBody>
          <a:bodyPr lIns="0" tIns="11992" rIns="0" bIns="11992" anchor="t"/>
          <a:lstStyle>
            <a:defPPr>
              <a:defRPr lang="zh-CN"/>
            </a:defPPr>
            <a:lvl1pPr algn="ctr" defTabSz="194983" hangingPunct="0">
              <a:defRPr sz="702" b="0" kern="0">
                <a:solidFill>
                  <a:srgbClr val="FFFFFF"/>
                </a:solidFill>
                <a:latin typeface="+mn-ea"/>
              </a:defRPr>
            </a:lvl1pPr>
          </a:lstStyle>
          <a:p>
            <a:pPr algn="l" defTabSz="287709">
              <a:defRPr sz="2800">
                <a:solidFill>
                  <a:srgbClr val="EE220C"/>
                </a:solidFill>
                <a:latin typeface="微软雅黑"/>
                <a:ea typeface="微软雅黑"/>
                <a:cs typeface="微软雅黑"/>
                <a:sym typeface="微软雅黑"/>
              </a:defRPr>
            </a:pPr>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降低核心代码量</a:t>
            </a:r>
            <a:r>
              <a:rPr lang="en-US" altLang="zh-CN" sz="1200" b="1" dirty="0">
                <a:solidFill>
                  <a:srgbClr val="C7000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20%,</a:t>
            </a:r>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效率提升</a:t>
            </a:r>
            <a:r>
              <a:rPr lang="en-US" altLang="zh-CN" sz="1200" b="1" dirty="0">
                <a:solidFill>
                  <a:srgbClr val="C7000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50%</a:t>
            </a:r>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以上</a:t>
            </a:r>
          </a:p>
        </p:txBody>
      </p:sp>
      <p:sp>
        <p:nvSpPr>
          <p:cNvPr id="86" name="矩形 85"/>
          <p:cNvSpPr/>
          <p:nvPr/>
        </p:nvSpPr>
        <p:spPr>
          <a:xfrm>
            <a:off x="5122861" y="3904728"/>
            <a:ext cx="4128044" cy="338422"/>
          </a:xfrm>
          <a:prstGeom prst="rect">
            <a:avLst/>
          </a:prstGeom>
          <a:noFill/>
        </p:spPr>
        <p:txBody>
          <a:bodyPr wrap="none" rtlCol="0">
            <a:spAutoFit/>
          </a:bodyPr>
          <a:lstStyle/>
          <a:p>
            <a:pPr algn="ctr"/>
            <a:r>
              <a:rPr lang="zh-CN" altLang="en-US" sz="1599" b="1" dirty="0">
                <a:solidFill>
                  <a:srgbClr val="C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基于统一、可扩展架构的系列化</a:t>
            </a:r>
            <a:r>
              <a:rPr lang="en-US" altLang="zh-CN" sz="1599" b="1" dirty="0">
                <a:solidFill>
                  <a:srgbClr val="C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AI IP</a:t>
            </a:r>
            <a:r>
              <a:rPr lang="zh-CN" altLang="en-US" sz="1599" b="1" dirty="0">
                <a:solidFill>
                  <a:srgbClr val="C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和芯片</a:t>
            </a:r>
            <a:endParaRPr lang="en-US" altLang="zh-CN" sz="1599" b="1" dirty="0">
              <a:solidFill>
                <a:srgbClr val="C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87" name="12nm FFC"/>
          <p:cNvSpPr txBox="1"/>
          <p:nvPr/>
        </p:nvSpPr>
        <p:spPr>
          <a:xfrm>
            <a:off x="9688404" y="4732278"/>
            <a:ext cx="1290562" cy="198949"/>
          </a:xfrm>
          <a:prstGeom prst="rect">
            <a:avLst/>
          </a:prstGeom>
          <a:ln w="3175">
            <a:miter lim="400000"/>
          </a:ln>
          <a:extLst>
            <a:ext uri="{C572A759-6A51-4108-AA02-DFA0A04FC94B}">
              <ma14:wrappingTextBoxFlag xmlns="" xmlns:ma14="http://schemas.microsoft.com/office/mac/drawingml/2011/main" val="1"/>
            </a:ext>
          </a:extLst>
        </p:spPr>
        <p:txBody>
          <a:bodyPr wrap="square" lIns="25389" tIns="25389" rIns="25389" bIns="25389" anchor="t">
            <a:spAutoFit/>
          </a:bodyPr>
          <a:lstStyle>
            <a:lvl1pPr algn="r" defTabSz="903164">
              <a:lnSpc>
                <a:spcPct val="80000"/>
              </a:lnSpc>
              <a:spcBef>
                <a:spcPts val="400"/>
              </a:spcBef>
              <a:defRPr sz="2800" b="0">
                <a:latin typeface="Akkurat Pro"/>
                <a:ea typeface="Akkurat Pro"/>
                <a:cs typeface="Akkurat Pro"/>
                <a:sym typeface="Akkurat Pro"/>
              </a:defRPr>
            </a:lvl1pPr>
          </a:lstStyle>
          <a:p>
            <a:pPr algn="l"/>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Ascend</a:t>
            </a:r>
            <a:r>
              <a:rPr lang="en-US" altLang="zh-CN" sz="11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 Max</a:t>
            </a:r>
          </a:p>
        </p:txBody>
      </p:sp>
      <p:sp>
        <p:nvSpPr>
          <p:cNvPr id="88" name="12nm FFC"/>
          <p:cNvSpPr txBox="1"/>
          <p:nvPr/>
        </p:nvSpPr>
        <p:spPr>
          <a:xfrm>
            <a:off x="6414018" y="4730979"/>
            <a:ext cx="1357023" cy="198949"/>
          </a:xfrm>
          <a:prstGeom prst="rect">
            <a:avLst/>
          </a:prstGeom>
          <a:ln w="3175">
            <a:miter lim="400000"/>
          </a:ln>
          <a:extLst>
            <a:ext uri="{C572A759-6A51-4108-AA02-DFA0A04FC94B}">
              <ma14:wrappingTextBoxFlag xmlns="" xmlns:ma14="http://schemas.microsoft.com/office/mac/drawingml/2011/main" val="1"/>
            </a:ext>
          </a:extLst>
        </p:spPr>
        <p:txBody>
          <a:bodyPr wrap="square" lIns="25389" tIns="25389" rIns="25389" bIns="25389" anchor="t">
            <a:spAutoFit/>
          </a:bodyPr>
          <a:lstStyle>
            <a:lvl1pPr algn="r" defTabSz="903164">
              <a:lnSpc>
                <a:spcPct val="80000"/>
              </a:lnSpc>
              <a:spcBef>
                <a:spcPts val="400"/>
              </a:spcBef>
              <a:defRPr sz="2800" b="0">
                <a:latin typeface="Akkurat Pro"/>
                <a:ea typeface="Akkurat Pro"/>
                <a:cs typeface="Akkurat Pro"/>
                <a:sym typeface="Akkurat Pro"/>
              </a:defRPr>
            </a:lvl1pPr>
          </a:lstStyle>
          <a:p>
            <a:pPr algn="l"/>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Mini / Multi-Mini</a:t>
            </a:r>
          </a:p>
        </p:txBody>
      </p:sp>
      <p:sp>
        <p:nvSpPr>
          <p:cNvPr id="89" name="12nm FFC"/>
          <p:cNvSpPr txBox="1"/>
          <p:nvPr/>
        </p:nvSpPr>
        <p:spPr>
          <a:xfrm>
            <a:off x="2655271" y="4720852"/>
            <a:ext cx="2065183" cy="198949"/>
          </a:xfrm>
          <a:prstGeom prst="rect">
            <a:avLst/>
          </a:prstGeom>
          <a:ln w="3175">
            <a:miter lim="400000"/>
          </a:ln>
          <a:extLst>
            <a:ext uri="{C572A759-6A51-4108-AA02-DFA0A04FC94B}">
              <ma14:wrappingTextBoxFlag xmlns="" xmlns:ma14="http://schemas.microsoft.com/office/mac/drawingml/2011/main" val="1"/>
            </a:ext>
          </a:extLst>
        </p:spPr>
        <p:txBody>
          <a:bodyPr wrap="square" lIns="25389" tIns="25389" rIns="25389" bIns="25389" anchor="t">
            <a:spAutoFit/>
          </a:bodyPr>
          <a:lstStyle>
            <a:lvl1pPr algn="r" defTabSz="903164">
              <a:lnSpc>
                <a:spcPct val="80000"/>
              </a:lnSpc>
              <a:spcBef>
                <a:spcPts val="400"/>
              </a:spcBef>
              <a:defRPr sz="2800" b="0">
                <a:latin typeface="Akkurat Pro"/>
                <a:ea typeface="Akkurat Pro"/>
                <a:cs typeface="Akkurat Pro"/>
                <a:sym typeface="Akkurat Pro"/>
              </a:defRPr>
            </a:lvl1pPr>
          </a:lstStyle>
          <a:p>
            <a:pPr algn="l"/>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Nano – Tiny – Lite - Mini</a:t>
            </a:r>
          </a:p>
        </p:txBody>
      </p:sp>
      <p:sp>
        <p:nvSpPr>
          <p:cNvPr id="90" name="12nm FFC"/>
          <p:cNvSpPr txBox="1"/>
          <p:nvPr/>
        </p:nvSpPr>
        <p:spPr>
          <a:xfrm>
            <a:off x="6414018" y="4984066"/>
            <a:ext cx="2483427" cy="198949"/>
          </a:xfrm>
          <a:prstGeom prst="rect">
            <a:avLst/>
          </a:prstGeom>
          <a:ln w="3175">
            <a:miter lim="400000"/>
          </a:ln>
          <a:extLst>
            <a:ext uri="{C572A759-6A51-4108-AA02-DFA0A04FC94B}">
              <ma14:wrappingTextBoxFlag xmlns="" xmlns:ma14="http://schemas.microsoft.com/office/mac/drawingml/2011/main" val="1"/>
            </a:ext>
          </a:extLst>
        </p:spPr>
        <p:txBody>
          <a:bodyPr wrap="square" lIns="25389" tIns="25389" rIns="25389" bIns="25389" anchor="t">
            <a:spAutoFit/>
          </a:bodyPr>
          <a:lstStyle>
            <a:lvl1pPr algn="r" defTabSz="903164">
              <a:lnSpc>
                <a:spcPct val="80000"/>
              </a:lnSpc>
              <a:spcBef>
                <a:spcPts val="400"/>
              </a:spcBef>
              <a:defRPr sz="2800" b="0">
                <a:latin typeface="Akkurat Pro"/>
                <a:ea typeface="Akkurat Pro"/>
                <a:cs typeface="Akkurat Pro"/>
                <a:sym typeface="Akkurat Pro"/>
              </a:defRPr>
            </a:lvl1pPr>
          </a:lstStyle>
          <a:p>
            <a:pPr algn="l"/>
            <a:r>
              <a:rPr 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10~100 TOPS </a:t>
            </a:r>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3~100W</a:t>
            </a:r>
            <a:endPar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91" name="12nm FFC"/>
          <p:cNvSpPr txBox="1"/>
          <p:nvPr/>
        </p:nvSpPr>
        <p:spPr>
          <a:xfrm>
            <a:off x="2655272" y="4984419"/>
            <a:ext cx="2720255" cy="198949"/>
          </a:xfrm>
          <a:prstGeom prst="rect">
            <a:avLst/>
          </a:prstGeom>
          <a:ln w="3175">
            <a:miter lim="400000"/>
          </a:ln>
          <a:extLst>
            <a:ext uri="{C572A759-6A51-4108-AA02-DFA0A04FC94B}">
              <ma14:wrappingTextBoxFlag xmlns="" xmlns:ma14="http://schemas.microsoft.com/office/mac/drawingml/2011/main" val="1"/>
            </a:ext>
          </a:extLst>
        </p:spPr>
        <p:txBody>
          <a:bodyPr wrap="square" lIns="25389" tIns="25389" rIns="25389" bIns="25389" anchor="t">
            <a:spAutoFit/>
          </a:bodyPr>
          <a:lstStyle>
            <a:lvl1pPr algn="r" defTabSz="903164">
              <a:lnSpc>
                <a:spcPct val="80000"/>
              </a:lnSpc>
              <a:spcBef>
                <a:spcPts val="400"/>
              </a:spcBef>
              <a:defRPr sz="2800" b="0">
                <a:latin typeface="Akkurat Pro"/>
                <a:ea typeface="Akkurat Pro"/>
                <a:cs typeface="Akkurat Pro"/>
                <a:sym typeface="Akkurat Pro"/>
              </a:defRPr>
            </a:lvl1pPr>
          </a:lstStyle>
          <a:p>
            <a:pPr algn="l"/>
            <a:r>
              <a:rPr 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20 MO</a:t>
            </a:r>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P</a:t>
            </a:r>
            <a:r>
              <a:rPr 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S ~ 20 TOPS </a:t>
            </a:r>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1mW ~ 10W</a:t>
            </a:r>
          </a:p>
        </p:txBody>
      </p:sp>
      <p:sp>
        <p:nvSpPr>
          <p:cNvPr id="92" name="Ascend-Nano"/>
          <p:cNvSpPr txBox="1"/>
          <p:nvPr/>
        </p:nvSpPr>
        <p:spPr>
          <a:xfrm>
            <a:off x="10084317" y="4376325"/>
            <a:ext cx="731435" cy="241069"/>
          </a:xfrm>
          <a:prstGeom prst="rect">
            <a:avLst/>
          </a:prstGeom>
          <a:noFill/>
          <a:ln w="6350">
            <a:noFill/>
            <a:miter lim="400000"/>
          </a:ln>
          <a:extLst>
            <a:ext uri="{C572A759-6A51-4108-AA02-DFA0A04FC94B}">
              <ma14:wrappingTextBoxFlag xmlns="" xmlns:ma14="http://schemas.microsoft.com/office/mac/drawingml/2011/main" val="1"/>
            </a:ext>
          </a:extLst>
        </p:spPr>
        <p:txBody>
          <a:bodyPr lIns="0" tIns="11992" rIns="0" bIns="11992" anchor="ctr"/>
          <a:lstStyle>
            <a:defPPr>
              <a:defRPr lang="zh-CN"/>
            </a:defPPr>
            <a:lvl1pPr algn="ctr" defTabSz="194983" hangingPunct="0">
              <a:defRPr sz="702" b="0" kern="0">
                <a:solidFill>
                  <a:srgbClr val="FFFFFF"/>
                </a:solidFill>
                <a:latin typeface="+mn-ea"/>
              </a:defRPr>
            </a:lvl1pPr>
          </a:lstStyle>
          <a:p>
            <a:pPr algn="l" defTabSz="194899">
              <a:defRPr/>
            </a:pPr>
            <a:r>
              <a:rPr lang="zh-CN" altLang="en-US" sz="1599" b="1" u="sng"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云服务</a:t>
            </a:r>
            <a:endParaRPr lang="en-US" altLang="zh-CN" sz="1599" b="1" u="sng"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93" name="Ascend-Nano"/>
          <p:cNvSpPr txBox="1"/>
          <p:nvPr/>
        </p:nvSpPr>
        <p:spPr>
          <a:xfrm>
            <a:off x="6881129" y="4394766"/>
            <a:ext cx="921585" cy="241069"/>
          </a:xfrm>
          <a:prstGeom prst="rect">
            <a:avLst/>
          </a:prstGeom>
          <a:noFill/>
          <a:ln w="6350">
            <a:noFill/>
            <a:miter lim="400000"/>
          </a:ln>
          <a:extLst>
            <a:ext uri="{C572A759-6A51-4108-AA02-DFA0A04FC94B}">
              <ma14:wrappingTextBoxFlag xmlns="" xmlns:ma14="http://schemas.microsoft.com/office/mac/drawingml/2011/main" val="1"/>
            </a:ext>
          </a:extLst>
        </p:spPr>
        <p:txBody>
          <a:bodyPr lIns="0" tIns="11992" rIns="0" bIns="11992" anchor="ctr"/>
          <a:lstStyle>
            <a:defPPr>
              <a:defRPr lang="zh-CN"/>
            </a:defPPr>
            <a:lvl1pPr algn="ctr" defTabSz="194983" hangingPunct="0">
              <a:defRPr sz="702" b="0" kern="0">
                <a:solidFill>
                  <a:srgbClr val="FFFFFF"/>
                </a:solidFill>
                <a:latin typeface="+mn-ea"/>
              </a:defRPr>
            </a:lvl1pPr>
          </a:lstStyle>
          <a:p>
            <a:pPr algn="l" defTabSz="194899">
              <a:defRPr/>
            </a:pPr>
            <a:r>
              <a:rPr lang="zh-CN" altLang="en-US" sz="1599" b="1" u="sng"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边缘计算</a:t>
            </a:r>
            <a:endParaRPr lang="en-US" altLang="zh-CN" sz="1599" b="1" u="sng"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94" name="Ascend-Nano"/>
          <p:cNvSpPr txBox="1"/>
          <p:nvPr/>
        </p:nvSpPr>
        <p:spPr>
          <a:xfrm>
            <a:off x="3309120" y="4384638"/>
            <a:ext cx="921585" cy="241069"/>
          </a:xfrm>
          <a:prstGeom prst="rect">
            <a:avLst/>
          </a:prstGeom>
          <a:noFill/>
          <a:ln w="6350">
            <a:noFill/>
            <a:miter lim="400000"/>
          </a:ln>
          <a:extLst>
            <a:ext uri="{C572A759-6A51-4108-AA02-DFA0A04FC94B}">
              <ma14:wrappingTextBoxFlag xmlns="" xmlns:ma14="http://schemas.microsoft.com/office/mac/drawingml/2011/main" val="1"/>
            </a:ext>
          </a:extLst>
        </p:spPr>
        <p:txBody>
          <a:bodyPr lIns="0" tIns="11992" rIns="0" bIns="11992" anchor="ctr"/>
          <a:lstStyle>
            <a:defPPr>
              <a:defRPr lang="zh-CN"/>
            </a:defPPr>
            <a:lvl1pPr algn="ctr" defTabSz="194983" hangingPunct="0">
              <a:defRPr sz="702" b="0" kern="0">
                <a:solidFill>
                  <a:srgbClr val="FFFFFF"/>
                </a:solidFill>
                <a:latin typeface="+mn-ea"/>
              </a:defRPr>
            </a:lvl1pPr>
          </a:lstStyle>
          <a:p>
            <a:pPr algn="l" defTabSz="194899">
              <a:defRPr/>
            </a:pPr>
            <a:r>
              <a:rPr lang="zh-CN" altLang="en-US" sz="1599" b="1" u="sng"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终端设备</a:t>
            </a:r>
            <a:endParaRPr lang="en-US" altLang="zh-CN" sz="1599" b="1" u="sng"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cxnSp>
        <p:nvCxnSpPr>
          <p:cNvPr id="95" name="直接连接符 94"/>
          <p:cNvCxnSpPr/>
          <p:nvPr/>
        </p:nvCxnSpPr>
        <p:spPr>
          <a:xfrm>
            <a:off x="5725211" y="4970991"/>
            <a:ext cx="0" cy="589834"/>
          </a:xfrm>
          <a:prstGeom prst="line">
            <a:avLst/>
          </a:prstGeom>
          <a:noFill/>
          <a:ln w="6350" cap="flat" cmpd="sng" algn="ctr">
            <a:solidFill>
              <a:srgbClr val="666666">
                <a:lumMod val="50000"/>
                <a:alpha val="50000"/>
              </a:srgbClr>
            </a:solidFill>
            <a:prstDash val="solid"/>
            <a:miter lim="800000"/>
          </a:ln>
          <a:effectLst/>
        </p:spPr>
      </p:cxnSp>
      <p:cxnSp>
        <p:nvCxnSpPr>
          <p:cNvPr id="96" name="直接连接符 95"/>
          <p:cNvCxnSpPr/>
          <p:nvPr/>
        </p:nvCxnSpPr>
        <p:spPr>
          <a:xfrm>
            <a:off x="9022011" y="5074513"/>
            <a:ext cx="0" cy="469636"/>
          </a:xfrm>
          <a:prstGeom prst="line">
            <a:avLst/>
          </a:prstGeom>
          <a:noFill/>
          <a:ln w="6350" cap="flat" cmpd="sng" algn="ctr">
            <a:solidFill>
              <a:srgbClr val="666666">
                <a:lumMod val="50000"/>
                <a:alpha val="50000"/>
              </a:srgbClr>
            </a:solidFill>
            <a:prstDash val="solid"/>
            <a:miter lim="800000"/>
          </a:ln>
          <a:effectLst/>
        </p:spPr>
      </p:cxnSp>
      <p:sp>
        <p:nvSpPr>
          <p:cNvPr id="97" name="12nm FFC"/>
          <p:cNvSpPr txBox="1"/>
          <p:nvPr/>
        </p:nvSpPr>
        <p:spPr>
          <a:xfrm>
            <a:off x="2650413" y="5207791"/>
            <a:ext cx="3005937" cy="198949"/>
          </a:xfrm>
          <a:prstGeom prst="rect">
            <a:avLst/>
          </a:prstGeom>
          <a:ln w="3175">
            <a:miter lim="400000"/>
          </a:ln>
          <a:extLst>
            <a:ext uri="{C572A759-6A51-4108-AA02-DFA0A04FC94B}">
              <ma14:wrappingTextBoxFlag xmlns="" xmlns:ma14="http://schemas.microsoft.com/office/mac/drawingml/2011/main" val="1"/>
            </a:ext>
          </a:extLst>
        </p:spPr>
        <p:txBody>
          <a:bodyPr wrap="square" lIns="25389" tIns="25389" rIns="25389" bIns="25389" anchor="t">
            <a:spAutoFit/>
          </a:bodyPr>
          <a:lstStyle>
            <a:lvl1pPr algn="r" defTabSz="903164">
              <a:lnSpc>
                <a:spcPct val="80000"/>
              </a:lnSpc>
              <a:spcBef>
                <a:spcPts val="400"/>
              </a:spcBef>
              <a:defRPr sz="2800" b="0">
                <a:latin typeface="Akkurat Pro"/>
                <a:ea typeface="Akkurat Pro"/>
                <a:cs typeface="Akkurat Pro"/>
                <a:sym typeface="Akkurat Pro"/>
              </a:defRPr>
            </a:lvl1pPr>
          </a:lstStyle>
          <a:p>
            <a:pPr algn="l"/>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耳机、手机、便携机、摄像头、</a:t>
            </a:r>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TV</a:t>
            </a:r>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VR</a:t>
            </a:r>
            <a:r>
              <a:rPr 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p>
        </p:txBody>
      </p:sp>
      <p:sp>
        <p:nvSpPr>
          <p:cNvPr id="98" name="12nm FFC"/>
          <p:cNvSpPr txBox="1"/>
          <p:nvPr/>
        </p:nvSpPr>
        <p:spPr>
          <a:xfrm>
            <a:off x="6414019" y="5204586"/>
            <a:ext cx="2010189" cy="198949"/>
          </a:xfrm>
          <a:prstGeom prst="rect">
            <a:avLst/>
          </a:prstGeom>
          <a:ln w="3175">
            <a:miter lim="400000"/>
          </a:ln>
          <a:extLst>
            <a:ext uri="{C572A759-6A51-4108-AA02-DFA0A04FC94B}">
              <ma14:wrappingTextBoxFlag xmlns="" xmlns:ma14="http://schemas.microsoft.com/office/mac/drawingml/2011/main" val="1"/>
            </a:ext>
          </a:extLst>
        </p:spPr>
        <p:txBody>
          <a:bodyPr wrap="square" lIns="25389" tIns="25389" rIns="25389" bIns="25389" anchor="t">
            <a:spAutoFit/>
          </a:bodyPr>
          <a:lstStyle>
            <a:lvl1pPr algn="r" defTabSz="903164">
              <a:lnSpc>
                <a:spcPct val="80000"/>
              </a:lnSpc>
              <a:spcBef>
                <a:spcPts val="400"/>
              </a:spcBef>
              <a:defRPr sz="2800" b="0">
                <a:latin typeface="Akkurat Pro"/>
                <a:ea typeface="Akkurat Pro"/>
                <a:cs typeface="Akkurat Pro"/>
                <a:sym typeface="Akkurat Pro"/>
              </a:defRPr>
            </a:lvl1pPr>
          </a:lstStyle>
          <a:p>
            <a:pPr algn="l"/>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汽车、边缘计算服务器</a:t>
            </a:r>
            <a:r>
              <a:rPr 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p>
        </p:txBody>
      </p:sp>
      <p:grpSp>
        <p:nvGrpSpPr>
          <p:cNvPr id="99" name="组合 98"/>
          <p:cNvGrpSpPr/>
          <p:nvPr/>
        </p:nvGrpSpPr>
        <p:grpSpPr>
          <a:xfrm>
            <a:off x="8636007" y="4433281"/>
            <a:ext cx="765826" cy="650612"/>
            <a:chOff x="2888264" y="5179987"/>
            <a:chExt cx="842431" cy="700850"/>
          </a:xfrm>
        </p:grpSpPr>
        <p:grpSp>
          <p:nvGrpSpPr>
            <p:cNvPr id="100" name="组合 99">
              <a:extLst>
                <a:ext uri="{FF2B5EF4-FFF2-40B4-BE49-F238E27FC236}">
                  <a16:creationId xmlns:a16="http://schemas.microsoft.com/office/drawing/2014/main" xmlns="" id="{E239B08E-AA39-40A1-9520-A477F2F9EACB}"/>
                </a:ext>
              </a:extLst>
            </p:cNvPr>
            <p:cNvGrpSpPr/>
            <p:nvPr/>
          </p:nvGrpSpPr>
          <p:grpSpPr>
            <a:xfrm>
              <a:off x="2888264" y="5179987"/>
              <a:ext cx="842431" cy="700850"/>
              <a:chOff x="13537343" y="1516428"/>
              <a:chExt cx="4371090" cy="3636474"/>
            </a:xfrm>
          </p:grpSpPr>
          <p:pic>
            <p:nvPicPr>
              <p:cNvPr id="102" name="图片 21" descr="图片 21">
                <a:extLst>
                  <a:ext uri="{FF2B5EF4-FFF2-40B4-BE49-F238E27FC236}">
                    <a16:creationId xmlns:a16="http://schemas.microsoft.com/office/drawing/2014/main" xmlns="" id="{6CE6D631-C458-4499-92B5-1B5D4301BFD7}"/>
                  </a:ext>
                </a:extLst>
              </p:cNvPr>
              <p:cNvPicPr>
                <a:picLocks noChangeAspect="1"/>
              </p:cNvPicPr>
              <p:nvPr/>
            </p:nvPicPr>
            <p:blipFill>
              <a:blip r:embed="rId3" cstate="screen">
                <a:extLst>
                  <a:ext uri="{28A0092B-C50C-407E-A947-70E740481C1C}">
                    <a14:useLocalDpi xmlns:a14="http://schemas.microsoft.com/office/drawing/2010/main"/>
                  </a:ext>
                </a:extLst>
              </a:blip>
              <a:srcRect l="25744" t="20102" r="29763" b="14024"/>
              <a:stretch>
                <a:fillRect/>
              </a:stretch>
            </p:blipFill>
            <p:spPr>
              <a:xfrm>
                <a:off x="13537343" y="1516428"/>
                <a:ext cx="4371090" cy="363647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4395" y="23"/>
                    </a:lnTo>
                    <a:lnTo>
                      <a:pt x="7188" y="44"/>
                    </a:lnTo>
                    <a:lnTo>
                      <a:pt x="7152" y="1606"/>
                    </a:lnTo>
                    <a:lnTo>
                      <a:pt x="7116" y="3168"/>
                    </a:lnTo>
                    <a:lnTo>
                      <a:pt x="3558" y="3191"/>
                    </a:lnTo>
                    <a:lnTo>
                      <a:pt x="0" y="3211"/>
                    </a:lnTo>
                    <a:lnTo>
                      <a:pt x="0" y="12406"/>
                    </a:lnTo>
                    <a:lnTo>
                      <a:pt x="0" y="21600"/>
                    </a:lnTo>
                    <a:lnTo>
                      <a:pt x="7693" y="21600"/>
                    </a:lnTo>
                    <a:lnTo>
                      <a:pt x="15386" y="21600"/>
                    </a:lnTo>
                    <a:lnTo>
                      <a:pt x="15405" y="19541"/>
                    </a:lnTo>
                    <a:lnTo>
                      <a:pt x="15424" y="17482"/>
                    </a:lnTo>
                    <a:lnTo>
                      <a:pt x="18513" y="17459"/>
                    </a:lnTo>
                    <a:lnTo>
                      <a:pt x="21600" y="17436"/>
                    </a:lnTo>
                    <a:lnTo>
                      <a:pt x="21600" y="8718"/>
                    </a:lnTo>
                    <a:lnTo>
                      <a:pt x="21600" y="0"/>
                    </a:lnTo>
                    <a:close/>
                  </a:path>
                </a:pathLst>
              </a:custGeom>
              <a:ln w="3175" cap="flat">
                <a:noFill/>
                <a:miter lim="400000"/>
              </a:ln>
              <a:effectLst/>
            </p:spPr>
          </p:pic>
          <p:grpSp>
            <p:nvGrpSpPr>
              <p:cNvPr id="103" name="成组">
                <a:extLst>
                  <a:ext uri="{FF2B5EF4-FFF2-40B4-BE49-F238E27FC236}">
                    <a16:creationId xmlns:a16="http://schemas.microsoft.com/office/drawing/2014/main" xmlns="" id="{B8F4FAF1-B3A1-4290-B2AF-A0EBEA6B667B}"/>
                  </a:ext>
                </a:extLst>
              </p:cNvPr>
              <p:cNvGrpSpPr/>
              <p:nvPr/>
            </p:nvGrpSpPr>
            <p:grpSpPr>
              <a:xfrm>
                <a:off x="13537348" y="2017508"/>
                <a:ext cx="3107492" cy="3135394"/>
                <a:chOff x="-3" y="0"/>
                <a:chExt cx="3198127" cy="3226839"/>
              </a:xfrm>
            </p:grpSpPr>
            <p:sp>
              <p:nvSpPr>
                <p:cNvPr id="104" name="矩形">
                  <a:extLst>
                    <a:ext uri="{FF2B5EF4-FFF2-40B4-BE49-F238E27FC236}">
                      <a16:creationId xmlns:a16="http://schemas.microsoft.com/office/drawing/2014/main" xmlns="" id="{EA0EC52F-1214-4397-B28B-6B6F9F217943}"/>
                    </a:ext>
                  </a:extLst>
                </p:cNvPr>
                <p:cNvSpPr/>
                <p:nvPr/>
              </p:nvSpPr>
              <p:spPr>
                <a:xfrm>
                  <a:off x="-3" y="0"/>
                  <a:ext cx="3198127" cy="3226839"/>
                </a:xfrm>
                <a:prstGeom prst="rect">
                  <a:avLst/>
                </a:prstGeom>
                <a:gradFill flip="none" rotWithShape="1">
                  <a:gsLst>
                    <a:gs pos="0">
                      <a:srgbClr val="000000"/>
                    </a:gs>
                    <a:gs pos="100000">
                      <a:srgbClr val="434343"/>
                    </a:gs>
                  </a:gsLst>
                  <a:lin ang="2606235" scaled="0"/>
                </a:gradFill>
                <a:ln w="3175" cap="flat">
                  <a:noFill/>
                  <a:miter lim="400000"/>
                </a:ln>
                <a:effectLst/>
              </p:spPr>
              <p:txBody>
                <a:bodyPr wrap="square" lIns="25389" tIns="25389" rIns="25389" bIns="25389" numCol="1" anchor="ctr">
                  <a:noAutofit/>
                </a:bodyPr>
                <a:lstStyle/>
                <a:p>
                  <a:pPr algn="ctr" defTabSz="412573" hangingPunct="0">
                    <a:defRPr sz="2200" b="0">
                      <a:latin typeface="+mn-lt"/>
                      <a:ea typeface="+mn-ea"/>
                      <a:cs typeface="+mn-cs"/>
                      <a:sym typeface="Helvetica Neue Medium"/>
                    </a:defRPr>
                  </a:pPr>
                  <a:endParaRPr sz="1484"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05" name="矩形">
                  <a:extLst>
                    <a:ext uri="{FF2B5EF4-FFF2-40B4-BE49-F238E27FC236}">
                      <a16:creationId xmlns:a16="http://schemas.microsoft.com/office/drawing/2014/main" xmlns="" id="{25F3586E-C50C-4BF9-8175-627F22F6AC72}"/>
                    </a:ext>
                  </a:extLst>
                </p:cNvPr>
                <p:cNvSpPr/>
                <p:nvPr/>
              </p:nvSpPr>
              <p:spPr>
                <a:xfrm>
                  <a:off x="380790" y="387730"/>
                  <a:ext cx="2441998" cy="2463922"/>
                </a:xfrm>
                <a:prstGeom prst="rect">
                  <a:avLst/>
                </a:prstGeom>
                <a:gradFill flip="none" rotWithShape="1">
                  <a:gsLst>
                    <a:gs pos="40469">
                      <a:srgbClr val="3E3D3E"/>
                    </a:gs>
                    <a:gs pos="76437">
                      <a:srgbClr val="565656"/>
                    </a:gs>
                    <a:gs pos="100000">
                      <a:srgbClr val="6E6E6E"/>
                    </a:gs>
                  </a:gsLst>
                  <a:path path="shape">
                    <a:fillToRect l="-37827" t="129036" r="137827" b="-29036"/>
                  </a:path>
                </a:gradFill>
                <a:ln w="3175" cap="flat">
                  <a:noFill/>
                  <a:miter lim="400000"/>
                </a:ln>
                <a:effectLst/>
              </p:spPr>
              <p:txBody>
                <a:bodyPr wrap="square" lIns="25389" tIns="25389" rIns="25389" bIns="25389" numCol="1" anchor="ctr">
                  <a:noAutofit/>
                </a:bodyPr>
                <a:lstStyle/>
                <a:p>
                  <a:pPr algn="ctr" defTabSz="412573" hangingPunct="0">
                    <a:defRPr sz="2200" b="0">
                      <a:latin typeface="+mn-lt"/>
                      <a:ea typeface="+mn-ea"/>
                      <a:cs typeface="+mn-cs"/>
                      <a:sym typeface="Helvetica Neue Medium"/>
                    </a:defRPr>
                  </a:pPr>
                  <a:endParaRPr sz="1484"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pic>
              <p:nvPicPr>
                <p:cNvPr id="106" name="image12.png" descr="image12.png">
                  <a:extLst>
                    <a:ext uri="{FF2B5EF4-FFF2-40B4-BE49-F238E27FC236}">
                      <a16:creationId xmlns:a16="http://schemas.microsoft.com/office/drawing/2014/main" xmlns="" id="{4D59AA9F-0247-4A4C-A9F0-543403501099}"/>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l="6085" r="6085" b="25603"/>
                <a:stretch/>
              </p:blipFill>
              <p:spPr>
                <a:xfrm>
                  <a:off x="954367" y="1082153"/>
                  <a:ext cx="1929322" cy="1089512"/>
                </a:xfrm>
                <a:prstGeom prst="rect">
                  <a:avLst/>
                </a:prstGeom>
                <a:ln w="3175" cap="flat">
                  <a:noFill/>
                  <a:miter lim="400000"/>
                </a:ln>
                <a:effectLst/>
              </p:spPr>
            </p:pic>
          </p:grpSp>
        </p:grpSp>
        <p:sp>
          <p:nvSpPr>
            <p:cNvPr id="101" name="Ascend-Nano"/>
            <p:cNvSpPr txBox="1"/>
            <p:nvPr/>
          </p:nvSpPr>
          <p:spPr>
            <a:xfrm>
              <a:off x="2888264" y="5624483"/>
              <a:ext cx="572516" cy="221224"/>
            </a:xfrm>
            <a:prstGeom prst="rect">
              <a:avLst/>
            </a:prstGeom>
            <a:noFill/>
            <a:ln w="6350">
              <a:noFill/>
              <a:miter lim="400000"/>
            </a:ln>
            <a:extLst>
              <a:ext uri="{C572A759-6A51-4108-AA02-DFA0A04FC94B}">
                <ma14:wrappingTextBoxFlag xmlns:ma14="http://schemas.microsoft.com/office/mac/drawingml/2011/main" xmlns="" val="1"/>
              </a:ext>
            </a:extLst>
          </p:spPr>
          <p:txBody>
            <a:bodyPr lIns="0" tIns="11992" rIns="0" bIns="11992" anchor="ctr"/>
            <a:lstStyle>
              <a:defPPr>
                <a:defRPr lang="zh-CN"/>
              </a:defPPr>
              <a:lvl1pPr algn="ctr" defTabSz="194983" hangingPunct="0">
                <a:defRPr sz="702" b="0" kern="0">
                  <a:solidFill>
                    <a:srgbClr val="FFFFFF"/>
                  </a:solidFill>
                  <a:latin typeface="+mn-ea"/>
                </a:defRPr>
              </a:lvl1pPr>
            </a:lstStyle>
            <a:p>
              <a:pPr defTabSz="194899">
                <a:defRPr/>
              </a:pPr>
              <a:r>
                <a:rPr lang="en-US" altLang="zh-CN" sz="800" i="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Ascend</a:t>
              </a:r>
            </a:p>
          </p:txBody>
        </p:sp>
      </p:grpSp>
      <p:grpSp>
        <p:nvGrpSpPr>
          <p:cNvPr id="107" name="组合 106"/>
          <p:cNvGrpSpPr/>
          <p:nvPr/>
        </p:nvGrpSpPr>
        <p:grpSpPr>
          <a:xfrm>
            <a:off x="5046287" y="4428397"/>
            <a:ext cx="1138588" cy="580680"/>
            <a:chOff x="5142648" y="3224563"/>
            <a:chExt cx="1548629" cy="789801"/>
          </a:xfrm>
        </p:grpSpPr>
        <p:pic>
          <p:nvPicPr>
            <p:cNvPr id="108" name="图片 10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42648" y="3224563"/>
              <a:ext cx="1548629" cy="789801"/>
            </a:xfrm>
            <a:prstGeom prst="rect">
              <a:avLst/>
            </a:prstGeom>
          </p:spPr>
        </p:pic>
        <p:sp>
          <p:nvSpPr>
            <p:cNvPr id="109" name="矩形 5"/>
            <p:cNvSpPr/>
            <p:nvPr/>
          </p:nvSpPr>
          <p:spPr>
            <a:xfrm>
              <a:off x="5893083" y="3353748"/>
              <a:ext cx="484433" cy="538831"/>
            </a:xfrm>
            <a:custGeom>
              <a:avLst/>
              <a:gdLst>
                <a:gd name="connsiteX0" fmla="*/ 0 w 2052438"/>
                <a:gd name="connsiteY0" fmla="*/ 0 h 1954131"/>
                <a:gd name="connsiteX1" fmla="*/ 2052438 w 2052438"/>
                <a:gd name="connsiteY1" fmla="*/ 0 h 1954131"/>
                <a:gd name="connsiteX2" fmla="*/ 2052438 w 2052438"/>
                <a:gd name="connsiteY2" fmla="*/ 1954131 h 1954131"/>
                <a:gd name="connsiteX3" fmla="*/ 0 w 2052438"/>
                <a:gd name="connsiteY3" fmla="*/ 1954131 h 1954131"/>
                <a:gd name="connsiteX4" fmla="*/ 0 w 2052438"/>
                <a:gd name="connsiteY4" fmla="*/ 0 h 1954131"/>
                <a:gd name="connsiteX0" fmla="*/ 0 w 2052438"/>
                <a:gd name="connsiteY0" fmla="*/ 0 h 2236764"/>
                <a:gd name="connsiteX1" fmla="*/ 2052438 w 2052438"/>
                <a:gd name="connsiteY1" fmla="*/ 0 h 2236764"/>
                <a:gd name="connsiteX2" fmla="*/ 2002562 w 2052438"/>
                <a:gd name="connsiteY2" fmla="*/ 2236764 h 2236764"/>
                <a:gd name="connsiteX3" fmla="*/ 0 w 2052438"/>
                <a:gd name="connsiteY3" fmla="*/ 1954131 h 2236764"/>
                <a:gd name="connsiteX4" fmla="*/ 0 w 2052438"/>
                <a:gd name="connsiteY4" fmla="*/ 0 h 2236764"/>
                <a:gd name="connsiteX0" fmla="*/ 16625 w 2069063"/>
                <a:gd name="connsiteY0" fmla="*/ 0 h 2236764"/>
                <a:gd name="connsiteX1" fmla="*/ 2069063 w 2069063"/>
                <a:gd name="connsiteY1" fmla="*/ 0 h 2236764"/>
                <a:gd name="connsiteX2" fmla="*/ 2019187 w 2069063"/>
                <a:gd name="connsiteY2" fmla="*/ 2236764 h 2236764"/>
                <a:gd name="connsiteX3" fmla="*/ 0 w 2069063"/>
                <a:gd name="connsiteY3" fmla="*/ 2103760 h 2236764"/>
                <a:gd name="connsiteX4" fmla="*/ 16625 w 2069063"/>
                <a:gd name="connsiteY4" fmla="*/ 0 h 2236764"/>
                <a:gd name="connsiteX0" fmla="*/ 16625 w 2035813"/>
                <a:gd name="connsiteY0" fmla="*/ 83128 h 2319892"/>
                <a:gd name="connsiteX1" fmla="*/ 2035813 w 2035813"/>
                <a:gd name="connsiteY1" fmla="*/ 0 h 2319892"/>
                <a:gd name="connsiteX2" fmla="*/ 2019187 w 2035813"/>
                <a:gd name="connsiteY2" fmla="*/ 2319892 h 2319892"/>
                <a:gd name="connsiteX3" fmla="*/ 0 w 2035813"/>
                <a:gd name="connsiteY3" fmla="*/ 2186888 h 2319892"/>
                <a:gd name="connsiteX4" fmla="*/ 16625 w 2035813"/>
                <a:gd name="connsiteY4" fmla="*/ 83128 h 2319892"/>
                <a:gd name="connsiteX0" fmla="*/ 0 w 2085690"/>
                <a:gd name="connsiteY0" fmla="*/ 83128 h 2319892"/>
                <a:gd name="connsiteX1" fmla="*/ 2085690 w 2085690"/>
                <a:gd name="connsiteY1" fmla="*/ 0 h 2319892"/>
                <a:gd name="connsiteX2" fmla="*/ 2069064 w 2085690"/>
                <a:gd name="connsiteY2" fmla="*/ 2319892 h 2319892"/>
                <a:gd name="connsiteX3" fmla="*/ 49877 w 2085690"/>
                <a:gd name="connsiteY3" fmla="*/ 2186888 h 2319892"/>
                <a:gd name="connsiteX4" fmla="*/ 0 w 2085690"/>
                <a:gd name="connsiteY4" fmla="*/ 83128 h 2319892"/>
                <a:gd name="connsiteX0" fmla="*/ 0 w 2085690"/>
                <a:gd name="connsiteY0" fmla="*/ 83128 h 2319892"/>
                <a:gd name="connsiteX1" fmla="*/ 2085690 w 2085690"/>
                <a:gd name="connsiteY1" fmla="*/ 0 h 2319892"/>
                <a:gd name="connsiteX2" fmla="*/ 2069064 w 2085690"/>
                <a:gd name="connsiteY2" fmla="*/ 2319892 h 2319892"/>
                <a:gd name="connsiteX3" fmla="*/ 1 w 2085690"/>
                <a:gd name="connsiteY3" fmla="*/ 2170262 h 2319892"/>
                <a:gd name="connsiteX4" fmla="*/ 0 w 2085690"/>
                <a:gd name="connsiteY4" fmla="*/ 83128 h 2319892"/>
                <a:gd name="connsiteX0" fmla="*/ 16624 w 2085689"/>
                <a:gd name="connsiteY0" fmla="*/ 66502 h 2319892"/>
                <a:gd name="connsiteX1" fmla="*/ 2085689 w 2085689"/>
                <a:gd name="connsiteY1" fmla="*/ 0 h 2319892"/>
                <a:gd name="connsiteX2" fmla="*/ 2069063 w 2085689"/>
                <a:gd name="connsiteY2" fmla="*/ 2319892 h 2319892"/>
                <a:gd name="connsiteX3" fmla="*/ 0 w 2085689"/>
                <a:gd name="connsiteY3" fmla="*/ 2170262 h 2319892"/>
                <a:gd name="connsiteX4" fmla="*/ 16624 w 2085689"/>
                <a:gd name="connsiteY4" fmla="*/ 66502 h 23198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5689" h="2319892">
                  <a:moveTo>
                    <a:pt x="16624" y="66502"/>
                  </a:moveTo>
                  <a:lnTo>
                    <a:pt x="2085689" y="0"/>
                  </a:lnTo>
                  <a:lnTo>
                    <a:pt x="2069063" y="2319892"/>
                  </a:lnTo>
                  <a:lnTo>
                    <a:pt x="0" y="2170262"/>
                  </a:lnTo>
                  <a:cubicBezTo>
                    <a:pt x="0" y="1474551"/>
                    <a:pt x="16624" y="762213"/>
                    <a:pt x="16624" y="66502"/>
                  </a:cubicBezTo>
                  <a:close/>
                </a:path>
              </a:pathLst>
            </a:custGeom>
            <a:gradFill>
              <a:gsLst>
                <a:gs pos="58200">
                  <a:srgbClr val="3E3E3E"/>
                </a:gs>
                <a:gs pos="0">
                  <a:srgbClr val="181818"/>
                </a:gs>
                <a:gs pos="100000">
                  <a:srgbClr val="6F6F6F"/>
                </a:gs>
              </a:gsLst>
              <a:lin ang="18900000" scaled="0"/>
            </a:gradFill>
            <a:ln w="12700" cap="flat" cmpd="sng" algn="ctr">
              <a:noFill/>
              <a:prstDash val="solid"/>
              <a:miter lim="800000"/>
            </a:ln>
            <a:effectLst/>
          </p:spPr>
          <p:txBody>
            <a:bodyPr rtlCol="0" anchor="ctr"/>
            <a:lstStyle/>
            <a:p>
              <a:pPr algn="ctr" defTabSz="914034">
                <a:defRPr/>
              </a:pPr>
              <a:endParaRPr lang="zh-CN" altLang="en-US" sz="1897" kern="0">
                <a:solidFill>
                  <a:srgbClr val="666666"/>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10" name="组合 109"/>
            <p:cNvGrpSpPr/>
            <p:nvPr/>
          </p:nvGrpSpPr>
          <p:grpSpPr>
            <a:xfrm>
              <a:off x="5900462" y="3463192"/>
              <a:ext cx="450339" cy="263838"/>
              <a:chOff x="-773207" y="3040400"/>
              <a:chExt cx="882030" cy="516750"/>
            </a:xfrm>
          </p:grpSpPr>
          <p:sp>
            <p:nvSpPr>
              <p:cNvPr id="111" name="Freeform 5"/>
              <p:cNvSpPr>
                <a:spLocks/>
              </p:cNvSpPr>
              <p:nvPr/>
            </p:nvSpPr>
            <p:spPr bwMode="auto">
              <a:xfrm>
                <a:off x="-773207" y="3470080"/>
                <a:ext cx="126740" cy="87070"/>
              </a:xfrm>
              <a:custGeom>
                <a:avLst/>
                <a:gdLst>
                  <a:gd name="T0" fmla="*/ 0 w 104"/>
                  <a:gd name="T1" fmla="*/ 69 h 71"/>
                  <a:gd name="T2" fmla="*/ 12 w 104"/>
                  <a:gd name="T3" fmla="*/ 34 h 71"/>
                  <a:gd name="T4" fmla="*/ 23 w 104"/>
                  <a:gd name="T5" fmla="*/ 1 h 71"/>
                  <a:gd name="T6" fmla="*/ 40 w 104"/>
                  <a:gd name="T7" fmla="*/ 1 h 71"/>
                  <a:gd name="T8" fmla="*/ 56 w 104"/>
                  <a:gd name="T9" fmla="*/ 2 h 71"/>
                  <a:gd name="T10" fmla="*/ 52 w 104"/>
                  <a:gd name="T11" fmla="*/ 16 h 71"/>
                  <a:gd name="T12" fmla="*/ 47 w 104"/>
                  <a:gd name="T13" fmla="*/ 29 h 71"/>
                  <a:gd name="T14" fmla="*/ 62 w 104"/>
                  <a:gd name="T15" fmla="*/ 30 h 71"/>
                  <a:gd name="T16" fmla="*/ 77 w 104"/>
                  <a:gd name="T17" fmla="*/ 30 h 71"/>
                  <a:gd name="T18" fmla="*/ 82 w 104"/>
                  <a:gd name="T19" fmla="*/ 15 h 71"/>
                  <a:gd name="T20" fmla="*/ 86 w 104"/>
                  <a:gd name="T21" fmla="*/ 0 h 71"/>
                  <a:gd name="T22" fmla="*/ 95 w 104"/>
                  <a:gd name="T23" fmla="*/ 0 h 71"/>
                  <a:gd name="T24" fmla="*/ 104 w 104"/>
                  <a:gd name="T25" fmla="*/ 0 h 71"/>
                  <a:gd name="T26" fmla="*/ 93 w 104"/>
                  <a:gd name="T27" fmla="*/ 35 h 71"/>
                  <a:gd name="T28" fmla="*/ 81 w 104"/>
                  <a:gd name="T29" fmla="*/ 71 h 71"/>
                  <a:gd name="T30" fmla="*/ 72 w 104"/>
                  <a:gd name="T31" fmla="*/ 71 h 71"/>
                  <a:gd name="T32" fmla="*/ 63 w 104"/>
                  <a:gd name="T33" fmla="*/ 71 h 71"/>
                  <a:gd name="T34" fmla="*/ 66 w 104"/>
                  <a:gd name="T35" fmla="*/ 60 h 71"/>
                  <a:gd name="T36" fmla="*/ 58 w 104"/>
                  <a:gd name="T37" fmla="*/ 41 h 71"/>
                  <a:gd name="T38" fmla="*/ 44 w 104"/>
                  <a:gd name="T39" fmla="*/ 41 h 71"/>
                  <a:gd name="T40" fmla="*/ 38 w 104"/>
                  <a:gd name="T41" fmla="*/ 55 h 71"/>
                  <a:gd name="T42" fmla="*/ 33 w 104"/>
                  <a:gd name="T43" fmla="*/ 70 h 71"/>
                  <a:gd name="T44" fmla="*/ 17 w 104"/>
                  <a:gd name="T45" fmla="*/ 70 h 71"/>
                  <a:gd name="T46" fmla="*/ 0 w 104"/>
                  <a:gd name="T47" fmla="*/ 69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4" h="71">
                    <a:moveTo>
                      <a:pt x="0" y="69"/>
                    </a:moveTo>
                    <a:cubicBezTo>
                      <a:pt x="0" y="68"/>
                      <a:pt x="6" y="52"/>
                      <a:pt x="12" y="34"/>
                    </a:cubicBezTo>
                    <a:cubicBezTo>
                      <a:pt x="23" y="1"/>
                      <a:pt x="23" y="1"/>
                      <a:pt x="23" y="1"/>
                    </a:cubicBezTo>
                    <a:cubicBezTo>
                      <a:pt x="40" y="1"/>
                      <a:pt x="40" y="1"/>
                      <a:pt x="40" y="1"/>
                    </a:cubicBezTo>
                    <a:cubicBezTo>
                      <a:pt x="49" y="0"/>
                      <a:pt x="56" y="1"/>
                      <a:pt x="56" y="2"/>
                    </a:cubicBezTo>
                    <a:cubicBezTo>
                      <a:pt x="56" y="3"/>
                      <a:pt x="54" y="9"/>
                      <a:pt x="52" y="16"/>
                    </a:cubicBezTo>
                    <a:cubicBezTo>
                      <a:pt x="49" y="23"/>
                      <a:pt x="47" y="29"/>
                      <a:pt x="47" y="29"/>
                    </a:cubicBezTo>
                    <a:cubicBezTo>
                      <a:pt x="47" y="30"/>
                      <a:pt x="54" y="30"/>
                      <a:pt x="62" y="30"/>
                    </a:cubicBezTo>
                    <a:cubicBezTo>
                      <a:pt x="77" y="30"/>
                      <a:pt x="77" y="30"/>
                      <a:pt x="77" y="30"/>
                    </a:cubicBezTo>
                    <a:cubicBezTo>
                      <a:pt x="82" y="15"/>
                      <a:pt x="82" y="15"/>
                      <a:pt x="82" y="15"/>
                    </a:cubicBezTo>
                    <a:cubicBezTo>
                      <a:pt x="86" y="0"/>
                      <a:pt x="86" y="0"/>
                      <a:pt x="86" y="0"/>
                    </a:cubicBezTo>
                    <a:cubicBezTo>
                      <a:pt x="95" y="0"/>
                      <a:pt x="95" y="0"/>
                      <a:pt x="95" y="0"/>
                    </a:cubicBezTo>
                    <a:cubicBezTo>
                      <a:pt x="104" y="0"/>
                      <a:pt x="104" y="0"/>
                      <a:pt x="104" y="0"/>
                    </a:cubicBezTo>
                    <a:cubicBezTo>
                      <a:pt x="93" y="35"/>
                      <a:pt x="93" y="35"/>
                      <a:pt x="93" y="35"/>
                    </a:cubicBezTo>
                    <a:cubicBezTo>
                      <a:pt x="81" y="71"/>
                      <a:pt x="81" y="71"/>
                      <a:pt x="81" y="71"/>
                    </a:cubicBezTo>
                    <a:cubicBezTo>
                      <a:pt x="72" y="71"/>
                      <a:pt x="72" y="71"/>
                      <a:pt x="72" y="71"/>
                    </a:cubicBezTo>
                    <a:cubicBezTo>
                      <a:pt x="63" y="71"/>
                      <a:pt x="63" y="71"/>
                      <a:pt x="63" y="71"/>
                    </a:cubicBezTo>
                    <a:cubicBezTo>
                      <a:pt x="66" y="60"/>
                      <a:pt x="66" y="60"/>
                      <a:pt x="66" y="60"/>
                    </a:cubicBezTo>
                    <a:cubicBezTo>
                      <a:pt x="74" y="39"/>
                      <a:pt x="75" y="41"/>
                      <a:pt x="58" y="41"/>
                    </a:cubicBezTo>
                    <a:cubicBezTo>
                      <a:pt x="44" y="41"/>
                      <a:pt x="44" y="41"/>
                      <a:pt x="44" y="41"/>
                    </a:cubicBezTo>
                    <a:cubicBezTo>
                      <a:pt x="38" y="55"/>
                      <a:pt x="38" y="55"/>
                      <a:pt x="38" y="55"/>
                    </a:cubicBezTo>
                    <a:cubicBezTo>
                      <a:pt x="33" y="70"/>
                      <a:pt x="33" y="70"/>
                      <a:pt x="33" y="70"/>
                    </a:cubicBezTo>
                    <a:cubicBezTo>
                      <a:pt x="17" y="70"/>
                      <a:pt x="17" y="70"/>
                      <a:pt x="17" y="70"/>
                    </a:cubicBezTo>
                    <a:cubicBezTo>
                      <a:pt x="8" y="70"/>
                      <a:pt x="0" y="70"/>
                      <a:pt x="0" y="69"/>
                    </a:cubicBezTo>
                    <a:close/>
                  </a:path>
                </a:pathLst>
              </a:custGeom>
              <a:solidFill>
                <a:srgbClr val="FFFFFF"/>
              </a:solidFill>
              <a:ln>
                <a:noFill/>
              </a:ln>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12" name="Freeform 6"/>
              <p:cNvSpPr>
                <a:spLocks/>
              </p:cNvSpPr>
              <p:nvPr/>
            </p:nvSpPr>
            <p:spPr bwMode="auto">
              <a:xfrm>
                <a:off x="-656255" y="3470080"/>
                <a:ext cx="68522" cy="86039"/>
              </a:xfrm>
              <a:custGeom>
                <a:avLst/>
                <a:gdLst>
                  <a:gd name="T0" fmla="*/ 0 w 56"/>
                  <a:gd name="T1" fmla="*/ 69 h 70"/>
                  <a:gd name="T2" fmla="*/ 11 w 56"/>
                  <a:gd name="T3" fmla="*/ 34 h 70"/>
                  <a:gd name="T4" fmla="*/ 23 w 56"/>
                  <a:gd name="T5" fmla="*/ 0 h 70"/>
                  <a:gd name="T6" fmla="*/ 39 w 56"/>
                  <a:gd name="T7" fmla="*/ 0 h 70"/>
                  <a:gd name="T8" fmla="*/ 55 w 56"/>
                  <a:gd name="T9" fmla="*/ 4 h 70"/>
                  <a:gd name="T10" fmla="*/ 43 w 56"/>
                  <a:gd name="T11" fmla="*/ 39 h 70"/>
                  <a:gd name="T12" fmla="*/ 33 w 56"/>
                  <a:gd name="T13" fmla="*/ 70 h 70"/>
                  <a:gd name="T14" fmla="*/ 17 w 56"/>
                  <a:gd name="T15" fmla="*/ 70 h 70"/>
                  <a:gd name="T16" fmla="*/ 0 w 56"/>
                  <a:gd name="T17"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0">
                    <a:moveTo>
                      <a:pt x="0" y="69"/>
                    </a:moveTo>
                    <a:cubicBezTo>
                      <a:pt x="0" y="68"/>
                      <a:pt x="5" y="52"/>
                      <a:pt x="11" y="34"/>
                    </a:cubicBezTo>
                    <a:cubicBezTo>
                      <a:pt x="23" y="0"/>
                      <a:pt x="23" y="0"/>
                      <a:pt x="23" y="0"/>
                    </a:cubicBezTo>
                    <a:cubicBezTo>
                      <a:pt x="39" y="0"/>
                      <a:pt x="39" y="0"/>
                      <a:pt x="39" y="0"/>
                    </a:cubicBezTo>
                    <a:cubicBezTo>
                      <a:pt x="54" y="0"/>
                      <a:pt x="56" y="1"/>
                      <a:pt x="55" y="4"/>
                    </a:cubicBezTo>
                    <a:cubicBezTo>
                      <a:pt x="54" y="6"/>
                      <a:pt x="49" y="22"/>
                      <a:pt x="43" y="39"/>
                    </a:cubicBezTo>
                    <a:cubicBezTo>
                      <a:pt x="33" y="70"/>
                      <a:pt x="33" y="70"/>
                      <a:pt x="33" y="70"/>
                    </a:cubicBezTo>
                    <a:cubicBezTo>
                      <a:pt x="17" y="70"/>
                      <a:pt x="17" y="70"/>
                      <a:pt x="17" y="70"/>
                    </a:cubicBezTo>
                    <a:cubicBezTo>
                      <a:pt x="8" y="70"/>
                      <a:pt x="0" y="70"/>
                      <a:pt x="0" y="69"/>
                    </a:cubicBezTo>
                    <a:close/>
                  </a:path>
                </a:pathLst>
              </a:custGeom>
              <a:solidFill>
                <a:srgbClr val="FFFFFF"/>
              </a:solidFill>
              <a:ln>
                <a:noFill/>
              </a:ln>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13" name="Freeform 7"/>
              <p:cNvSpPr>
                <a:spLocks/>
              </p:cNvSpPr>
              <p:nvPr/>
            </p:nvSpPr>
            <p:spPr bwMode="auto">
              <a:xfrm>
                <a:off x="-598553" y="3470080"/>
                <a:ext cx="126740" cy="87070"/>
              </a:xfrm>
              <a:custGeom>
                <a:avLst/>
                <a:gdLst>
                  <a:gd name="T0" fmla="*/ 0 w 104"/>
                  <a:gd name="T1" fmla="*/ 68 h 71"/>
                  <a:gd name="T2" fmla="*/ 2 w 104"/>
                  <a:gd name="T3" fmla="*/ 62 h 71"/>
                  <a:gd name="T4" fmla="*/ 33 w 104"/>
                  <a:gd name="T5" fmla="*/ 58 h 71"/>
                  <a:gd name="T6" fmla="*/ 66 w 104"/>
                  <a:gd name="T7" fmla="*/ 52 h 71"/>
                  <a:gd name="T8" fmla="*/ 43 w 104"/>
                  <a:gd name="T9" fmla="*/ 41 h 71"/>
                  <a:gd name="T10" fmla="*/ 14 w 104"/>
                  <a:gd name="T11" fmla="*/ 38 h 71"/>
                  <a:gd name="T12" fmla="*/ 32 w 104"/>
                  <a:gd name="T13" fmla="*/ 5 h 71"/>
                  <a:gd name="T14" fmla="*/ 72 w 104"/>
                  <a:gd name="T15" fmla="*/ 0 h 71"/>
                  <a:gd name="T16" fmla="*/ 104 w 104"/>
                  <a:gd name="T17" fmla="*/ 1 h 71"/>
                  <a:gd name="T18" fmla="*/ 102 w 104"/>
                  <a:gd name="T19" fmla="*/ 8 h 71"/>
                  <a:gd name="T20" fmla="*/ 81 w 104"/>
                  <a:gd name="T21" fmla="*/ 13 h 71"/>
                  <a:gd name="T22" fmla="*/ 49 w 104"/>
                  <a:gd name="T23" fmla="*/ 22 h 71"/>
                  <a:gd name="T24" fmla="*/ 70 w 104"/>
                  <a:gd name="T25" fmla="*/ 30 h 71"/>
                  <a:gd name="T26" fmla="*/ 90 w 104"/>
                  <a:gd name="T27" fmla="*/ 30 h 71"/>
                  <a:gd name="T28" fmla="*/ 90 w 104"/>
                  <a:gd name="T29" fmla="*/ 37 h 71"/>
                  <a:gd name="T30" fmla="*/ 77 w 104"/>
                  <a:gd name="T31" fmla="*/ 63 h 71"/>
                  <a:gd name="T32" fmla="*/ 70 w 104"/>
                  <a:gd name="T33" fmla="*/ 70 h 71"/>
                  <a:gd name="T34" fmla="*/ 35 w 104"/>
                  <a:gd name="T35" fmla="*/ 70 h 71"/>
                  <a:gd name="T36" fmla="*/ 0 w 104"/>
                  <a:gd name="T37" fmla="*/ 6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4" h="71">
                    <a:moveTo>
                      <a:pt x="0" y="68"/>
                    </a:moveTo>
                    <a:cubicBezTo>
                      <a:pt x="0" y="67"/>
                      <a:pt x="1" y="64"/>
                      <a:pt x="2" y="62"/>
                    </a:cubicBezTo>
                    <a:cubicBezTo>
                      <a:pt x="4" y="58"/>
                      <a:pt x="7" y="58"/>
                      <a:pt x="33" y="58"/>
                    </a:cubicBezTo>
                    <a:cubicBezTo>
                      <a:pt x="61" y="58"/>
                      <a:pt x="62" y="58"/>
                      <a:pt x="66" y="52"/>
                    </a:cubicBezTo>
                    <a:cubicBezTo>
                      <a:pt x="74" y="41"/>
                      <a:pt x="73" y="41"/>
                      <a:pt x="43" y="41"/>
                    </a:cubicBezTo>
                    <a:cubicBezTo>
                      <a:pt x="20" y="41"/>
                      <a:pt x="15" y="40"/>
                      <a:pt x="14" y="38"/>
                    </a:cubicBezTo>
                    <a:cubicBezTo>
                      <a:pt x="11" y="30"/>
                      <a:pt x="20" y="13"/>
                      <a:pt x="32" y="5"/>
                    </a:cubicBezTo>
                    <a:cubicBezTo>
                      <a:pt x="39" y="1"/>
                      <a:pt x="41" y="0"/>
                      <a:pt x="72" y="0"/>
                    </a:cubicBezTo>
                    <a:cubicBezTo>
                      <a:pt x="90" y="0"/>
                      <a:pt x="104" y="1"/>
                      <a:pt x="104" y="1"/>
                    </a:cubicBezTo>
                    <a:cubicBezTo>
                      <a:pt x="104" y="2"/>
                      <a:pt x="104" y="5"/>
                      <a:pt x="102" y="8"/>
                    </a:cubicBezTo>
                    <a:cubicBezTo>
                      <a:pt x="100" y="13"/>
                      <a:pt x="100" y="13"/>
                      <a:pt x="81" y="13"/>
                    </a:cubicBezTo>
                    <a:cubicBezTo>
                      <a:pt x="62" y="13"/>
                      <a:pt x="51" y="16"/>
                      <a:pt x="49" y="22"/>
                    </a:cubicBezTo>
                    <a:cubicBezTo>
                      <a:pt x="46" y="29"/>
                      <a:pt x="50" y="30"/>
                      <a:pt x="70" y="30"/>
                    </a:cubicBezTo>
                    <a:cubicBezTo>
                      <a:pt x="90" y="30"/>
                      <a:pt x="90" y="30"/>
                      <a:pt x="90" y="30"/>
                    </a:cubicBezTo>
                    <a:cubicBezTo>
                      <a:pt x="90" y="37"/>
                      <a:pt x="90" y="37"/>
                      <a:pt x="90" y="37"/>
                    </a:cubicBezTo>
                    <a:cubicBezTo>
                      <a:pt x="90" y="46"/>
                      <a:pt x="85" y="56"/>
                      <a:pt x="77" y="63"/>
                    </a:cubicBezTo>
                    <a:cubicBezTo>
                      <a:pt x="70" y="70"/>
                      <a:pt x="70" y="70"/>
                      <a:pt x="70" y="70"/>
                    </a:cubicBezTo>
                    <a:cubicBezTo>
                      <a:pt x="35" y="70"/>
                      <a:pt x="35" y="70"/>
                      <a:pt x="35" y="70"/>
                    </a:cubicBezTo>
                    <a:cubicBezTo>
                      <a:pt x="10" y="71"/>
                      <a:pt x="0" y="70"/>
                      <a:pt x="0" y="68"/>
                    </a:cubicBezTo>
                    <a:close/>
                  </a:path>
                </a:pathLst>
              </a:custGeom>
              <a:solidFill>
                <a:srgbClr val="FFFFFF"/>
              </a:solidFill>
              <a:ln>
                <a:noFill/>
              </a:ln>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14" name="Freeform 8"/>
              <p:cNvSpPr>
                <a:spLocks/>
              </p:cNvSpPr>
              <p:nvPr/>
            </p:nvSpPr>
            <p:spPr bwMode="auto">
              <a:xfrm>
                <a:off x="-481601" y="3470080"/>
                <a:ext cx="67492" cy="86039"/>
              </a:xfrm>
              <a:custGeom>
                <a:avLst/>
                <a:gdLst>
                  <a:gd name="T0" fmla="*/ 0 w 55"/>
                  <a:gd name="T1" fmla="*/ 69 h 70"/>
                  <a:gd name="T2" fmla="*/ 11 w 55"/>
                  <a:gd name="T3" fmla="*/ 34 h 70"/>
                  <a:gd name="T4" fmla="*/ 22 w 55"/>
                  <a:gd name="T5" fmla="*/ 0 h 70"/>
                  <a:gd name="T6" fmla="*/ 39 w 55"/>
                  <a:gd name="T7" fmla="*/ 0 h 70"/>
                  <a:gd name="T8" fmla="*/ 54 w 55"/>
                  <a:gd name="T9" fmla="*/ 4 h 70"/>
                  <a:gd name="T10" fmla="*/ 43 w 55"/>
                  <a:gd name="T11" fmla="*/ 39 h 70"/>
                  <a:gd name="T12" fmla="*/ 33 w 55"/>
                  <a:gd name="T13" fmla="*/ 70 h 70"/>
                  <a:gd name="T14" fmla="*/ 16 w 55"/>
                  <a:gd name="T15" fmla="*/ 70 h 70"/>
                  <a:gd name="T16" fmla="*/ 0 w 55"/>
                  <a:gd name="T17"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70">
                    <a:moveTo>
                      <a:pt x="0" y="69"/>
                    </a:moveTo>
                    <a:cubicBezTo>
                      <a:pt x="0" y="68"/>
                      <a:pt x="5" y="52"/>
                      <a:pt x="11" y="34"/>
                    </a:cubicBezTo>
                    <a:cubicBezTo>
                      <a:pt x="22" y="0"/>
                      <a:pt x="22" y="0"/>
                      <a:pt x="22" y="0"/>
                    </a:cubicBezTo>
                    <a:cubicBezTo>
                      <a:pt x="39" y="0"/>
                      <a:pt x="39" y="0"/>
                      <a:pt x="39" y="0"/>
                    </a:cubicBezTo>
                    <a:cubicBezTo>
                      <a:pt x="54" y="0"/>
                      <a:pt x="55" y="1"/>
                      <a:pt x="54" y="4"/>
                    </a:cubicBezTo>
                    <a:cubicBezTo>
                      <a:pt x="54" y="6"/>
                      <a:pt x="49" y="22"/>
                      <a:pt x="43" y="39"/>
                    </a:cubicBezTo>
                    <a:cubicBezTo>
                      <a:pt x="33" y="70"/>
                      <a:pt x="33" y="70"/>
                      <a:pt x="33" y="70"/>
                    </a:cubicBezTo>
                    <a:cubicBezTo>
                      <a:pt x="16" y="70"/>
                      <a:pt x="16" y="70"/>
                      <a:pt x="16" y="70"/>
                    </a:cubicBezTo>
                    <a:cubicBezTo>
                      <a:pt x="7" y="70"/>
                      <a:pt x="0" y="70"/>
                      <a:pt x="0" y="69"/>
                    </a:cubicBezTo>
                    <a:close/>
                  </a:path>
                </a:pathLst>
              </a:custGeom>
              <a:solidFill>
                <a:srgbClr val="FFFFFF"/>
              </a:solidFill>
              <a:ln>
                <a:noFill/>
              </a:ln>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15" name="Freeform 9"/>
              <p:cNvSpPr>
                <a:spLocks/>
              </p:cNvSpPr>
              <p:nvPr/>
            </p:nvSpPr>
            <p:spPr bwMode="auto">
              <a:xfrm>
                <a:off x="-417716" y="3470080"/>
                <a:ext cx="95313" cy="87070"/>
              </a:xfrm>
              <a:custGeom>
                <a:avLst/>
                <a:gdLst>
                  <a:gd name="T0" fmla="*/ 3 w 78"/>
                  <a:gd name="T1" fmla="*/ 66 h 71"/>
                  <a:gd name="T2" fmla="*/ 9 w 78"/>
                  <a:gd name="T3" fmla="*/ 25 h 71"/>
                  <a:gd name="T4" fmla="*/ 16 w 78"/>
                  <a:gd name="T5" fmla="*/ 0 h 71"/>
                  <a:gd name="T6" fmla="*/ 33 w 78"/>
                  <a:gd name="T7" fmla="*/ 0 h 71"/>
                  <a:gd name="T8" fmla="*/ 50 w 78"/>
                  <a:gd name="T9" fmla="*/ 0 h 71"/>
                  <a:gd name="T10" fmla="*/ 41 w 78"/>
                  <a:gd name="T11" fmla="*/ 26 h 71"/>
                  <a:gd name="T12" fmla="*/ 34 w 78"/>
                  <a:gd name="T13" fmla="*/ 55 h 71"/>
                  <a:gd name="T14" fmla="*/ 56 w 78"/>
                  <a:gd name="T15" fmla="*/ 58 h 71"/>
                  <a:gd name="T16" fmla="*/ 78 w 78"/>
                  <a:gd name="T17" fmla="*/ 59 h 71"/>
                  <a:gd name="T18" fmla="*/ 77 w 78"/>
                  <a:gd name="T19" fmla="*/ 66 h 71"/>
                  <a:gd name="T20" fmla="*/ 40 w 78"/>
                  <a:gd name="T21" fmla="*/ 71 h 71"/>
                  <a:gd name="T22" fmla="*/ 3 w 78"/>
                  <a:gd name="T23" fmla="*/ 6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1">
                    <a:moveTo>
                      <a:pt x="3" y="66"/>
                    </a:moveTo>
                    <a:cubicBezTo>
                      <a:pt x="0" y="59"/>
                      <a:pt x="1" y="50"/>
                      <a:pt x="9" y="25"/>
                    </a:cubicBezTo>
                    <a:cubicBezTo>
                      <a:pt x="16" y="0"/>
                      <a:pt x="16" y="0"/>
                      <a:pt x="16" y="0"/>
                    </a:cubicBezTo>
                    <a:cubicBezTo>
                      <a:pt x="33" y="0"/>
                      <a:pt x="33" y="0"/>
                      <a:pt x="33" y="0"/>
                    </a:cubicBezTo>
                    <a:cubicBezTo>
                      <a:pt x="50" y="0"/>
                      <a:pt x="50" y="0"/>
                      <a:pt x="50" y="0"/>
                    </a:cubicBezTo>
                    <a:cubicBezTo>
                      <a:pt x="41" y="26"/>
                      <a:pt x="41" y="26"/>
                      <a:pt x="41" y="26"/>
                    </a:cubicBezTo>
                    <a:cubicBezTo>
                      <a:pt x="37" y="40"/>
                      <a:pt x="33" y="53"/>
                      <a:pt x="34" y="55"/>
                    </a:cubicBezTo>
                    <a:cubicBezTo>
                      <a:pt x="35" y="57"/>
                      <a:pt x="40" y="58"/>
                      <a:pt x="56" y="58"/>
                    </a:cubicBezTo>
                    <a:cubicBezTo>
                      <a:pt x="68" y="58"/>
                      <a:pt x="78" y="59"/>
                      <a:pt x="78" y="59"/>
                    </a:cubicBezTo>
                    <a:cubicBezTo>
                      <a:pt x="78" y="60"/>
                      <a:pt x="77" y="63"/>
                      <a:pt x="77" y="66"/>
                    </a:cubicBezTo>
                    <a:cubicBezTo>
                      <a:pt x="75" y="71"/>
                      <a:pt x="75" y="71"/>
                      <a:pt x="40" y="71"/>
                    </a:cubicBezTo>
                    <a:cubicBezTo>
                      <a:pt x="8" y="71"/>
                      <a:pt x="5" y="70"/>
                      <a:pt x="3" y="66"/>
                    </a:cubicBezTo>
                    <a:close/>
                  </a:path>
                </a:pathLst>
              </a:custGeom>
              <a:solidFill>
                <a:srgbClr val="FFFFFF"/>
              </a:solidFill>
              <a:ln>
                <a:noFill/>
              </a:ln>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16" name="Freeform 10"/>
              <p:cNvSpPr>
                <a:spLocks/>
              </p:cNvSpPr>
              <p:nvPr/>
            </p:nvSpPr>
            <p:spPr bwMode="auto">
              <a:xfrm>
                <a:off x="-310038" y="3470080"/>
                <a:ext cx="70583" cy="87070"/>
              </a:xfrm>
              <a:custGeom>
                <a:avLst/>
                <a:gdLst>
                  <a:gd name="T0" fmla="*/ 1 w 58"/>
                  <a:gd name="T1" fmla="*/ 68 h 71"/>
                  <a:gd name="T2" fmla="*/ 13 w 58"/>
                  <a:gd name="T3" fmla="*/ 33 h 71"/>
                  <a:gd name="T4" fmla="*/ 24 w 58"/>
                  <a:gd name="T5" fmla="*/ 0 h 71"/>
                  <a:gd name="T6" fmla="*/ 41 w 58"/>
                  <a:gd name="T7" fmla="*/ 0 h 71"/>
                  <a:gd name="T8" fmla="*/ 58 w 58"/>
                  <a:gd name="T9" fmla="*/ 0 h 71"/>
                  <a:gd name="T10" fmla="*/ 46 w 58"/>
                  <a:gd name="T11" fmla="*/ 35 h 71"/>
                  <a:gd name="T12" fmla="*/ 34 w 58"/>
                  <a:gd name="T13" fmla="*/ 71 h 71"/>
                  <a:gd name="T14" fmla="*/ 17 w 58"/>
                  <a:gd name="T15" fmla="*/ 71 h 71"/>
                  <a:gd name="T16" fmla="*/ 1 w 58"/>
                  <a:gd name="T17" fmla="*/ 6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71">
                    <a:moveTo>
                      <a:pt x="1" y="68"/>
                    </a:moveTo>
                    <a:cubicBezTo>
                      <a:pt x="1" y="66"/>
                      <a:pt x="7" y="51"/>
                      <a:pt x="13" y="33"/>
                    </a:cubicBezTo>
                    <a:cubicBezTo>
                      <a:pt x="24" y="0"/>
                      <a:pt x="24" y="0"/>
                      <a:pt x="24" y="0"/>
                    </a:cubicBezTo>
                    <a:cubicBezTo>
                      <a:pt x="41" y="0"/>
                      <a:pt x="41" y="0"/>
                      <a:pt x="41" y="0"/>
                    </a:cubicBezTo>
                    <a:cubicBezTo>
                      <a:pt x="58" y="0"/>
                      <a:pt x="58" y="0"/>
                      <a:pt x="58" y="0"/>
                    </a:cubicBezTo>
                    <a:cubicBezTo>
                      <a:pt x="46" y="35"/>
                      <a:pt x="46" y="35"/>
                      <a:pt x="46" y="35"/>
                    </a:cubicBezTo>
                    <a:cubicBezTo>
                      <a:pt x="34" y="71"/>
                      <a:pt x="34" y="71"/>
                      <a:pt x="34" y="71"/>
                    </a:cubicBezTo>
                    <a:cubicBezTo>
                      <a:pt x="17" y="71"/>
                      <a:pt x="17" y="71"/>
                      <a:pt x="17" y="71"/>
                    </a:cubicBezTo>
                    <a:cubicBezTo>
                      <a:pt x="4" y="71"/>
                      <a:pt x="0" y="70"/>
                      <a:pt x="1" y="68"/>
                    </a:cubicBezTo>
                    <a:close/>
                  </a:path>
                </a:pathLst>
              </a:custGeom>
              <a:solidFill>
                <a:srgbClr val="FFFFFF"/>
              </a:solidFill>
              <a:ln>
                <a:noFill/>
              </a:ln>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17" name="Freeform 11"/>
              <p:cNvSpPr>
                <a:spLocks/>
              </p:cNvSpPr>
              <p:nvPr/>
            </p:nvSpPr>
            <p:spPr bwMode="auto">
              <a:xfrm>
                <a:off x="-242031" y="3470080"/>
                <a:ext cx="117467" cy="87070"/>
              </a:xfrm>
              <a:custGeom>
                <a:avLst/>
                <a:gdLst>
                  <a:gd name="T0" fmla="*/ 2 w 96"/>
                  <a:gd name="T1" fmla="*/ 68 h 71"/>
                  <a:gd name="T2" fmla="*/ 0 w 96"/>
                  <a:gd name="T3" fmla="*/ 55 h 71"/>
                  <a:gd name="T4" fmla="*/ 26 w 96"/>
                  <a:gd name="T5" fmla="*/ 6 h 71"/>
                  <a:gd name="T6" fmla="*/ 66 w 96"/>
                  <a:gd name="T7" fmla="*/ 0 h 71"/>
                  <a:gd name="T8" fmla="*/ 96 w 96"/>
                  <a:gd name="T9" fmla="*/ 0 h 71"/>
                  <a:gd name="T10" fmla="*/ 95 w 96"/>
                  <a:gd name="T11" fmla="*/ 5 h 71"/>
                  <a:gd name="T12" fmla="*/ 94 w 96"/>
                  <a:gd name="T13" fmla="*/ 12 h 71"/>
                  <a:gd name="T14" fmla="*/ 73 w 96"/>
                  <a:gd name="T15" fmla="*/ 13 h 71"/>
                  <a:gd name="T16" fmla="*/ 36 w 96"/>
                  <a:gd name="T17" fmla="*/ 36 h 71"/>
                  <a:gd name="T18" fmla="*/ 55 w 96"/>
                  <a:gd name="T19" fmla="*/ 58 h 71"/>
                  <a:gd name="T20" fmla="*/ 77 w 96"/>
                  <a:gd name="T21" fmla="*/ 59 h 71"/>
                  <a:gd name="T22" fmla="*/ 74 w 96"/>
                  <a:gd name="T23" fmla="*/ 65 h 71"/>
                  <a:gd name="T24" fmla="*/ 72 w 96"/>
                  <a:gd name="T25" fmla="*/ 71 h 71"/>
                  <a:gd name="T26" fmla="*/ 39 w 96"/>
                  <a:gd name="T27" fmla="*/ 71 h 71"/>
                  <a:gd name="T28" fmla="*/ 2 w 96"/>
                  <a:gd name="T29" fmla="*/ 6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71">
                    <a:moveTo>
                      <a:pt x="2" y="68"/>
                    </a:moveTo>
                    <a:cubicBezTo>
                      <a:pt x="1" y="67"/>
                      <a:pt x="0" y="61"/>
                      <a:pt x="0" y="55"/>
                    </a:cubicBezTo>
                    <a:cubicBezTo>
                      <a:pt x="0" y="37"/>
                      <a:pt x="12" y="14"/>
                      <a:pt x="26" y="6"/>
                    </a:cubicBezTo>
                    <a:cubicBezTo>
                      <a:pt x="35" y="1"/>
                      <a:pt x="37" y="0"/>
                      <a:pt x="66" y="0"/>
                    </a:cubicBezTo>
                    <a:cubicBezTo>
                      <a:pt x="96" y="0"/>
                      <a:pt x="96" y="0"/>
                      <a:pt x="96" y="0"/>
                    </a:cubicBezTo>
                    <a:cubicBezTo>
                      <a:pt x="95" y="5"/>
                      <a:pt x="95" y="5"/>
                      <a:pt x="95" y="5"/>
                    </a:cubicBezTo>
                    <a:cubicBezTo>
                      <a:pt x="94" y="8"/>
                      <a:pt x="94" y="11"/>
                      <a:pt x="94" y="12"/>
                    </a:cubicBezTo>
                    <a:cubicBezTo>
                      <a:pt x="94" y="12"/>
                      <a:pt x="84" y="13"/>
                      <a:pt x="73" y="13"/>
                    </a:cubicBezTo>
                    <a:cubicBezTo>
                      <a:pt x="46" y="13"/>
                      <a:pt x="43" y="15"/>
                      <a:pt x="36" y="36"/>
                    </a:cubicBezTo>
                    <a:cubicBezTo>
                      <a:pt x="29" y="57"/>
                      <a:pt x="30" y="58"/>
                      <a:pt x="55" y="58"/>
                    </a:cubicBezTo>
                    <a:cubicBezTo>
                      <a:pt x="67" y="58"/>
                      <a:pt x="77" y="58"/>
                      <a:pt x="77" y="59"/>
                    </a:cubicBezTo>
                    <a:cubicBezTo>
                      <a:pt x="77" y="59"/>
                      <a:pt x="76" y="62"/>
                      <a:pt x="74" y="65"/>
                    </a:cubicBezTo>
                    <a:cubicBezTo>
                      <a:pt x="72" y="71"/>
                      <a:pt x="72" y="71"/>
                      <a:pt x="72" y="71"/>
                    </a:cubicBezTo>
                    <a:cubicBezTo>
                      <a:pt x="39" y="71"/>
                      <a:pt x="39" y="71"/>
                      <a:pt x="39" y="71"/>
                    </a:cubicBezTo>
                    <a:cubicBezTo>
                      <a:pt x="15" y="71"/>
                      <a:pt x="4" y="70"/>
                      <a:pt x="2" y="68"/>
                    </a:cubicBezTo>
                    <a:close/>
                  </a:path>
                </a:pathLst>
              </a:custGeom>
              <a:solidFill>
                <a:srgbClr val="FFFFFF"/>
              </a:solidFill>
              <a:ln>
                <a:noFill/>
              </a:ln>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18" name="Freeform 12"/>
              <p:cNvSpPr>
                <a:spLocks noEditPoints="1"/>
              </p:cNvSpPr>
              <p:nvPr/>
            </p:nvSpPr>
            <p:spPr bwMode="auto">
              <a:xfrm>
                <a:off x="-134354" y="3470080"/>
                <a:ext cx="117467" cy="87070"/>
              </a:xfrm>
              <a:custGeom>
                <a:avLst/>
                <a:gdLst>
                  <a:gd name="T0" fmla="*/ 63 w 96"/>
                  <a:gd name="T1" fmla="*/ 0 h 71"/>
                  <a:gd name="T2" fmla="*/ 33 w 96"/>
                  <a:gd name="T3" fmla="*/ 5 h 71"/>
                  <a:gd name="T4" fmla="*/ 10 w 96"/>
                  <a:gd name="T5" fmla="*/ 68 h 71"/>
                  <a:gd name="T6" fmla="*/ 37 w 96"/>
                  <a:gd name="T7" fmla="*/ 71 h 71"/>
                  <a:gd name="T8" fmla="*/ 91 w 96"/>
                  <a:gd name="T9" fmla="*/ 39 h 71"/>
                  <a:gd name="T10" fmla="*/ 90 w 96"/>
                  <a:gd name="T11" fmla="*/ 5 h 71"/>
                  <a:gd name="T12" fmla="*/ 63 w 96"/>
                  <a:gd name="T13" fmla="*/ 0 h 71"/>
                  <a:gd name="T14" fmla="*/ 66 w 96"/>
                  <a:gd name="T15" fmla="*/ 13 h 71"/>
                  <a:gd name="T16" fmla="*/ 73 w 96"/>
                  <a:gd name="T17" fmla="*/ 35 h 71"/>
                  <a:gd name="T18" fmla="*/ 61 w 96"/>
                  <a:gd name="T19" fmla="*/ 55 h 71"/>
                  <a:gd name="T20" fmla="*/ 43 w 96"/>
                  <a:gd name="T21" fmla="*/ 58 h 71"/>
                  <a:gd name="T22" fmla="*/ 44 w 96"/>
                  <a:gd name="T23" fmla="*/ 35 h 71"/>
                  <a:gd name="T24" fmla="*/ 66 w 96"/>
                  <a:gd name="T25" fmla="*/ 1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 h="71">
                    <a:moveTo>
                      <a:pt x="63" y="0"/>
                    </a:moveTo>
                    <a:cubicBezTo>
                      <a:pt x="43" y="0"/>
                      <a:pt x="39" y="1"/>
                      <a:pt x="33" y="5"/>
                    </a:cubicBezTo>
                    <a:cubicBezTo>
                      <a:pt x="13" y="18"/>
                      <a:pt x="0" y="56"/>
                      <a:pt x="10" y="68"/>
                    </a:cubicBezTo>
                    <a:cubicBezTo>
                      <a:pt x="12" y="70"/>
                      <a:pt x="20" y="71"/>
                      <a:pt x="37" y="71"/>
                    </a:cubicBezTo>
                    <a:cubicBezTo>
                      <a:pt x="75" y="70"/>
                      <a:pt x="82" y="66"/>
                      <a:pt x="91" y="39"/>
                    </a:cubicBezTo>
                    <a:cubicBezTo>
                      <a:pt x="96" y="21"/>
                      <a:pt x="96" y="11"/>
                      <a:pt x="90" y="5"/>
                    </a:cubicBezTo>
                    <a:cubicBezTo>
                      <a:pt x="86" y="1"/>
                      <a:pt x="84" y="0"/>
                      <a:pt x="63" y="0"/>
                    </a:cubicBezTo>
                    <a:close/>
                    <a:moveTo>
                      <a:pt x="66" y="13"/>
                    </a:moveTo>
                    <a:cubicBezTo>
                      <a:pt x="78" y="13"/>
                      <a:pt x="80" y="18"/>
                      <a:pt x="73" y="35"/>
                    </a:cubicBezTo>
                    <a:cubicBezTo>
                      <a:pt x="69" y="47"/>
                      <a:pt x="66" y="51"/>
                      <a:pt x="61" y="55"/>
                    </a:cubicBezTo>
                    <a:cubicBezTo>
                      <a:pt x="53" y="60"/>
                      <a:pt x="49" y="61"/>
                      <a:pt x="43" y="58"/>
                    </a:cubicBezTo>
                    <a:cubicBezTo>
                      <a:pt x="39" y="55"/>
                      <a:pt x="39" y="51"/>
                      <a:pt x="44" y="35"/>
                    </a:cubicBezTo>
                    <a:cubicBezTo>
                      <a:pt x="49" y="20"/>
                      <a:pt x="56" y="13"/>
                      <a:pt x="66" y="13"/>
                    </a:cubicBezTo>
                    <a:close/>
                  </a:path>
                </a:pathLst>
              </a:custGeom>
              <a:solidFill>
                <a:srgbClr val="FFFFFF"/>
              </a:solidFill>
              <a:ln>
                <a:noFill/>
              </a:ln>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19" name="Freeform 13"/>
              <p:cNvSpPr>
                <a:spLocks/>
              </p:cNvSpPr>
              <p:nvPr/>
            </p:nvSpPr>
            <p:spPr bwMode="auto">
              <a:xfrm>
                <a:off x="-20493" y="3470080"/>
                <a:ext cx="129316" cy="87070"/>
              </a:xfrm>
              <a:custGeom>
                <a:avLst/>
                <a:gdLst>
                  <a:gd name="T0" fmla="*/ 13 w 106"/>
                  <a:gd name="T1" fmla="*/ 36 h 71"/>
                  <a:gd name="T2" fmla="*/ 25 w 106"/>
                  <a:gd name="T3" fmla="*/ 1 h 71"/>
                  <a:gd name="T4" fmla="*/ 40 w 106"/>
                  <a:gd name="T5" fmla="*/ 1 h 71"/>
                  <a:gd name="T6" fmla="*/ 66 w 106"/>
                  <a:gd name="T7" fmla="*/ 23 h 71"/>
                  <a:gd name="T8" fmla="*/ 72 w 106"/>
                  <a:gd name="T9" fmla="*/ 39 h 71"/>
                  <a:gd name="T10" fmla="*/ 87 w 106"/>
                  <a:gd name="T11" fmla="*/ 2 h 71"/>
                  <a:gd name="T12" fmla="*/ 97 w 106"/>
                  <a:gd name="T13" fmla="*/ 0 h 71"/>
                  <a:gd name="T14" fmla="*/ 106 w 106"/>
                  <a:gd name="T15" fmla="*/ 1 h 71"/>
                  <a:gd name="T16" fmla="*/ 84 w 106"/>
                  <a:gd name="T17" fmla="*/ 67 h 71"/>
                  <a:gd name="T18" fmla="*/ 67 w 106"/>
                  <a:gd name="T19" fmla="*/ 71 h 71"/>
                  <a:gd name="T20" fmla="*/ 40 w 106"/>
                  <a:gd name="T21" fmla="*/ 47 h 71"/>
                  <a:gd name="T22" fmla="*/ 34 w 106"/>
                  <a:gd name="T23" fmla="*/ 32 h 71"/>
                  <a:gd name="T24" fmla="*/ 26 w 106"/>
                  <a:gd name="T25" fmla="*/ 51 h 71"/>
                  <a:gd name="T26" fmla="*/ 20 w 106"/>
                  <a:gd name="T27" fmla="*/ 70 h 71"/>
                  <a:gd name="T28" fmla="*/ 10 w 106"/>
                  <a:gd name="T29" fmla="*/ 70 h 71"/>
                  <a:gd name="T30" fmla="*/ 0 w 106"/>
                  <a:gd name="T31" fmla="*/ 71 h 71"/>
                  <a:gd name="T32" fmla="*/ 13 w 106"/>
                  <a:gd name="T33" fmla="*/ 3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6" h="71">
                    <a:moveTo>
                      <a:pt x="13" y="36"/>
                    </a:moveTo>
                    <a:cubicBezTo>
                      <a:pt x="25" y="1"/>
                      <a:pt x="25" y="1"/>
                      <a:pt x="25" y="1"/>
                    </a:cubicBezTo>
                    <a:cubicBezTo>
                      <a:pt x="40" y="1"/>
                      <a:pt x="40" y="1"/>
                      <a:pt x="40" y="1"/>
                    </a:cubicBezTo>
                    <a:cubicBezTo>
                      <a:pt x="57" y="0"/>
                      <a:pt x="59" y="1"/>
                      <a:pt x="66" y="23"/>
                    </a:cubicBezTo>
                    <a:cubicBezTo>
                      <a:pt x="68" y="31"/>
                      <a:pt x="71" y="38"/>
                      <a:pt x="72" y="39"/>
                    </a:cubicBezTo>
                    <a:cubicBezTo>
                      <a:pt x="74" y="41"/>
                      <a:pt x="87" y="7"/>
                      <a:pt x="87" y="2"/>
                    </a:cubicBezTo>
                    <a:cubicBezTo>
                      <a:pt x="87" y="1"/>
                      <a:pt x="91" y="0"/>
                      <a:pt x="97" y="0"/>
                    </a:cubicBezTo>
                    <a:cubicBezTo>
                      <a:pt x="102" y="0"/>
                      <a:pt x="106" y="1"/>
                      <a:pt x="106" y="1"/>
                    </a:cubicBezTo>
                    <a:cubicBezTo>
                      <a:pt x="106" y="2"/>
                      <a:pt x="86" y="61"/>
                      <a:pt x="84" y="67"/>
                    </a:cubicBezTo>
                    <a:cubicBezTo>
                      <a:pt x="83" y="70"/>
                      <a:pt x="80" y="71"/>
                      <a:pt x="67" y="71"/>
                    </a:cubicBezTo>
                    <a:cubicBezTo>
                      <a:pt x="49" y="71"/>
                      <a:pt x="48" y="70"/>
                      <a:pt x="40" y="47"/>
                    </a:cubicBezTo>
                    <a:cubicBezTo>
                      <a:pt x="38" y="39"/>
                      <a:pt x="35" y="32"/>
                      <a:pt x="34" y="32"/>
                    </a:cubicBezTo>
                    <a:cubicBezTo>
                      <a:pt x="33" y="32"/>
                      <a:pt x="30" y="41"/>
                      <a:pt x="26" y="51"/>
                    </a:cubicBezTo>
                    <a:cubicBezTo>
                      <a:pt x="20" y="70"/>
                      <a:pt x="20" y="70"/>
                      <a:pt x="20" y="70"/>
                    </a:cubicBezTo>
                    <a:cubicBezTo>
                      <a:pt x="10" y="70"/>
                      <a:pt x="10" y="70"/>
                      <a:pt x="10" y="70"/>
                    </a:cubicBezTo>
                    <a:cubicBezTo>
                      <a:pt x="0" y="71"/>
                      <a:pt x="0" y="71"/>
                      <a:pt x="0" y="71"/>
                    </a:cubicBezTo>
                    <a:lnTo>
                      <a:pt x="13" y="36"/>
                    </a:lnTo>
                    <a:close/>
                  </a:path>
                </a:pathLst>
              </a:custGeom>
              <a:solidFill>
                <a:srgbClr val="FFFFFF"/>
              </a:solidFill>
              <a:ln>
                <a:noFill/>
              </a:ln>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20" name="Freeform 14"/>
              <p:cNvSpPr>
                <a:spLocks/>
              </p:cNvSpPr>
              <p:nvPr/>
            </p:nvSpPr>
            <p:spPr bwMode="auto">
              <a:xfrm>
                <a:off x="-525394" y="3175899"/>
                <a:ext cx="305516" cy="232872"/>
              </a:xfrm>
              <a:custGeom>
                <a:avLst/>
                <a:gdLst>
                  <a:gd name="T0" fmla="*/ 121 w 250"/>
                  <a:gd name="T1" fmla="*/ 187 h 190"/>
                  <a:gd name="T2" fmla="*/ 30 w 250"/>
                  <a:gd name="T3" fmla="*/ 131 h 190"/>
                  <a:gd name="T4" fmla="*/ 1 w 250"/>
                  <a:gd name="T5" fmla="*/ 65 h 190"/>
                  <a:gd name="T6" fmla="*/ 0 w 250"/>
                  <a:gd name="T7" fmla="*/ 59 h 190"/>
                  <a:gd name="T8" fmla="*/ 27 w 250"/>
                  <a:gd name="T9" fmla="*/ 60 h 190"/>
                  <a:gd name="T10" fmla="*/ 54 w 250"/>
                  <a:gd name="T11" fmla="*/ 60 h 190"/>
                  <a:gd name="T12" fmla="*/ 65 w 250"/>
                  <a:gd name="T13" fmla="*/ 30 h 190"/>
                  <a:gd name="T14" fmla="*/ 75 w 250"/>
                  <a:gd name="T15" fmla="*/ 0 h 190"/>
                  <a:gd name="T16" fmla="*/ 86 w 250"/>
                  <a:gd name="T17" fmla="*/ 0 h 190"/>
                  <a:gd name="T18" fmla="*/ 98 w 250"/>
                  <a:gd name="T19" fmla="*/ 0 h 190"/>
                  <a:gd name="T20" fmla="*/ 76 w 250"/>
                  <a:gd name="T21" fmla="*/ 65 h 190"/>
                  <a:gd name="T22" fmla="*/ 55 w 250"/>
                  <a:gd name="T23" fmla="*/ 133 h 190"/>
                  <a:gd name="T24" fmla="*/ 60 w 250"/>
                  <a:gd name="T25" fmla="*/ 144 h 190"/>
                  <a:gd name="T26" fmla="*/ 66 w 250"/>
                  <a:gd name="T27" fmla="*/ 149 h 190"/>
                  <a:gd name="T28" fmla="*/ 158 w 250"/>
                  <a:gd name="T29" fmla="*/ 149 h 190"/>
                  <a:gd name="T30" fmla="*/ 250 w 250"/>
                  <a:gd name="T31" fmla="*/ 149 h 190"/>
                  <a:gd name="T32" fmla="*/ 241 w 250"/>
                  <a:gd name="T33" fmla="*/ 156 h 190"/>
                  <a:gd name="T34" fmla="*/ 183 w 250"/>
                  <a:gd name="T35" fmla="*/ 185 h 190"/>
                  <a:gd name="T36" fmla="*/ 121 w 250"/>
                  <a:gd name="T37" fmla="*/ 18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0" h="190">
                    <a:moveTo>
                      <a:pt x="121" y="187"/>
                    </a:moveTo>
                    <a:cubicBezTo>
                      <a:pt x="85" y="180"/>
                      <a:pt x="52" y="160"/>
                      <a:pt x="30" y="131"/>
                    </a:cubicBezTo>
                    <a:cubicBezTo>
                      <a:pt x="15" y="110"/>
                      <a:pt x="7" y="93"/>
                      <a:pt x="1" y="65"/>
                    </a:cubicBezTo>
                    <a:cubicBezTo>
                      <a:pt x="0" y="59"/>
                      <a:pt x="0" y="59"/>
                      <a:pt x="0" y="59"/>
                    </a:cubicBezTo>
                    <a:cubicBezTo>
                      <a:pt x="27" y="60"/>
                      <a:pt x="27" y="60"/>
                      <a:pt x="27" y="60"/>
                    </a:cubicBezTo>
                    <a:cubicBezTo>
                      <a:pt x="54" y="60"/>
                      <a:pt x="54" y="60"/>
                      <a:pt x="54" y="60"/>
                    </a:cubicBezTo>
                    <a:cubicBezTo>
                      <a:pt x="65" y="30"/>
                      <a:pt x="65" y="30"/>
                      <a:pt x="65" y="30"/>
                    </a:cubicBezTo>
                    <a:cubicBezTo>
                      <a:pt x="75" y="0"/>
                      <a:pt x="75" y="0"/>
                      <a:pt x="75" y="0"/>
                    </a:cubicBezTo>
                    <a:cubicBezTo>
                      <a:pt x="86" y="0"/>
                      <a:pt x="86" y="0"/>
                      <a:pt x="86" y="0"/>
                    </a:cubicBezTo>
                    <a:cubicBezTo>
                      <a:pt x="93" y="0"/>
                      <a:pt x="98" y="0"/>
                      <a:pt x="98" y="0"/>
                    </a:cubicBezTo>
                    <a:cubicBezTo>
                      <a:pt x="98" y="1"/>
                      <a:pt x="88" y="30"/>
                      <a:pt x="76" y="65"/>
                    </a:cubicBezTo>
                    <a:cubicBezTo>
                      <a:pt x="65" y="100"/>
                      <a:pt x="55" y="131"/>
                      <a:pt x="55" y="133"/>
                    </a:cubicBezTo>
                    <a:cubicBezTo>
                      <a:pt x="55" y="136"/>
                      <a:pt x="57" y="141"/>
                      <a:pt x="60" y="144"/>
                    </a:cubicBezTo>
                    <a:cubicBezTo>
                      <a:pt x="66" y="149"/>
                      <a:pt x="66" y="149"/>
                      <a:pt x="66" y="149"/>
                    </a:cubicBezTo>
                    <a:cubicBezTo>
                      <a:pt x="158" y="149"/>
                      <a:pt x="158" y="149"/>
                      <a:pt x="158" y="149"/>
                    </a:cubicBezTo>
                    <a:cubicBezTo>
                      <a:pt x="250" y="149"/>
                      <a:pt x="250" y="149"/>
                      <a:pt x="250" y="149"/>
                    </a:cubicBezTo>
                    <a:cubicBezTo>
                      <a:pt x="241" y="156"/>
                      <a:pt x="241" y="156"/>
                      <a:pt x="241" y="156"/>
                    </a:cubicBezTo>
                    <a:cubicBezTo>
                      <a:pt x="228" y="168"/>
                      <a:pt x="202" y="180"/>
                      <a:pt x="183" y="185"/>
                    </a:cubicBezTo>
                    <a:cubicBezTo>
                      <a:pt x="164" y="189"/>
                      <a:pt x="138" y="190"/>
                      <a:pt x="121" y="187"/>
                    </a:cubicBezTo>
                    <a:close/>
                  </a:path>
                </a:pathLst>
              </a:custGeom>
              <a:solidFill>
                <a:srgbClr val="E700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21" name="Freeform 15"/>
              <p:cNvSpPr>
                <a:spLocks noEditPoints="1"/>
              </p:cNvSpPr>
              <p:nvPr/>
            </p:nvSpPr>
            <p:spPr bwMode="auto">
              <a:xfrm>
                <a:off x="-423899" y="3040400"/>
                <a:ext cx="267391" cy="241116"/>
              </a:xfrm>
              <a:custGeom>
                <a:avLst/>
                <a:gdLst>
                  <a:gd name="T0" fmla="*/ 60 w 219"/>
                  <a:gd name="T1" fmla="*/ 0 h 197"/>
                  <a:gd name="T2" fmla="*/ 38 w 219"/>
                  <a:gd name="T3" fmla="*/ 2 h 197"/>
                  <a:gd name="T4" fmla="*/ 26 w 219"/>
                  <a:gd name="T5" fmla="*/ 4 h 197"/>
                  <a:gd name="T6" fmla="*/ 14 w 219"/>
                  <a:gd name="T7" fmla="*/ 43 h 197"/>
                  <a:gd name="T8" fmla="*/ 0 w 219"/>
                  <a:gd name="T9" fmla="*/ 85 h 197"/>
                  <a:gd name="T10" fmla="*/ 12 w 219"/>
                  <a:gd name="T11" fmla="*/ 87 h 197"/>
                  <a:gd name="T12" fmla="*/ 24 w 219"/>
                  <a:gd name="T13" fmla="*/ 86 h 197"/>
                  <a:gd name="T14" fmla="*/ 31 w 219"/>
                  <a:gd name="T15" fmla="*/ 64 h 197"/>
                  <a:gd name="T16" fmla="*/ 38 w 219"/>
                  <a:gd name="T17" fmla="*/ 43 h 197"/>
                  <a:gd name="T18" fmla="*/ 66 w 219"/>
                  <a:gd name="T19" fmla="*/ 43 h 197"/>
                  <a:gd name="T20" fmla="*/ 93 w 219"/>
                  <a:gd name="T21" fmla="*/ 44 h 197"/>
                  <a:gd name="T22" fmla="*/ 72 w 219"/>
                  <a:gd name="T23" fmla="*/ 111 h 197"/>
                  <a:gd name="T24" fmla="*/ 51 w 219"/>
                  <a:gd name="T25" fmla="*/ 183 h 197"/>
                  <a:gd name="T26" fmla="*/ 97 w 219"/>
                  <a:gd name="T27" fmla="*/ 196 h 197"/>
                  <a:gd name="T28" fmla="*/ 172 w 219"/>
                  <a:gd name="T29" fmla="*/ 197 h 197"/>
                  <a:gd name="T30" fmla="*/ 207 w 219"/>
                  <a:gd name="T31" fmla="*/ 197 h 197"/>
                  <a:gd name="T32" fmla="*/ 210 w 219"/>
                  <a:gd name="T33" fmla="*/ 187 h 197"/>
                  <a:gd name="T34" fmla="*/ 214 w 219"/>
                  <a:gd name="T35" fmla="*/ 160 h 197"/>
                  <a:gd name="T36" fmla="*/ 112 w 219"/>
                  <a:gd name="T37" fmla="*/ 7 h 197"/>
                  <a:gd name="T38" fmla="*/ 60 w 219"/>
                  <a:gd name="T39" fmla="*/ 0 h 197"/>
                  <a:gd name="T40" fmla="*/ 115 w 219"/>
                  <a:gd name="T41" fmla="*/ 43 h 197"/>
                  <a:gd name="T42" fmla="*/ 143 w 219"/>
                  <a:gd name="T43" fmla="*/ 43 h 197"/>
                  <a:gd name="T44" fmla="*/ 170 w 219"/>
                  <a:gd name="T45" fmla="*/ 44 h 197"/>
                  <a:gd name="T46" fmla="*/ 167 w 219"/>
                  <a:gd name="T47" fmla="*/ 55 h 197"/>
                  <a:gd name="T48" fmla="*/ 164 w 219"/>
                  <a:gd name="T49" fmla="*/ 65 h 197"/>
                  <a:gd name="T50" fmla="*/ 136 w 219"/>
                  <a:gd name="T51" fmla="*/ 66 h 197"/>
                  <a:gd name="T52" fmla="*/ 108 w 219"/>
                  <a:gd name="T53" fmla="*/ 64 h 197"/>
                  <a:gd name="T54" fmla="*/ 112 w 219"/>
                  <a:gd name="T55" fmla="*/ 53 h 197"/>
                  <a:gd name="T56" fmla="*/ 115 w 219"/>
                  <a:gd name="T57" fmla="*/ 43 h 197"/>
                  <a:gd name="T58" fmla="*/ 101 w 219"/>
                  <a:gd name="T59" fmla="*/ 87 h 197"/>
                  <a:gd name="T60" fmla="*/ 128 w 219"/>
                  <a:gd name="T61" fmla="*/ 87 h 197"/>
                  <a:gd name="T62" fmla="*/ 155 w 219"/>
                  <a:gd name="T63" fmla="*/ 90 h 197"/>
                  <a:gd name="T64" fmla="*/ 141 w 219"/>
                  <a:gd name="T65" fmla="*/ 135 h 197"/>
                  <a:gd name="T66" fmla="*/ 127 w 219"/>
                  <a:gd name="T67" fmla="*/ 178 h 197"/>
                  <a:gd name="T68" fmla="*/ 99 w 219"/>
                  <a:gd name="T69" fmla="*/ 178 h 197"/>
                  <a:gd name="T70" fmla="*/ 72 w 219"/>
                  <a:gd name="T71" fmla="*/ 176 h 197"/>
                  <a:gd name="T72" fmla="*/ 87 w 219"/>
                  <a:gd name="T73" fmla="*/ 130 h 197"/>
                  <a:gd name="T74" fmla="*/ 101 w 219"/>
                  <a:gd name="T75" fmla="*/ 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9" h="197">
                    <a:moveTo>
                      <a:pt x="60" y="0"/>
                    </a:moveTo>
                    <a:cubicBezTo>
                      <a:pt x="52" y="0"/>
                      <a:pt x="44" y="1"/>
                      <a:pt x="38" y="2"/>
                    </a:cubicBezTo>
                    <a:cubicBezTo>
                      <a:pt x="26" y="4"/>
                      <a:pt x="26" y="4"/>
                      <a:pt x="26" y="4"/>
                    </a:cubicBezTo>
                    <a:cubicBezTo>
                      <a:pt x="14" y="43"/>
                      <a:pt x="14" y="43"/>
                      <a:pt x="14" y="43"/>
                    </a:cubicBezTo>
                    <a:cubicBezTo>
                      <a:pt x="7" y="65"/>
                      <a:pt x="1" y="83"/>
                      <a:pt x="0" y="85"/>
                    </a:cubicBezTo>
                    <a:cubicBezTo>
                      <a:pt x="0" y="87"/>
                      <a:pt x="2" y="87"/>
                      <a:pt x="12" y="87"/>
                    </a:cubicBezTo>
                    <a:cubicBezTo>
                      <a:pt x="24" y="86"/>
                      <a:pt x="24" y="86"/>
                      <a:pt x="24" y="86"/>
                    </a:cubicBezTo>
                    <a:cubicBezTo>
                      <a:pt x="31" y="64"/>
                      <a:pt x="31" y="64"/>
                      <a:pt x="31" y="64"/>
                    </a:cubicBezTo>
                    <a:cubicBezTo>
                      <a:pt x="38" y="43"/>
                      <a:pt x="38" y="43"/>
                      <a:pt x="38" y="43"/>
                    </a:cubicBezTo>
                    <a:cubicBezTo>
                      <a:pt x="66" y="43"/>
                      <a:pt x="66" y="43"/>
                      <a:pt x="66" y="43"/>
                    </a:cubicBezTo>
                    <a:cubicBezTo>
                      <a:pt x="81" y="43"/>
                      <a:pt x="93" y="43"/>
                      <a:pt x="93" y="44"/>
                    </a:cubicBezTo>
                    <a:cubicBezTo>
                      <a:pt x="93" y="45"/>
                      <a:pt x="84" y="75"/>
                      <a:pt x="72" y="111"/>
                    </a:cubicBezTo>
                    <a:cubicBezTo>
                      <a:pt x="60" y="147"/>
                      <a:pt x="51" y="179"/>
                      <a:pt x="51" y="183"/>
                    </a:cubicBezTo>
                    <a:cubicBezTo>
                      <a:pt x="51" y="195"/>
                      <a:pt x="52" y="196"/>
                      <a:pt x="97" y="196"/>
                    </a:cubicBezTo>
                    <a:cubicBezTo>
                      <a:pt x="119" y="197"/>
                      <a:pt x="153" y="197"/>
                      <a:pt x="172" y="197"/>
                    </a:cubicBezTo>
                    <a:cubicBezTo>
                      <a:pt x="207" y="197"/>
                      <a:pt x="207" y="197"/>
                      <a:pt x="207" y="197"/>
                    </a:cubicBezTo>
                    <a:cubicBezTo>
                      <a:pt x="210" y="187"/>
                      <a:pt x="210" y="187"/>
                      <a:pt x="210" y="187"/>
                    </a:cubicBezTo>
                    <a:cubicBezTo>
                      <a:pt x="212" y="182"/>
                      <a:pt x="213" y="170"/>
                      <a:pt x="214" y="160"/>
                    </a:cubicBezTo>
                    <a:cubicBezTo>
                      <a:pt x="219" y="93"/>
                      <a:pt x="177" y="30"/>
                      <a:pt x="112" y="7"/>
                    </a:cubicBezTo>
                    <a:cubicBezTo>
                      <a:pt x="99" y="3"/>
                      <a:pt x="78" y="0"/>
                      <a:pt x="60" y="0"/>
                    </a:cubicBezTo>
                    <a:close/>
                    <a:moveTo>
                      <a:pt x="115" y="43"/>
                    </a:moveTo>
                    <a:cubicBezTo>
                      <a:pt x="143" y="43"/>
                      <a:pt x="143" y="43"/>
                      <a:pt x="143" y="43"/>
                    </a:cubicBezTo>
                    <a:cubicBezTo>
                      <a:pt x="158" y="43"/>
                      <a:pt x="170" y="43"/>
                      <a:pt x="170" y="44"/>
                    </a:cubicBezTo>
                    <a:cubicBezTo>
                      <a:pt x="170" y="45"/>
                      <a:pt x="169" y="50"/>
                      <a:pt x="167" y="55"/>
                    </a:cubicBezTo>
                    <a:cubicBezTo>
                      <a:pt x="164" y="65"/>
                      <a:pt x="164" y="65"/>
                      <a:pt x="164" y="65"/>
                    </a:cubicBezTo>
                    <a:cubicBezTo>
                      <a:pt x="136" y="66"/>
                      <a:pt x="136" y="66"/>
                      <a:pt x="136" y="66"/>
                    </a:cubicBezTo>
                    <a:cubicBezTo>
                      <a:pt x="121" y="66"/>
                      <a:pt x="108" y="65"/>
                      <a:pt x="108" y="64"/>
                    </a:cubicBezTo>
                    <a:cubicBezTo>
                      <a:pt x="108" y="63"/>
                      <a:pt x="110" y="58"/>
                      <a:pt x="112" y="53"/>
                    </a:cubicBezTo>
                    <a:lnTo>
                      <a:pt x="115" y="43"/>
                    </a:lnTo>
                    <a:close/>
                    <a:moveTo>
                      <a:pt x="101" y="87"/>
                    </a:moveTo>
                    <a:cubicBezTo>
                      <a:pt x="128" y="87"/>
                      <a:pt x="128" y="87"/>
                      <a:pt x="128" y="87"/>
                    </a:cubicBezTo>
                    <a:cubicBezTo>
                      <a:pt x="148" y="87"/>
                      <a:pt x="155" y="88"/>
                      <a:pt x="155" y="90"/>
                    </a:cubicBezTo>
                    <a:cubicBezTo>
                      <a:pt x="155" y="91"/>
                      <a:pt x="149" y="112"/>
                      <a:pt x="141" y="135"/>
                    </a:cubicBezTo>
                    <a:cubicBezTo>
                      <a:pt x="127" y="178"/>
                      <a:pt x="127" y="178"/>
                      <a:pt x="127" y="178"/>
                    </a:cubicBezTo>
                    <a:cubicBezTo>
                      <a:pt x="99" y="178"/>
                      <a:pt x="99" y="178"/>
                      <a:pt x="99" y="178"/>
                    </a:cubicBezTo>
                    <a:cubicBezTo>
                      <a:pt x="79" y="179"/>
                      <a:pt x="72" y="178"/>
                      <a:pt x="72" y="176"/>
                    </a:cubicBezTo>
                    <a:cubicBezTo>
                      <a:pt x="72" y="175"/>
                      <a:pt x="79" y="154"/>
                      <a:pt x="87" y="130"/>
                    </a:cubicBezTo>
                    <a:lnTo>
                      <a:pt x="101" y="87"/>
                    </a:lnTo>
                    <a:close/>
                  </a:path>
                </a:pathLst>
              </a:custGeom>
              <a:solidFill>
                <a:srgbClr val="E700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sp>
            <p:nvSpPr>
              <p:cNvPr id="122" name="Freeform 16"/>
              <p:cNvSpPr>
                <a:spLocks/>
              </p:cNvSpPr>
              <p:nvPr/>
            </p:nvSpPr>
            <p:spPr bwMode="auto">
              <a:xfrm>
                <a:off x="-525394" y="3102740"/>
                <a:ext cx="41732" cy="137044"/>
              </a:xfrm>
              <a:custGeom>
                <a:avLst/>
                <a:gdLst>
                  <a:gd name="T0" fmla="*/ 0 w 34"/>
                  <a:gd name="T1" fmla="*/ 95 h 112"/>
                  <a:gd name="T2" fmla="*/ 15 w 34"/>
                  <a:gd name="T3" fmla="*/ 31 h 112"/>
                  <a:gd name="T4" fmla="*/ 34 w 34"/>
                  <a:gd name="T5" fmla="*/ 3 h 112"/>
                  <a:gd name="T6" fmla="*/ 17 w 34"/>
                  <a:gd name="T7" fmla="*/ 59 h 112"/>
                  <a:gd name="T8" fmla="*/ 0 w 34"/>
                  <a:gd name="T9" fmla="*/ 112 h 112"/>
                  <a:gd name="T10" fmla="*/ 0 w 34"/>
                  <a:gd name="T11" fmla="*/ 95 h 112"/>
                </a:gdLst>
                <a:ahLst/>
                <a:cxnLst>
                  <a:cxn ang="0">
                    <a:pos x="T0" y="T1"/>
                  </a:cxn>
                  <a:cxn ang="0">
                    <a:pos x="T2" y="T3"/>
                  </a:cxn>
                  <a:cxn ang="0">
                    <a:pos x="T4" y="T5"/>
                  </a:cxn>
                  <a:cxn ang="0">
                    <a:pos x="T6" y="T7"/>
                  </a:cxn>
                  <a:cxn ang="0">
                    <a:pos x="T8" y="T9"/>
                  </a:cxn>
                  <a:cxn ang="0">
                    <a:pos x="T10" y="T11"/>
                  </a:cxn>
                </a:cxnLst>
                <a:rect l="0" t="0" r="r" b="b"/>
                <a:pathLst>
                  <a:path w="34" h="112">
                    <a:moveTo>
                      <a:pt x="0" y="95"/>
                    </a:moveTo>
                    <a:cubicBezTo>
                      <a:pt x="0" y="73"/>
                      <a:pt x="5" y="51"/>
                      <a:pt x="15" y="31"/>
                    </a:cubicBezTo>
                    <a:cubicBezTo>
                      <a:pt x="23" y="16"/>
                      <a:pt x="34" y="0"/>
                      <a:pt x="34" y="3"/>
                    </a:cubicBezTo>
                    <a:cubicBezTo>
                      <a:pt x="34" y="5"/>
                      <a:pt x="26" y="29"/>
                      <a:pt x="17" y="59"/>
                    </a:cubicBezTo>
                    <a:cubicBezTo>
                      <a:pt x="0" y="112"/>
                      <a:pt x="0" y="112"/>
                      <a:pt x="0" y="112"/>
                    </a:cubicBezTo>
                    <a:lnTo>
                      <a:pt x="0" y="95"/>
                    </a:lnTo>
                    <a:close/>
                  </a:path>
                </a:pathLst>
              </a:custGeom>
              <a:solidFill>
                <a:srgbClr val="E700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71" tIns="45685" rIns="91371" bIns="45685" numCol="1" anchor="t" anchorCtr="0" compatLnSpc="1">
                <a:prstTxWarp prst="textNoShape">
                  <a:avLst/>
                </a:prstTxWarp>
              </a:bodyPr>
              <a:lstStyle/>
              <a:p>
                <a:pPr defTabSz="914034">
                  <a:defRPr/>
                </a:pPr>
                <a:endParaRPr lang="zh-CN" altLang="en-US" sz="1897" kern="0">
                  <a:solidFill>
                    <a:srgbClr val="1D1D1A"/>
                  </a:solidFill>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123" name="12nm FFC"/>
          <p:cNvSpPr txBox="1"/>
          <p:nvPr/>
        </p:nvSpPr>
        <p:spPr>
          <a:xfrm>
            <a:off x="9668093" y="4985366"/>
            <a:ext cx="1954658" cy="198949"/>
          </a:xfrm>
          <a:prstGeom prst="rect">
            <a:avLst/>
          </a:prstGeom>
          <a:ln w="3175">
            <a:miter lim="400000"/>
          </a:ln>
          <a:extLst>
            <a:ext uri="{C572A759-6A51-4108-AA02-DFA0A04FC94B}">
              <ma14:wrappingTextBoxFlag xmlns="" xmlns:ma14="http://schemas.microsoft.com/office/mac/drawingml/2011/main" val="1"/>
            </a:ext>
          </a:extLst>
        </p:spPr>
        <p:txBody>
          <a:bodyPr wrap="square" lIns="25389" tIns="25389" rIns="25389" bIns="25389" anchor="t">
            <a:spAutoFit/>
          </a:bodyPr>
          <a:lstStyle>
            <a:lvl1pPr algn="r" defTabSz="903164">
              <a:lnSpc>
                <a:spcPct val="80000"/>
              </a:lnSpc>
              <a:spcBef>
                <a:spcPts val="400"/>
              </a:spcBef>
              <a:defRPr sz="2800" b="0">
                <a:latin typeface="Akkurat Pro"/>
                <a:ea typeface="Akkurat Pro"/>
                <a:cs typeface="Akkurat Pro"/>
                <a:sym typeface="Akkurat Pro"/>
              </a:defRPr>
            </a:lvl1pPr>
          </a:lstStyle>
          <a:p>
            <a:pPr algn="l"/>
            <a:r>
              <a:rPr 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200+ TOPS </a:t>
            </a:r>
            <a:r>
              <a:rPr lang="en-US" altLang="zh-CN"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200W+</a:t>
            </a:r>
            <a:endPar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124" name="12nm FFC"/>
          <p:cNvSpPr txBox="1"/>
          <p:nvPr/>
        </p:nvSpPr>
        <p:spPr>
          <a:xfrm>
            <a:off x="9697114" y="5214416"/>
            <a:ext cx="1693249" cy="198949"/>
          </a:xfrm>
          <a:prstGeom prst="rect">
            <a:avLst/>
          </a:prstGeom>
          <a:ln w="3175">
            <a:miter lim="400000"/>
          </a:ln>
          <a:extLst>
            <a:ext uri="{C572A759-6A51-4108-AA02-DFA0A04FC94B}">
              <ma14:wrappingTextBoxFlag xmlns="" xmlns:ma14="http://schemas.microsoft.com/office/mac/drawingml/2011/main" val="1"/>
            </a:ext>
          </a:extLst>
        </p:spPr>
        <p:txBody>
          <a:bodyPr wrap="square" lIns="25389" tIns="25389" rIns="25389" bIns="25389" anchor="t">
            <a:spAutoFit/>
          </a:bodyPr>
          <a:lstStyle>
            <a:lvl1pPr algn="r" defTabSz="903164">
              <a:lnSpc>
                <a:spcPct val="80000"/>
              </a:lnSpc>
              <a:spcBef>
                <a:spcPts val="400"/>
              </a:spcBef>
              <a:defRPr sz="2800" b="0">
                <a:latin typeface="Akkurat Pro"/>
                <a:ea typeface="Akkurat Pro"/>
                <a:cs typeface="Akkurat Pro"/>
                <a:sym typeface="Akkurat Pro"/>
              </a:defRPr>
            </a:lvl1pPr>
          </a:lstStyle>
          <a:p>
            <a:pPr algn="l"/>
            <a:r>
              <a:rPr lang="zh-CN" alt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数据中心</a:t>
            </a:r>
            <a:r>
              <a:rPr lang="en-US" sz="1200" dirty="0">
                <a:solidFill>
                  <a:srgbClr val="1D1D1A"/>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p>
        </p:txBody>
      </p:sp>
      <p:sp>
        <p:nvSpPr>
          <p:cNvPr id="125" name="矩形 124"/>
          <p:cNvSpPr/>
          <p:nvPr/>
        </p:nvSpPr>
        <p:spPr>
          <a:xfrm>
            <a:off x="5248594" y="2984887"/>
            <a:ext cx="3953307" cy="338422"/>
          </a:xfrm>
          <a:prstGeom prst="rect">
            <a:avLst/>
          </a:prstGeom>
        </p:spPr>
        <p:txBody>
          <a:bodyPr wrap="square">
            <a:spAutoFit/>
          </a:bodyPr>
          <a:lstStyle/>
          <a:p>
            <a:pPr defTabSz="287709">
              <a:defRPr sz="2800">
                <a:solidFill>
                  <a:srgbClr val="EE220C"/>
                </a:solidFill>
                <a:latin typeface="微软雅黑"/>
                <a:ea typeface="微软雅黑"/>
                <a:cs typeface="微软雅黑"/>
                <a:sym typeface="微软雅黑"/>
              </a:defRPr>
            </a:pPr>
            <a:r>
              <a:rPr lang="zh-CN" altLang="en-US" sz="1599" b="1" dirty="0">
                <a:solidFill>
                  <a:srgbClr val="C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芯片算子库和高度自动化的算子开发工具</a:t>
            </a:r>
            <a:endParaRPr lang="en-US" altLang="zh-CN" sz="1599" b="1" dirty="0">
              <a:solidFill>
                <a:srgbClr val="C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126" name="圆角矩形 190">
            <a:extLst>
              <a:ext uri="{FF2B5EF4-FFF2-40B4-BE49-F238E27FC236}">
                <a16:creationId xmlns:a16="http://schemas.microsoft.com/office/drawing/2014/main" xmlns="" id="{EE624918-9D5A-4388-B515-6167BC64B0F8}"/>
              </a:ext>
            </a:extLst>
          </p:cNvPr>
          <p:cNvSpPr/>
          <p:nvPr/>
        </p:nvSpPr>
        <p:spPr>
          <a:xfrm>
            <a:off x="2605761" y="2402361"/>
            <a:ext cx="1269655" cy="320599"/>
          </a:xfrm>
          <a:prstGeom prst="roundRect">
            <a:avLst/>
          </a:prstGeom>
          <a:noFill/>
          <a:ln w="12700" cap="flat" cmpd="sng" algn="ctr">
            <a:solidFill>
              <a:srgbClr val="666666">
                <a:lumMod val="60000"/>
                <a:lumOff val="4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1599" b="1"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MindSpore</a:t>
            </a:r>
          </a:p>
        </p:txBody>
      </p:sp>
      <p:sp>
        <p:nvSpPr>
          <p:cNvPr id="127" name="圆角矩形 191">
            <a:extLst>
              <a:ext uri="{FF2B5EF4-FFF2-40B4-BE49-F238E27FC236}">
                <a16:creationId xmlns:a16="http://schemas.microsoft.com/office/drawing/2014/main" xmlns="" id="{A9E6AF90-B4BF-4108-9EC2-009FB0D85961}"/>
              </a:ext>
            </a:extLst>
          </p:cNvPr>
          <p:cNvSpPr/>
          <p:nvPr/>
        </p:nvSpPr>
        <p:spPr>
          <a:xfrm>
            <a:off x="3937618" y="2402361"/>
            <a:ext cx="844466" cy="320599"/>
          </a:xfrm>
          <a:prstGeom prst="roundRect">
            <a:avLst/>
          </a:prstGeom>
          <a:noFill/>
          <a:ln w="12700" cap="flat" cmpd="sng" algn="ctr">
            <a:solidFill>
              <a:srgbClr val="666666">
                <a:lumMod val="60000"/>
                <a:lumOff val="4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err="1">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TensorFlow</a:t>
            </a:r>
            <a:endParaRPr lang="en-US" altLang="zh-CN" sz="900"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圆角矩形 192">
            <a:extLst>
              <a:ext uri="{FF2B5EF4-FFF2-40B4-BE49-F238E27FC236}">
                <a16:creationId xmlns:a16="http://schemas.microsoft.com/office/drawing/2014/main" xmlns="" id="{453E6A7A-7236-4AA4-906E-DDB2C64D30D1}"/>
              </a:ext>
            </a:extLst>
          </p:cNvPr>
          <p:cNvSpPr/>
          <p:nvPr/>
        </p:nvSpPr>
        <p:spPr>
          <a:xfrm>
            <a:off x="4861085" y="2402361"/>
            <a:ext cx="722384" cy="320599"/>
          </a:xfrm>
          <a:prstGeom prst="roundRect">
            <a:avLst/>
          </a:prstGeom>
          <a:noFill/>
          <a:ln w="12700" cap="flat" cmpd="sng" algn="ctr">
            <a:solidFill>
              <a:srgbClr val="666666">
                <a:lumMod val="60000"/>
                <a:lumOff val="4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err="1">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PyTorch</a:t>
            </a:r>
            <a:endParaRPr lang="en-US" altLang="zh-CN" sz="900"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9" name="圆角矩形 192">
            <a:extLst>
              <a:ext uri="{FF2B5EF4-FFF2-40B4-BE49-F238E27FC236}">
                <a16:creationId xmlns:a16="http://schemas.microsoft.com/office/drawing/2014/main" xmlns="" id="{8E7FE9E1-3B96-4BE3-8D86-BEFD2838AAC0}"/>
              </a:ext>
            </a:extLst>
          </p:cNvPr>
          <p:cNvSpPr/>
          <p:nvPr/>
        </p:nvSpPr>
        <p:spPr>
          <a:xfrm>
            <a:off x="5660873" y="2402361"/>
            <a:ext cx="918461" cy="320599"/>
          </a:xfrm>
          <a:prstGeom prst="roundRect">
            <a:avLst/>
          </a:prstGeom>
          <a:noFill/>
          <a:ln w="12700" cap="flat" cmpd="sng" algn="ctr">
            <a:solidFill>
              <a:srgbClr val="666666">
                <a:lumMod val="60000"/>
                <a:lumOff val="4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err="1">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PaddlePaddle</a:t>
            </a:r>
            <a:endParaRPr lang="en-US" altLang="zh-CN" sz="900"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0" name="圆角矩形 192">
            <a:extLst>
              <a:ext uri="{FF2B5EF4-FFF2-40B4-BE49-F238E27FC236}">
                <a16:creationId xmlns:a16="http://schemas.microsoft.com/office/drawing/2014/main" xmlns="" id="{D5C4F622-C1D6-42D7-B9F5-ABCCF23E65EF}"/>
              </a:ext>
            </a:extLst>
          </p:cNvPr>
          <p:cNvSpPr/>
          <p:nvPr/>
        </p:nvSpPr>
        <p:spPr>
          <a:xfrm>
            <a:off x="6656738" y="2402361"/>
            <a:ext cx="539001" cy="320599"/>
          </a:xfrm>
          <a:prstGeom prst="roundRect">
            <a:avLst/>
          </a:prstGeom>
          <a:noFill/>
          <a:ln w="12700" cap="flat" cmpd="sng" algn="ctr">
            <a:solidFill>
              <a:srgbClr val="666666">
                <a:lumMod val="60000"/>
                <a:lumOff val="4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a:t>
            </a:r>
          </a:p>
        </p:txBody>
      </p:sp>
      <p:sp>
        <p:nvSpPr>
          <p:cNvPr id="131" name="圆角矩形 181">
            <a:extLst>
              <a:ext uri="{FF2B5EF4-FFF2-40B4-BE49-F238E27FC236}">
                <a16:creationId xmlns:a16="http://schemas.microsoft.com/office/drawing/2014/main" xmlns="" id="{949BDAF8-5D28-4C72-9D1C-DA622A5A7F86}"/>
              </a:ext>
            </a:extLst>
          </p:cNvPr>
          <p:cNvSpPr/>
          <p:nvPr/>
        </p:nvSpPr>
        <p:spPr>
          <a:xfrm>
            <a:off x="3752311" y="1417525"/>
            <a:ext cx="3438183" cy="306771"/>
          </a:xfrm>
          <a:prstGeom prst="roundRect">
            <a:avLst/>
          </a:prstGeom>
          <a:noFill/>
          <a:ln w="12700" cap="flat" cmpd="sng" algn="ctr">
            <a:solidFill>
              <a:srgbClr val="1D1D1A">
                <a:lumMod val="50000"/>
                <a:lumOff val="5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1599" b="1" dirty="0" err="1">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ModelArts</a:t>
            </a:r>
            <a:endParaRPr lang="en-US" altLang="zh-CN" sz="1599" b="1"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2" name="圆角矩形 182">
            <a:extLst>
              <a:ext uri="{FF2B5EF4-FFF2-40B4-BE49-F238E27FC236}">
                <a16:creationId xmlns:a16="http://schemas.microsoft.com/office/drawing/2014/main" xmlns="" id="{88B75910-4868-43A0-A9C7-297DB3444C20}"/>
              </a:ext>
            </a:extLst>
          </p:cNvPr>
          <p:cNvSpPr/>
          <p:nvPr/>
        </p:nvSpPr>
        <p:spPr>
          <a:xfrm>
            <a:off x="3752311" y="1093441"/>
            <a:ext cx="846610" cy="287059"/>
          </a:xfrm>
          <a:prstGeom prst="roundRect">
            <a:avLst/>
          </a:prstGeom>
          <a:noFill/>
          <a:ln w="12700" cap="flat" cmpd="sng" algn="ctr">
            <a:solidFill>
              <a:srgbClr val="1D1D1A">
                <a:lumMod val="50000"/>
                <a:lumOff val="5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General APIs</a:t>
            </a:r>
          </a:p>
        </p:txBody>
      </p:sp>
      <p:sp>
        <p:nvSpPr>
          <p:cNvPr id="133" name="圆角矩形 183">
            <a:extLst>
              <a:ext uri="{FF2B5EF4-FFF2-40B4-BE49-F238E27FC236}">
                <a16:creationId xmlns:a16="http://schemas.microsoft.com/office/drawing/2014/main" xmlns="" id="{FB245E9B-C82E-4C0C-A018-801637D417B1}"/>
              </a:ext>
            </a:extLst>
          </p:cNvPr>
          <p:cNvSpPr/>
          <p:nvPr/>
        </p:nvSpPr>
        <p:spPr>
          <a:xfrm>
            <a:off x="4628711" y="1093441"/>
            <a:ext cx="943815" cy="287059"/>
          </a:xfrm>
          <a:prstGeom prst="roundRect">
            <a:avLst/>
          </a:prstGeom>
          <a:noFill/>
          <a:ln w="12700" cap="flat" cmpd="sng" algn="ctr">
            <a:solidFill>
              <a:srgbClr val="1D1D1A">
                <a:lumMod val="50000"/>
                <a:lumOff val="5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Advanced APIs</a:t>
            </a:r>
          </a:p>
        </p:txBody>
      </p:sp>
      <p:sp>
        <p:nvSpPr>
          <p:cNvPr id="134" name="圆角矩形 184">
            <a:extLst>
              <a:ext uri="{FF2B5EF4-FFF2-40B4-BE49-F238E27FC236}">
                <a16:creationId xmlns:a16="http://schemas.microsoft.com/office/drawing/2014/main" xmlns="" id="{8C078DF7-5C4A-49DD-8B29-85A0EF8BF9E4}"/>
              </a:ext>
            </a:extLst>
          </p:cNvPr>
          <p:cNvSpPr/>
          <p:nvPr/>
        </p:nvSpPr>
        <p:spPr>
          <a:xfrm>
            <a:off x="5623088" y="1093441"/>
            <a:ext cx="1567406" cy="287059"/>
          </a:xfrm>
          <a:prstGeom prst="roundRect">
            <a:avLst/>
          </a:prstGeom>
          <a:noFill/>
          <a:ln w="12700" cap="flat" cmpd="sng" algn="ctr">
            <a:solidFill>
              <a:srgbClr val="1D1D1A">
                <a:lumMod val="50000"/>
                <a:lumOff val="5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Pre-integrated Solutions</a:t>
            </a:r>
          </a:p>
        </p:txBody>
      </p:sp>
      <p:sp>
        <p:nvSpPr>
          <p:cNvPr id="135" name="圆角矩形 116">
            <a:extLst>
              <a:ext uri="{FF2B5EF4-FFF2-40B4-BE49-F238E27FC236}">
                <a16:creationId xmlns:a16="http://schemas.microsoft.com/office/drawing/2014/main" xmlns="" id="{E8FBCFA5-75D0-4C43-A38A-5F19AEEC4ED5}"/>
              </a:ext>
            </a:extLst>
          </p:cNvPr>
          <p:cNvSpPr/>
          <p:nvPr/>
        </p:nvSpPr>
        <p:spPr>
          <a:xfrm>
            <a:off x="2636454" y="1440995"/>
            <a:ext cx="894046" cy="293083"/>
          </a:xfrm>
          <a:prstGeom prst="roundRect">
            <a:avLst/>
          </a:prstGeom>
          <a:noFill/>
          <a:ln w="12700" cap="flat" cmpd="sng" algn="ctr">
            <a:solidFill>
              <a:srgbClr val="1D1D1A">
                <a:lumMod val="50000"/>
                <a:lumOff val="5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err="1">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HiAI</a:t>
            </a:r>
            <a:r>
              <a:rPr lang="en-US" altLang="zh-CN" sz="900"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 Engine</a:t>
            </a:r>
          </a:p>
        </p:txBody>
      </p:sp>
      <p:sp>
        <p:nvSpPr>
          <p:cNvPr id="136" name="圆角矩形 117">
            <a:extLst>
              <a:ext uri="{FF2B5EF4-FFF2-40B4-BE49-F238E27FC236}">
                <a16:creationId xmlns:a16="http://schemas.microsoft.com/office/drawing/2014/main" xmlns="" id="{808116B0-0290-4FE4-85DE-6014C3EA6A9E}"/>
              </a:ext>
            </a:extLst>
          </p:cNvPr>
          <p:cNvSpPr/>
          <p:nvPr/>
        </p:nvSpPr>
        <p:spPr>
          <a:xfrm>
            <a:off x="2636454" y="1093445"/>
            <a:ext cx="894046" cy="293083"/>
          </a:xfrm>
          <a:prstGeom prst="roundRect">
            <a:avLst/>
          </a:prstGeom>
          <a:noFill/>
          <a:ln w="12700" cap="flat" cmpd="sng" algn="ctr">
            <a:solidFill>
              <a:srgbClr val="1D1D1A">
                <a:lumMod val="50000"/>
                <a:lumOff val="50000"/>
              </a:srgbClr>
            </a:solidFill>
            <a:prstDash val="solid"/>
          </a:ln>
          <a:effectLst/>
        </p:spPr>
        <p:txBody>
          <a:bodyPr lIns="35986" tIns="35986" rIns="35986" bIns="35986"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err="1">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HiAI</a:t>
            </a:r>
            <a:r>
              <a:rPr lang="en-US" altLang="zh-CN" sz="900" dirty="0">
                <a:solidFill>
                  <a:srgbClr val="1D1D1A"/>
                </a:solidFill>
                <a:latin typeface="微软雅黑" panose="020B0503020204020204" pitchFamily="34" charset="-122"/>
                <a:ea typeface="微软雅黑" panose="020B0503020204020204" pitchFamily="34" charset="-122"/>
                <a:sym typeface="微软雅黑" panose="020B0503020204020204" pitchFamily="34" charset="-122"/>
              </a:rPr>
              <a:t> Service</a:t>
            </a:r>
          </a:p>
        </p:txBody>
      </p:sp>
      <p:pic>
        <p:nvPicPr>
          <p:cNvPr id="69" name="Picture 2" descr="C:\Users\d00341849\AppData\Roaming\eSpace_Desktop\UserData\d00341849\imagefiles\originalImgfiles\7AC4E638-C4A4-485A-8812-C79DBC5CA425.jpg">
            <a:extLst>
              <a:ext uri="{FF2B5EF4-FFF2-40B4-BE49-F238E27FC236}">
                <a16:creationId xmlns="" xmlns:a16="http://schemas.microsoft.com/office/drawing/2014/main" id="{EFB79A9D-C48F-404F-81D1-23B7D98D19F6}"/>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026062" y="5601052"/>
            <a:ext cx="996178" cy="699816"/>
          </a:xfrm>
          <a:prstGeom prst="rect">
            <a:avLst/>
          </a:prstGeom>
          <a:solidFill>
            <a:schemeClr val="tx2"/>
          </a:solidFill>
          <a:extLst/>
        </p:spPr>
      </p:pic>
      <p:grpSp>
        <p:nvGrpSpPr>
          <p:cNvPr id="70" name="Group 119">
            <a:extLst>
              <a:ext uri="{FF2B5EF4-FFF2-40B4-BE49-F238E27FC236}">
                <a16:creationId xmlns="" xmlns:a16="http://schemas.microsoft.com/office/drawing/2014/main" id="{4E4CDCD5-63EC-44F6-A780-559E69883AA2}"/>
              </a:ext>
            </a:extLst>
          </p:cNvPr>
          <p:cNvGrpSpPr/>
          <p:nvPr/>
        </p:nvGrpSpPr>
        <p:grpSpPr>
          <a:xfrm>
            <a:off x="8476046" y="5681347"/>
            <a:ext cx="577943" cy="569284"/>
            <a:chOff x="5154290" y="1948220"/>
            <a:chExt cx="1222310" cy="1093534"/>
          </a:xfrm>
          <a:effectLst>
            <a:reflection blurRad="25400" stA="37000" endPos="24000" dir="5400000" sy="-100000" algn="bl" rotWithShape="0"/>
          </a:effectLst>
        </p:grpSpPr>
        <p:grpSp>
          <p:nvGrpSpPr>
            <p:cNvPr id="71" name="Group 120">
              <a:extLst>
                <a:ext uri="{FF2B5EF4-FFF2-40B4-BE49-F238E27FC236}">
                  <a16:creationId xmlns="" xmlns:a16="http://schemas.microsoft.com/office/drawing/2014/main" id="{C877A531-0700-4343-8E6D-B557635ED4F8}"/>
                </a:ext>
              </a:extLst>
            </p:cNvPr>
            <p:cNvGrpSpPr/>
            <p:nvPr/>
          </p:nvGrpSpPr>
          <p:grpSpPr>
            <a:xfrm>
              <a:off x="5154290" y="1948220"/>
              <a:ext cx="1222310" cy="1093534"/>
              <a:chOff x="6066625" y="2062882"/>
              <a:chExt cx="869841" cy="833600"/>
            </a:xfrm>
          </p:grpSpPr>
          <p:sp>
            <p:nvSpPr>
              <p:cNvPr id="138" name="矩形">
                <a:extLst>
                  <a:ext uri="{FF2B5EF4-FFF2-40B4-BE49-F238E27FC236}">
                    <a16:creationId xmlns="" xmlns:a16="http://schemas.microsoft.com/office/drawing/2014/main" id="{84225DE4-EC70-4A06-A879-5541BD9F318B}"/>
                  </a:ext>
                </a:extLst>
              </p:cNvPr>
              <p:cNvSpPr/>
              <p:nvPr/>
            </p:nvSpPr>
            <p:spPr>
              <a:xfrm>
                <a:off x="6066625" y="2062882"/>
                <a:ext cx="869841" cy="833600"/>
              </a:xfrm>
              <a:prstGeom prst="rect">
                <a:avLst/>
              </a:prstGeom>
              <a:gradFill flip="none" rotWithShape="1">
                <a:gsLst>
                  <a:gs pos="0">
                    <a:srgbClr val="000000"/>
                  </a:gs>
                  <a:gs pos="100000">
                    <a:srgbClr val="434343"/>
                  </a:gs>
                </a:gsLst>
                <a:lin ang="2606235" scaled="0"/>
              </a:gradFill>
              <a:ln w="3175" cap="flat">
                <a:noFill/>
                <a:miter lim="400000"/>
              </a:ln>
              <a:effectLst/>
            </p:spPr>
            <p:txBody>
              <a:bodyPr wrap="square" lIns="37614" tIns="37614" rIns="37614" bIns="37614" numCol="1" anchor="ctr">
                <a:noAutofit/>
              </a:bodyPr>
              <a:lstStyle/>
              <a:p>
                <a:pPr defTabSz="914034">
                  <a:defRPr sz="2200" b="0">
                    <a:latin typeface="+mn-lt"/>
                    <a:ea typeface="+mn-ea"/>
                    <a:cs typeface="+mn-cs"/>
                    <a:sym typeface="Helvetica Neue Medium"/>
                  </a:defRPr>
                </a:pPr>
                <a:endParaRPr sz="2199">
                  <a:solidFill>
                    <a:prstClr val="black"/>
                  </a:solidFill>
                  <a:latin typeface="Arial" panose="020B0604020202020204" pitchFamily="34" charset="0"/>
                  <a:cs typeface="Arial" panose="020B0604020202020204" pitchFamily="34" charset="0"/>
                  <a:sym typeface="Helvetica Neue Medium"/>
                </a:endParaRPr>
              </a:p>
            </p:txBody>
          </p:sp>
          <p:sp>
            <p:nvSpPr>
              <p:cNvPr id="139" name="矩形">
                <a:extLst>
                  <a:ext uri="{FF2B5EF4-FFF2-40B4-BE49-F238E27FC236}">
                    <a16:creationId xmlns="" xmlns:a16="http://schemas.microsoft.com/office/drawing/2014/main" id="{C5AB2D8F-FA7A-4827-84C6-64A12BAB5F57}"/>
                  </a:ext>
                </a:extLst>
              </p:cNvPr>
              <p:cNvSpPr/>
              <p:nvPr/>
            </p:nvSpPr>
            <p:spPr>
              <a:xfrm>
                <a:off x="6170194" y="2163046"/>
                <a:ext cx="664186" cy="636513"/>
              </a:xfrm>
              <a:prstGeom prst="rect">
                <a:avLst/>
              </a:prstGeom>
              <a:gradFill flip="none" rotWithShape="1">
                <a:gsLst>
                  <a:gs pos="40469">
                    <a:srgbClr val="3E3D3E"/>
                  </a:gs>
                  <a:gs pos="76437">
                    <a:srgbClr val="565656"/>
                  </a:gs>
                  <a:gs pos="100000">
                    <a:srgbClr val="6E6E6E"/>
                  </a:gs>
                </a:gsLst>
                <a:path path="shape">
                  <a:fillToRect l="-37827" t="129036" r="137827" b="-29036"/>
                </a:path>
              </a:gradFill>
              <a:ln w="3175" cap="flat">
                <a:noFill/>
                <a:miter lim="400000"/>
              </a:ln>
              <a:effectLst/>
            </p:spPr>
            <p:txBody>
              <a:bodyPr wrap="square" lIns="37614" tIns="37614" rIns="37614" bIns="37614" numCol="1" anchor="ctr">
                <a:noAutofit/>
              </a:bodyPr>
              <a:lstStyle/>
              <a:p>
                <a:pPr defTabSz="914034">
                  <a:defRPr sz="2200" b="0">
                    <a:latin typeface="+mn-lt"/>
                    <a:ea typeface="+mn-ea"/>
                    <a:cs typeface="+mn-cs"/>
                    <a:sym typeface="Helvetica Neue Medium"/>
                  </a:defRPr>
                </a:pPr>
                <a:endParaRPr sz="2199">
                  <a:solidFill>
                    <a:prstClr val="black"/>
                  </a:solidFill>
                  <a:latin typeface="Arial" panose="020B0604020202020204" pitchFamily="34" charset="0"/>
                  <a:cs typeface="Arial" panose="020B0604020202020204" pitchFamily="34" charset="0"/>
                  <a:sym typeface="Helvetica Neue Medium"/>
                </a:endParaRPr>
              </a:p>
            </p:txBody>
          </p:sp>
          <p:pic>
            <p:nvPicPr>
              <p:cNvPr id="140" name="image12.png" descr="image12.png">
                <a:extLst>
                  <a:ext uri="{FF2B5EF4-FFF2-40B4-BE49-F238E27FC236}">
                    <a16:creationId xmlns="" xmlns:a16="http://schemas.microsoft.com/office/drawing/2014/main" id="{C1C54268-96C7-47E2-B2B3-0F52A09E6BE0}"/>
                  </a:ext>
                </a:extLst>
              </p:cNvPr>
              <p:cNvPicPr>
                <a:picLocks noChangeAspect="1"/>
              </p:cNvPicPr>
              <p:nvPr/>
            </p:nvPicPr>
            <p:blipFill>
              <a:blip r:embed="rId7"/>
              <a:srcRect l="6085" r="6085"/>
              <a:stretch>
                <a:fillRect/>
              </a:stretch>
            </p:blipFill>
            <p:spPr>
              <a:xfrm>
                <a:off x="6269941" y="2290540"/>
                <a:ext cx="524746" cy="378320"/>
              </a:xfrm>
              <a:prstGeom prst="rect">
                <a:avLst/>
              </a:prstGeom>
              <a:ln w="3175" cap="flat">
                <a:noFill/>
                <a:miter lim="400000"/>
              </a:ln>
              <a:effectLst/>
            </p:spPr>
          </p:pic>
          <p:pic>
            <p:nvPicPr>
              <p:cNvPr id="141" name="图片 42">
                <a:extLst>
                  <a:ext uri="{FF2B5EF4-FFF2-40B4-BE49-F238E27FC236}">
                    <a16:creationId xmlns="" xmlns:a16="http://schemas.microsoft.com/office/drawing/2014/main" id="{2B6DC921-B9A3-4FF2-B82C-30CB195384F9}"/>
                  </a:ext>
                </a:extLst>
              </p:cNvPr>
              <p:cNvPicPr>
                <a:picLocks noChangeAspect="1"/>
              </p:cNvPicPr>
              <p:nvPr/>
            </p:nvPicPr>
            <p:blipFill rotWithShape="1">
              <a:blip r:embed="rId8"/>
              <a:srcRect l="43396" t="44242" r="50410" b="30936"/>
              <a:stretch/>
            </p:blipFill>
            <p:spPr>
              <a:xfrm>
                <a:off x="6159619" y="2150880"/>
                <a:ext cx="682024" cy="655281"/>
              </a:xfrm>
              <a:prstGeom prst="rect">
                <a:avLst/>
              </a:prstGeom>
            </p:spPr>
          </p:pic>
        </p:grpSp>
        <p:pic>
          <p:nvPicPr>
            <p:cNvPr id="137" name="Picture 121">
              <a:extLst>
                <a:ext uri="{FF2B5EF4-FFF2-40B4-BE49-F238E27FC236}">
                  <a16:creationId xmlns="" xmlns:a16="http://schemas.microsoft.com/office/drawing/2014/main" id="{DE4F7FAE-B9CA-424E-AB02-F0C52384B777}"/>
                </a:ext>
              </a:extLst>
            </p:cNvPr>
            <p:cNvPicPr>
              <a:picLocks noChangeAspect="1"/>
            </p:cNvPicPr>
            <p:nvPr/>
          </p:nvPicPr>
          <p:blipFill>
            <a:blip r:embed="rId9"/>
            <a:stretch>
              <a:fillRect/>
            </a:stretch>
          </p:blipFill>
          <p:spPr>
            <a:xfrm>
              <a:off x="5296532" y="2067601"/>
              <a:ext cx="938229" cy="851442"/>
            </a:xfrm>
            <a:prstGeom prst="rect">
              <a:avLst/>
            </a:prstGeom>
          </p:spPr>
        </p:pic>
      </p:grpSp>
      <p:grpSp>
        <p:nvGrpSpPr>
          <p:cNvPr id="142" name="组合 141">
            <a:extLst>
              <a:ext uri="{FF2B5EF4-FFF2-40B4-BE49-F238E27FC236}">
                <a16:creationId xmlns="" xmlns:a16="http://schemas.microsoft.com/office/drawing/2014/main" id="{332530FF-70D2-48BB-96D7-A77A309D2AEA}"/>
              </a:ext>
            </a:extLst>
          </p:cNvPr>
          <p:cNvGrpSpPr/>
          <p:nvPr/>
        </p:nvGrpSpPr>
        <p:grpSpPr>
          <a:xfrm>
            <a:off x="3514544" y="5721566"/>
            <a:ext cx="1264992" cy="604774"/>
            <a:chOff x="2258860" y="5513879"/>
            <a:chExt cx="1134061" cy="533856"/>
          </a:xfrm>
          <a:effectLst>
            <a:reflection blurRad="25400" stA="28000" endPos="25000" dir="5400000" sy="-100000" algn="bl" rotWithShape="0"/>
          </a:effectLst>
        </p:grpSpPr>
        <p:pic>
          <p:nvPicPr>
            <p:cNvPr id="143" name="Picture 86">
              <a:extLst>
                <a:ext uri="{FF2B5EF4-FFF2-40B4-BE49-F238E27FC236}">
                  <a16:creationId xmlns="" xmlns:a16="http://schemas.microsoft.com/office/drawing/2014/main" id="{39B4D9E0-95F5-45FB-A825-603B10C1D048}"/>
                </a:ext>
              </a:extLst>
            </p:cNvPr>
            <p:cNvPicPr>
              <a:picLocks noChangeAspect="1"/>
            </p:cNvPicPr>
            <p:nvPr/>
          </p:nvPicPr>
          <p:blipFill>
            <a:blip r:embed="rId10"/>
            <a:stretch>
              <a:fillRect/>
            </a:stretch>
          </p:blipFill>
          <p:spPr>
            <a:xfrm>
              <a:off x="2258860" y="5513879"/>
              <a:ext cx="546668" cy="533856"/>
            </a:xfrm>
            <a:prstGeom prst="rect">
              <a:avLst/>
            </a:prstGeom>
          </p:spPr>
        </p:pic>
        <p:sp>
          <p:nvSpPr>
            <p:cNvPr id="144" name="TextBox 89">
              <a:extLst>
                <a:ext uri="{FF2B5EF4-FFF2-40B4-BE49-F238E27FC236}">
                  <a16:creationId xmlns="" xmlns:a16="http://schemas.microsoft.com/office/drawing/2014/main" id="{91471F3A-BED7-4B2A-986F-D44D57BA2449}"/>
                </a:ext>
              </a:extLst>
            </p:cNvPr>
            <p:cNvSpPr txBox="1"/>
            <p:nvPr/>
          </p:nvSpPr>
          <p:spPr>
            <a:xfrm>
              <a:off x="2262583" y="5798432"/>
              <a:ext cx="571624" cy="190106"/>
            </a:xfrm>
            <a:prstGeom prst="rect">
              <a:avLst/>
            </a:prstGeom>
            <a:noFill/>
          </p:spPr>
          <p:txBody>
            <a:bodyPr wrap="square" rtlCol="0">
              <a:spAutoFit/>
            </a:bodyPr>
            <a:lstStyle/>
            <a:p>
              <a:pPr defTabSz="914034">
                <a:defRPr/>
              </a:pPr>
              <a:r>
                <a:rPr lang="en-US" altLang="zh-CN" sz="800" dirty="0">
                  <a:ln w="0"/>
                  <a:gradFill>
                    <a:gsLst>
                      <a:gs pos="21000">
                        <a:srgbClr val="53575C"/>
                      </a:gs>
                      <a:gs pos="88000">
                        <a:srgbClr val="C5C7CA"/>
                      </a:gs>
                    </a:gsLst>
                    <a:lin ang="5400000"/>
                  </a:gradFill>
                  <a:ea typeface="宋体" panose="02010600030101010101" pitchFamily="2" charset="-122"/>
                </a:rPr>
                <a:t>Hi3796C</a:t>
              </a:r>
              <a:endParaRPr lang="zh-CN" altLang="en-US" sz="800" dirty="0">
                <a:ln w="0"/>
                <a:gradFill>
                  <a:gsLst>
                    <a:gs pos="21000">
                      <a:srgbClr val="53575C"/>
                    </a:gs>
                    <a:gs pos="88000">
                      <a:srgbClr val="C5C7CA"/>
                    </a:gs>
                  </a:gsLst>
                  <a:lin ang="5400000"/>
                </a:gradFill>
                <a:ea typeface="宋体" panose="02010600030101010101" pitchFamily="2" charset="-122"/>
              </a:endParaRPr>
            </a:p>
          </p:txBody>
        </p:sp>
        <p:pic>
          <p:nvPicPr>
            <p:cNvPr id="145" name="Picture 93">
              <a:extLst>
                <a:ext uri="{FF2B5EF4-FFF2-40B4-BE49-F238E27FC236}">
                  <a16:creationId xmlns="" xmlns:a16="http://schemas.microsoft.com/office/drawing/2014/main" id="{9310F7C4-BA95-4138-A968-4902345114B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415823" y="5587782"/>
              <a:ext cx="977098" cy="197682"/>
            </a:xfrm>
            <a:prstGeom prst="rect">
              <a:avLst/>
            </a:prstGeom>
          </p:spPr>
        </p:pic>
      </p:grpSp>
      <p:pic>
        <p:nvPicPr>
          <p:cNvPr id="146" name="Picture 83">
            <a:extLst>
              <a:ext uri="{FF2B5EF4-FFF2-40B4-BE49-F238E27FC236}">
                <a16:creationId xmlns="" xmlns:a16="http://schemas.microsoft.com/office/drawing/2014/main" id="{5E5F88F3-898D-4DD0-9AF2-E207FCF7C80A}"/>
              </a:ext>
            </a:extLst>
          </p:cNvPr>
          <p:cNvPicPr>
            <a:picLocks noChangeAspect="1"/>
          </p:cNvPicPr>
          <p:nvPr/>
        </p:nvPicPr>
        <p:blipFill rotWithShape="1">
          <a:blip r:embed="rId12" cstate="print">
            <a:extLst>
              <a:ext uri="{BEBA8EAE-BF5A-486C-A8C5-ECC9F3942E4B}">
                <a14:imgProps xmlns:a14="http://schemas.microsoft.com/office/drawing/2010/main">
                  <a14:imgLayer r:embed="rId13">
                    <a14:imgEffect>
                      <a14:backgroundRemoval t="10000" b="90000" l="10000" r="90000"/>
                    </a14:imgEffect>
                  </a14:imgLayer>
                </a14:imgProps>
              </a:ext>
              <a:ext uri="{28A0092B-C50C-407E-A947-70E740481C1C}">
                <a14:useLocalDpi xmlns:a14="http://schemas.microsoft.com/office/drawing/2010/main" val="0"/>
              </a:ext>
            </a:extLst>
          </a:blip>
          <a:srcRect b="23086"/>
          <a:stretch/>
        </p:blipFill>
        <p:spPr>
          <a:xfrm>
            <a:off x="2008628" y="5471358"/>
            <a:ext cx="1605053" cy="823261"/>
          </a:xfrm>
          <a:prstGeom prst="rect">
            <a:avLst/>
          </a:prstGeom>
          <a:effectLst>
            <a:outerShdw blurRad="50800" dist="50800" dir="4860000" sx="1000" sy="1000" algn="ctr" rotWithShape="0">
              <a:srgbClr val="000000"/>
            </a:outerShdw>
            <a:reflection blurRad="25400" stA="27000" endPos="28000" dir="5400000" sy="-100000" algn="bl" rotWithShape="0"/>
          </a:effectLst>
        </p:spPr>
      </p:pic>
      <p:pic>
        <p:nvPicPr>
          <p:cNvPr id="147" name="图片 146" descr="Logo MindSporeai_MARK_RGB_Logo_MS_RGB">
            <a:extLst>
              <a:ext uri="{FF2B5EF4-FFF2-40B4-BE49-F238E27FC236}">
                <a16:creationId xmlns="" xmlns:a16="http://schemas.microsoft.com/office/drawing/2014/main" id="{DD1654F1-FA8E-4F8A-8A46-3201FAB54BA4}"/>
              </a:ext>
            </a:extLst>
          </p:cNvPr>
          <p:cNvPicPr>
            <a:picLocks noChangeAspect="1"/>
          </p:cNvPicPr>
          <p:nvPr/>
        </p:nvPicPr>
        <p:blipFill>
          <a:blip r:embed="rId14"/>
          <a:stretch>
            <a:fillRect/>
          </a:stretch>
        </p:blipFill>
        <p:spPr>
          <a:xfrm>
            <a:off x="205497" y="2605179"/>
            <a:ext cx="866603" cy="759417"/>
          </a:xfrm>
          <a:prstGeom prst="rect">
            <a:avLst/>
          </a:prstGeom>
          <a:solidFill>
            <a:schemeClr val="tx2"/>
          </a:solidFill>
        </p:spPr>
      </p:pic>
      <p:pic>
        <p:nvPicPr>
          <p:cNvPr id="148" name="图片 147">
            <a:extLst>
              <a:ext uri="{FF2B5EF4-FFF2-40B4-BE49-F238E27FC236}">
                <a16:creationId xmlns="" xmlns:a16="http://schemas.microsoft.com/office/drawing/2014/main" id="{0E6062A7-D02B-4958-A32C-42DAE3C1748F}"/>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228986" y="1494204"/>
            <a:ext cx="695725" cy="656317"/>
          </a:xfrm>
          <a:prstGeom prst="roundRect">
            <a:avLst>
              <a:gd name="adj" fmla="val 8594"/>
            </a:avLst>
          </a:prstGeom>
          <a:solidFill>
            <a:srgbClr val="FFFFFF">
              <a:shade val="85000"/>
            </a:srgbClr>
          </a:solidFill>
          <a:ln>
            <a:noFill/>
          </a:ln>
          <a:effectLst>
            <a:reflection blurRad="63500" stA="58000" endPos="34000" dist="50800" dir="5400000" sy="-100000" algn="bl" rotWithShape="0"/>
          </a:effectLst>
        </p:spPr>
      </p:pic>
      <p:cxnSp>
        <p:nvCxnSpPr>
          <p:cNvPr id="149" name="直接箭头连接符 148">
            <a:extLst>
              <a:ext uri="{FF2B5EF4-FFF2-40B4-BE49-F238E27FC236}">
                <a16:creationId xmlns="" xmlns:a16="http://schemas.microsoft.com/office/drawing/2014/main" id="{F15A3994-6B49-4473-BF58-FE852A122DFA}"/>
              </a:ext>
            </a:extLst>
          </p:cNvPr>
          <p:cNvCxnSpPr>
            <a:cxnSpLocks/>
          </p:cNvCxnSpPr>
          <p:nvPr/>
        </p:nvCxnSpPr>
        <p:spPr>
          <a:xfrm flipH="1">
            <a:off x="9586251" y="4931226"/>
            <a:ext cx="810536" cy="750121"/>
          </a:xfrm>
          <a:prstGeom prst="straightConnector1">
            <a:avLst/>
          </a:prstGeom>
          <a:ln w="12700">
            <a:solidFill>
              <a:srgbClr val="8DBFDB"/>
            </a:solidFill>
            <a:headEnd type="oval"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0" name="直接箭头连接符 149">
            <a:extLst>
              <a:ext uri="{FF2B5EF4-FFF2-40B4-BE49-F238E27FC236}">
                <a16:creationId xmlns="" xmlns:a16="http://schemas.microsoft.com/office/drawing/2014/main" id="{F15A3994-6B49-4473-BF58-FE852A122DFA}"/>
              </a:ext>
            </a:extLst>
          </p:cNvPr>
          <p:cNvCxnSpPr>
            <a:cxnSpLocks/>
            <a:endCxn id="138" idx="0"/>
          </p:cNvCxnSpPr>
          <p:nvPr/>
        </p:nvCxnSpPr>
        <p:spPr>
          <a:xfrm>
            <a:off x="7604525" y="4929928"/>
            <a:ext cx="1160493" cy="751419"/>
          </a:xfrm>
          <a:prstGeom prst="straightConnector1">
            <a:avLst/>
          </a:prstGeom>
          <a:ln w="12700">
            <a:solidFill>
              <a:srgbClr val="8DBFDB"/>
            </a:solidFill>
            <a:headEnd type="oval"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1" name="直接箭头连接符 150">
            <a:extLst>
              <a:ext uri="{FF2B5EF4-FFF2-40B4-BE49-F238E27FC236}">
                <a16:creationId xmlns="" xmlns:a16="http://schemas.microsoft.com/office/drawing/2014/main" id="{F15A3994-6B49-4473-BF58-FE852A122DFA}"/>
              </a:ext>
            </a:extLst>
          </p:cNvPr>
          <p:cNvCxnSpPr>
            <a:cxnSpLocks/>
          </p:cNvCxnSpPr>
          <p:nvPr/>
        </p:nvCxnSpPr>
        <p:spPr>
          <a:xfrm flipH="1">
            <a:off x="2945250" y="4934177"/>
            <a:ext cx="838307" cy="703849"/>
          </a:xfrm>
          <a:prstGeom prst="straightConnector1">
            <a:avLst/>
          </a:prstGeom>
          <a:ln w="12700">
            <a:solidFill>
              <a:srgbClr val="8DBFDB"/>
            </a:solidFill>
            <a:headEnd type="oval"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2" name="直接箭头连接符 151">
            <a:extLst>
              <a:ext uri="{FF2B5EF4-FFF2-40B4-BE49-F238E27FC236}">
                <a16:creationId xmlns="" xmlns:a16="http://schemas.microsoft.com/office/drawing/2014/main" id="{F15A3994-6B49-4473-BF58-FE852A122DFA}"/>
              </a:ext>
            </a:extLst>
          </p:cNvPr>
          <p:cNvCxnSpPr>
            <a:cxnSpLocks/>
            <a:endCxn id="143" idx="0"/>
          </p:cNvCxnSpPr>
          <p:nvPr/>
        </p:nvCxnSpPr>
        <p:spPr>
          <a:xfrm>
            <a:off x="3798098" y="4948060"/>
            <a:ext cx="21338" cy="773507"/>
          </a:xfrm>
          <a:prstGeom prst="straightConnector1">
            <a:avLst/>
          </a:prstGeom>
          <a:ln w="12700">
            <a:solidFill>
              <a:srgbClr val="8DBFDB"/>
            </a:solidFill>
            <a:headEnd type="oval"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3" name="肘形连接符 83">
            <a:extLst>
              <a:ext uri="{FF2B5EF4-FFF2-40B4-BE49-F238E27FC236}">
                <a16:creationId xmlns="" xmlns:a16="http://schemas.microsoft.com/office/drawing/2014/main" id="{4DFE62DB-D262-4091-AD1C-FFDC19249712}"/>
              </a:ext>
            </a:extLst>
          </p:cNvPr>
          <p:cNvCxnSpPr>
            <a:cxnSpLocks/>
            <a:stCxn id="126" idx="1"/>
          </p:cNvCxnSpPr>
          <p:nvPr/>
        </p:nvCxnSpPr>
        <p:spPr>
          <a:xfrm rot="10800000" flipV="1">
            <a:off x="919556" y="2562660"/>
            <a:ext cx="1686206" cy="402898"/>
          </a:xfrm>
          <a:prstGeom prst="bentConnector3">
            <a:avLst/>
          </a:prstGeom>
          <a:ln w="12700">
            <a:solidFill>
              <a:srgbClr val="8DBFDB"/>
            </a:solidFill>
            <a:headEnd type="oval"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4815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圆角矩形 98"/>
          <p:cNvSpPr/>
          <p:nvPr/>
        </p:nvSpPr>
        <p:spPr>
          <a:xfrm>
            <a:off x="6818086" y="4047441"/>
            <a:ext cx="4997884" cy="2365152"/>
          </a:xfrm>
          <a:prstGeom prst="roundRect">
            <a:avLst>
              <a:gd name="adj" fmla="val 3850"/>
            </a:avLst>
          </a:prstGeom>
          <a:gradFill rotWithShape="1">
            <a:gsLst>
              <a:gs pos="0">
                <a:schemeClr val="bg2"/>
              </a:gs>
              <a:gs pos="50000">
                <a:srgbClr val="FFFFFF"/>
              </a:gs>
              <a:gs pos="100000">
                <a:schemeClr val="bg2"/>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endParaRPr lang="en-US" altLang="zh-CN" sz="1599" b="1" kern="0" dirty="0">
              <a:solidFill>
                <a:srgbClr val="C00000"/>
              </a:solidFill>
            </a:endParaRPr>
          </a:p>
          <a:p>
            <a:pPr defTabSz="1189096"/>
            <a:endParaRPr lang="en-US" altLang="zh-CN" sz="1599" b="1" kern="0" dirty="0">
              <a:solidFill>
                <a:srgbClr val="C00000"/>
              </a:solidFill>
            </a:endParaRPr>
          </a:p>
        </p:txBody>
      </p:sp>
      <p:sp>
        <p:nvSpPr>
          <p:cNvPr id="98" name="圆角矩形 97"/>
          <p:cNvSpPr/>
          <p:nvPr/>
        </p:nvSpPr>
        <p:spPr>
          <a:xfrm>
            <a:off x="442912" y="4047441"/>
            <a:ext cx="6293247" cy="2365152"/>
          </a:xfrm>
          <a:prstGeom prst="roundRect">
            <a:avLst>
              <a:gd name="adj" fmla="val 3850"/>
            </a:avLst>
          </a:prstGeom>
          <a:gradFill rotWithShape="1">
            <a:gsLst>
              <a:gs pos="0">
                <a:schemeClr val="bg2"/>
              </a:gs>
              <a:gs pos="50000">
                <a:srgbClr val="FFFFFF"/>
              </a:gs>
              <a:gs pos="100000">
                <a:schemeClr val="bg2"/>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endParaRPr lang="en-US" altLang="zh-CN" sz="1599" b="1" kern="0" dirty="0">
              <a:solidFill>
                <a:srgbClr val="C00000"/>
              </a:solidFill>
            </a:endParaRPr>
          </a:p>
          <a:p>
            <a:pPr defTabSz="1189096"/>
            <a:endParaRPr lang="en-US" altLang="zh-CN" sz="1599" b="1" kern="0" dirty="0">
              <a:solidFill>
                <a:srgbClr val="C00000"/>
              </a:solidFill>
            </a:endParaRPr>
          </a:p>
        </p:txBody>
      </p:sp>
      <p:sp>
        <p:nvSpPr>
          <p:cNvPr id="13" name="矩形 12">
            <a:extLst>
              <a:ext uri="{FF2B5EF4-FFF2-40B4-BE49-F238E27FC236}">
                <a16:creationId xmlns:a16="http://schemas.microsoft.com/office/drawing/2014/main" xmlns="" id="{B40F7B97-EE50-4111-A5B2-59237127E7A9}"/>
              </a:ext>
            </a:extLst>
          </p:cNvPr>
          <p:cNvSpPr/>
          <p:nvPr/>
        </p:nvSpPr>
        <p:spPr>
          <a:xfrm>
            <a:off x="7420155" y="4397172"/>
            <a:ext cx="3907704" cy="1984384"/>
          </a:xfrm>
          <a:prstGeom prst="rect">
            <a:avLst/>
          </a:prstGeom>
          <a:noFill/>
        </p:spPr>
        <p:txBody>
          <a:bodyPr wrap="square">
            <a:spAutoFit/>
          </a:bodyPr>
          <a:lstStyle/>
          <a:p>
            <a:pPr lvl="0"/>
            <a:r>
              <a:rPr lang="en-US" altLang="zh-CN" sz="1999" b="1" dirty="0">
                <a:solidFill>
                  <a:schemeClr val="accent1"/>
                </a:solidFill>
              </a:rPr>
              <a:t>3D Cube:16^3</a:t>
            </a:r>
            <a:r>
              <a:rPr lang="zh-CN" altLang="en-US" sz="1999" b="1" dirty="0">
                <a:solidFill>
                  <a:schemeClr val="accent1"/>
                </a:solidFill>
              </a:rPr>
              <a:t>三维弹性立方体</a:t>
            </a:r>
            <a:endParaRPr lang="en-US" altLang="zh-CN" sz="1999" b="1" dirty="0">
              <a:solidFill>
                <a:schemeClr val="accent1"/>
              </a:solidFill>
            </a:endParaRPr>
          </a:p>
          <a:p>
            <a:pPr lvl="0"/>
            <a:endParaRPr lang="en-US" altLang="zh-CN" sz="700" dirty="0"/>
          </a:p>
          <a:p>
            <a:pPr marL="380838" indent="-380838">
              <a:lnSpc>
                <a:spcPct val="150000"/>
              </a:lnSpc>
              <a:buFont typeface="Arial" panose="020B0604020202020204" pitchFamily="34" charset="0"/>
              <a:buChar char="•"/>
            </a:pPr>
            <a:r>
              <a:rPr lang="zh-CN" altLang="en-US" sz="1599" dirty="0"/>
              <a:t>高算力：可在一个时钟周期内完成</a:t>
            </a:r>
            <a:r>
              <a:rPr lang="en-US" altLang="zh-CN" sz="1599" dirty="0"/>
              <a:t>4096</a:t>
            </a:r>
            <a:r>
              <a:rPr lang="zh-CN" altLang="en-US" sz="1599" dirty="0"/>
              <a:t>个</a:t>
            </a:r>
            <a:r>
              <a:rPr lang="en-US" altLang="zh-CN" sz="1599" dirty="0"/>
              <a:t>FP16 MAC </a:t>
            </a:r>
            <a:r>
              <a:rPr lang="zh-CN" altLang="en-US" sz="1599" dirty="0"/>
              <a:t>运算</a:t>
            </a:r>
          </a:p>
          <a:p>
            <a:pPr marL="380838" indent="-380838">
              <a:lnSpc>
                <a:spcPct val="150000"/>
              </a:lnSpc>
              <a:buFont typeface="Arial" panose="020B0604020202020204" pitchFamily="34" charset="0"/>
              <a:buChar char="•"/>
            </a:pPr>
            <a:r>
              <a:rPr lang="zh-CN" altLang="en-US" sz="1599" dirty="0"/>
              <a:t>高效：支持几十毫瓦</a:t>
            </a:r>
            <a:r>
              <a:rPr lang="en-US" altLang="zh-CN" sz="1599" dirty="0"/>
              <a:t>IP</a:t>
            </a:r>
            <a:r>
              <a:rPr lang="zh-CN" altLang="en-US" sz="1599" dirty="0"/>
              <a:t>到几百瓦芯片，适应端、边和云的平滑架构扩展</a:t>
            </a:r>
          </a:p>
        </p:txBody>
      </p:sp>
      <p:sp>
        <p:nvSpPr>
          <p:cNvPr id="56" name="圆角矩形 3203"/>
          <p:cNvSpPr/>
          <p:nvPr/>
        </p:nvSpPr>
        <p:spPr bwMode="auto">
          <a:xfrm>
            <a:off x="1801455" y="4143681"/>
            <a:ext cx="1794569" cy="839492"/>
          </a:xfrm>
          <a:prstGeom prst="roundRect">
            <a:avLst>
              <a:gd name="adj" fmla="val 3857"/>
            </a:avLst>
          </a:prstGeom>
          <a:solidFill>
            <a:sysClr val="window" lastClr="FFFFFF"/>
          </a:solidFill>
          <a:ln w="19050" cap="flat" cmpd="sng" algn="ctr">
            <a:solidFill>
              <a:srgbClr val="C00000"/>
            </a:solidFill>
            <a:prstDash val="solid"/>
            <a:round/>
            <a:headEnd type="none" w="med" len="med"/>
            <a:tailEnd type="none" w="med" len="med"/>
          </a:ln>
          <a:effectLst>
            <a:outerShdw blurRad="63500" sx="102000" sy="102000" algn="ctr" rotWithShape="0">
              <a:prstClr val="black">
                <a:alpha val="40000"/>
              </a:prstClr>
            </a:outerShdw>
          </a:effectLst>
        </p:spPr>
        <p:txBody>
          <a:bodyPr vert="horz" wrap="square" lIns="91389" tIns="45694" rIns="91389" bIns="45694" numCol="1" rtlCol="0" anchor="t" anchorCtr="0" compatLnSpc="1">
            <a:prstTxWarp prst="textNoShape">
              <a:avLst/>
            </a:prstTxWarp>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defTabSz="877537" eaLnBrk="0" fontAlgn="base" hangingPunct="0">
              <a:spcBef>
                <a:spcPct val="0"/>
              </a:spcBef>
              <a:spcAft>
                <a:spcPct val="0"/>
              </a:spcAft>
              <a:defRPr/>
            </a:pPr>
            <a:endParaRPr lang="en-US" sz="1999">
              <a:solidFill>
                <a:schemeClr val="tx2"/>
              </a:solidFill>
            </a:endParaRPr>
          </a:p>
        </p:txBody>
      </p:sp>
      <p:sp>
        <p:nvSpPr>
          <p:cNvPr id="57" name="圆角矩形 3204"/>
          <p:cNvSpPr/>
          <p:nvPr/>
        </p:nvSpPr>
        <p:spPr bwMode="auto">
          <a:xfrm>
            <a:off x="1747307" y="4196276"/>
            <a:ext cx="1794569" cy="843492"/>
          </a:xfrm>
          <a:prstGeom prst="roundRect">
            <a:avLst>
              <a:gd name="adj" fmla="val 3857"/>
            </a:avLst>
          </a:prstGeom>
          <a:solidFill>
            <a:sysClr val="window" lastClr="FFFFFF"/>
          </a:solidFill>
          <a:ln w="6350" cap="flat" cmpd="sng" algn="ctr">
            <a:solidFill>
              <a:srgbClr val="C00000"/>
            </a:solidFill>
            <a:prstDash val="dash"/>
            <a:round/>
            <a:headEnd type="none" w="med" len="med"/>
            <a:tailEnd type="none" w="med" len="med"/>
          </a:ln>
          <a:effectLst>
            <a:outerShdw blurRad="63500" sx="102000" sy="102000" algn="ctr" rotWithShape="0">
              <a:prstClr val="black">
                <a:alpha val="40000"/>
              </a:prstClr>
            </a:outerShdw>
          </a:effectLst>
        </p:spPr>
        <p:txBody>
          <a:bodyPr vert="horz" wrap="square" lIns="91389" tIns="45694" rIns="91389" bIns="45694" numCol="1" rtlCol="0" anchor="t" anchorCtr="0" compatLnSpc="1">
            <a:prstTxWarp prst="textNoShape">
              <a:avLst/>
            </a:prstTxWarp>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defTabSz="877537" eaLnBrk="0" fontAlgn="base" hangingPunct="0">
              <a:spcBef>
                <a:spcPct val="0"/>
              </a:spcBef>
              <a:spcAft>
                <a:spcPct val="0"/>
              </a:spcAft>
              <a:defRPr/>
            </a:pPr>
            <a:endParaRPr lang="en-US" sz="1999">
              <a:solidFill>
                <a:schemeClr val="tx2"/>
              </a:solidFill>
            </a:endParaRPr>
          </a:p>
        </p:txBody>
      </p:sp>
      <p:sp>
        <p:nvSpPr>
          <p:cNvPr id="58" name="圆角矩形 1075"/>
          <p:cNvSpPr/>
          <p:nvPr/>
        </p:nvSpPr>
        <p:spPr>
          <a:xfrm>
            <a:off x="1446487" y="5904539"/>
            <a:ext cx="992558" cy="460911"/>
          </a:xfrm>
          <a:prstGeom prst="roundRect">
            <a:avLst>
              <a:gd name="adj" fmla="val 0"/>
            </a:avLst>
          </a:prstGeom>
          <a:solidFill>
            <a:schemeClr val="bg2">
              <a:lumMod val="50000"/>
            </a:schemeClr>
          </a:solidFill>
          <a:ln w="12700" cap="flat" cmpd="sng" algn="ctr">
            <a:noFill/>
            <a:prstDash val="solid"/>
            <a:miter lim="800000"/>
          </a:ln>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1000" dirty="0">
                <a:solidFill>
                  <a:prstClr val="white"/>
                </a:solidFill>
                <a:cs typeface="Arial" panose="020B0604020202020204" pitchFamily="34" charset="0"/>
              </a:rPr>
              <a:t>Video / Image Codec</a:t>
            </a:r>
            <a:endParaRPr lang="zh-CN" altLang="en-US" sz="1000" dirty="0">
              <a:solidFill>
                <a:prstClr val="white"/>
              </a:solidFill>
              <a:cs typeface="Arial" panose="020B0604020202020204" pitchFamily="34" charset="0"/>
            </a:endParaRPr>
          </a:p>
        </p:txBody>
      </p:sp>
      <p:sp>
        <p:nvSpPr>
          <p:cNvPr id="59" name="圆角矩形 1076"/>
          <p:cNvSpPr/>
          <p:nvPr/>
        </p:nvSpPr>
        <p:spPr>
          <a:xfrm>
            <a:off x="2591099" y="5907622"/>
            <a:ext cx="954497" cy="464675"/>
          </a:xfrm>
          <a:prstGeom prst="roundRect">
            <a:avLst>
              <a:gd name="adj" fmla="val 0"/>
            </a:avLst>
          </a:prstGeom>
          <a:solidFill>
            <a:schemeClr val="bg2">
              <a:lumMod val="50000"/>
            </a:schemeClr>
          </a:solidFill>
          <a:ln w="12700" cap="flat" cmpd="sng" algn="ctr">
            <a:noFill/>
            <a:prstDash val="solid"/>
            <a:miter lim="800000"/>
          </a:ln>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buClr>
                <a:srgbClr val="CC9900"/>
              </a:buClr>
              <a:defRPr/>
            </a:pPr>
            <a:r>
              <a:rPr lang="en-US" altLang="zh-CN" sz="1200" dirty="0">
                <a:solidFill>
                  <a:prstClr val="white"/>
                </a:solidFill>
                <a:cs typeface="Arial Unicode MS" panose="020B0604020202020204" pitchFamily="34" charset="-122"/>
              </a:rPr>
              <a:t>Peripherals/IO</a:t>
            </a:r>
            <a:endParaRPr lang="zh-CN" altLang="en-US" sz="1200" dirty="0">
              <a:solidFill>
                <a:prstClr val="white"/>
              </a:solidFill>
              <a:cs typeface="Arial Unicode MS" panose="020B0604020202020204" pitchFamily="34" charset="-122"/>
            </a:endParaRPr>
          </a:p>
        </p:txBody>
      </p:sp>
      <p:sp>
        <p:nvSpPr>
          <p:cNvPr id="60" name="圆角矩形 1077"/>
          <p:cNvSpPr/>
          <p:nvPr/>
        </p:nvSpPr>
        <p:spPr>
          <a:xfrm>
            <a:off x="4983601" y="5904539"/>
            <a:ext cx="873444" cy="460911"/>
          </a:xfrm>
          <a:prstGeom prst="roundRect">
            <a:avLst>
              <a:gd name="adj" fmla="val 0"/>
            </a:avLst>
          </a:prstGeom>
          <a:solidFill>
            <a:schemeClr val="bg2">
              <a:lumMod val="50000"/>
            </a:schemeClr>
          </a:solidFill>
          <a:ln w="12700" cap="flat" cmpd="sng" algn="ctr">
            <a:noFill/>
            <a:prstDash val="solid"/>
            <a:miter lim="800000"/>
          </a:ln>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buClr>
                <a:srgbClr val="CC9900"/>
              </a:buClr>
              <a:defRPr/>
            </a:pPr>
            <a:r>
              <a:rPr lang="en-US" altLang="zh-CN" sz="1100" dirty="0">
                <a:solidFill>
                  <a:prstClr val="white"/>
                </a:solidFill>
                <a:cs typeface="Arial Unicode MS" panose="020B0604020202020204" pitchFamily="34" charset="-122"/>
              </a:rPr>
              <a:t>LPDDR4/5</a:t>
            </a:r>
          </a:p>
          <a:p>
            <a:pPr algn="ctr" defTabSz="1218784">
              <a:buClr>
                <a:srgbClr val="CC9900"/>
              </a:buClr>
              <a:defRPr/>
            </a:pPr>
            <a:r>
              <a:rPr lang="en-US" altLang="zh-CN" sz="1100" dirty="0">
                <a:solidFill>
                  <a:prstClr val="white"/>
                </a:solidFill>
                <a:cs typeface="Arial Unicode MS" panose="020B0604020202020204" pitchFamily="34" charset="-122"/>
              </a:rPr>
              <a:t>HBM</a:t>
            </a:r>
            <a:endParaRPr lang="zh-CN" altLang="en-US" sz="1100" dirty="0">
              <a:solidFill>
                <a:prstClr val="white"/>
              </a:solidFill>
              <a:cs typeface="Arial Unicode MS" panose="020B0604020202020204" pitchFamily="34" charset="-122"/>
            </a:endParaRPr>
          </a:p>
        </p:txBody>
      </p:sp>
      <p:sp>
        <p:nvSpPr>
          <p:cNvPr id="61" name="圆角矩形 1079"/>
          <p:cNvSpPr/>
          <p:nvPr/>
        </p:nvSpPr>
        <p:spPr>
          <a:xfrm>
            <a:off x="3695384" y="5902478"/>
            <a:ext cx="1119028" cy="469031"/>
          </a:xfrm>
          <a:prstGeom prst="roundRect">
            <a:avLst>
              <a:gd name="adj" fmla="val 0"/>
            </a:avLst>
          </a:prstGeom>
          <a:solidFill>
            <a:schemeClr val="bg2">
              <a:lumMod val="50000"/>
            </a:schemeClr>
          </a:solidFill>
          <a:ln w="12700" cap="flat" cmpd="sng" algn="ctr">
            <a:noFill/>
            <a:prstDash val="solid"/>
            <a:miter lim="800000"/>
          </a:ln>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1100" dirty="0">
                <a:solidFill>
                  <a:prstClr val="white"/>
                </a:solidFill>
                <a:cs typeface="Arial" panose="020B0604020202020204" pitchFamily="34" charset="0"/>
              </a:rPr>
              <a:t>Cache / Buffer</a:t>
            </a:r>
          </a:p>
        </p:txBody>
      </p:sp>
      <p:grpSp>
        <p:nvGrpSpPr>
          <p:cNvPr id="62" name="组合 1083"/>
          <p:cNvGrpSpPr/>
          <p:nvPr/>
        </p:nvGrpSpPr>
        <p:grpSpPr>
          <a:xfrm>
            <a:off x="1272773" y="5424311"/>
            <a:ext cx="4540407" cy="447479"/>
            <a:chOff x="1705099" y="4187612"/>
            <a:chExt cx="5184576" cy="1037991"/>
          </a:xfrm>
          <a:solidFill>
            <a:schemeClr val="bg2">
              <a:lumMod val="50000"/>
            </a:schemeClr>
          </a:solidFill>
          <a:effectLst/>
        </p:grpSpPr>
        <p:sp>
          <p:nvSpPr>
            <p:cNvPr id="86" name="左右箭头 3188"/>
            <p:cNvSpPr/>
            <p:nvPr/>
          </p:nvSpPr>
          <p:spPr>
            <a:xfrm>
              <a:off x="1705099" y="4572449"/>
              <a:ext cx="5184576" cy="306569"/>
            </a:xfrm>
            <a:prstGeom prst="leftRightArrow">
              <a:avLst>
                <a:gd name="adj1" fmla="val 50000"/>
                <a:gd name="adj2" fmla="val 37580"/>
              </a:avLst>
            </a:prstGeom>
            <a:grpFill/>
            <a:ln w="12700" cap="flat" cmpd="sng" algn="ctr">
              <a:noFill/>
              <a:prstDash val="solid"/>
              <a:miter lim="800000"/>
            </a:ln>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1050" dirty="0">
                <a:solidFill>
                  <a:prstClr val="white"/>
                </a:solidFill>
                <a:cs typeface="Arial" panose="020B0604020202020204" pitchFamily="34" charset="0"/>
              </a:endParaRPr>
            </a:p>
          </p:txBody>
        </p:sp>
        <p:sp>
          <p:nvSpPr>
            <p:cNvPr id="87" name="左右箭头 3189"/>
            <p:cNvSpPr/>
            <p:nvPr/>
          </p:nvSpPr>
          <p:spPr>
            <a:xfrm rot="5400000">
              <a:off x="5534469" y="4322990"/>
              <a:ext cx="466311" cy="195576"/>
            </a:xfrm>
            <a:prstGeom prst="leftRightArrow">
              <a:avLst>
                <a:gd name="adj1" fmla="val 50000"/>
                <a:gd name="adj2" fmla="val 37580"/>
              </a:avLst>
            </a:prstGeom>
            <a:grpFill/>
            <a:ln w="12700" cap="flat" cmpd="sng" algn="ctr">
              <a:noFill/>
              <a:prstDash val="solid"/>
              <a:miter lim="800000"/>
            </a:ln>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1050" dirty="0">
                <a:solidFill>
                  <a:prstClr val="white"/>
                </a:solidFill>
                <a:cs typeface="Arial" panose="020B0604020202020204" pitchFamily="34" charset="0"/>
              </a:endParaRPr>
            </a:p>
          </p:txBody>
        </p:sp>
        <p:sp>
          <p:nvSpPr>
            <p:cNvPr id="88" name="左右箭头 3191"/>
            <p:cNvSpPr/>
            <p:nvPr/>
          </p:nvSpPr>
          <p:spPr>
            <a:xfrm rot="5400000">
              <a:off x="2727939" y="4322983"/>
              <a:ext cx="466318" cy="195576"/>
            </a:xfrm>
            <a:prstGeom prst="leftRightArrow">
              <a:avLst>
                <a:gd name="adj1" fmla="val 50000"/>
                <a:gd name="adj2" fmla="val 37580"/>
              </a:avLst>
            </a:prstGeom>
            <a:grpFill/>
            <a:ln w="12700" cap="flat" cmpd="sng" algn="ctr">
              <a:noFill/>
              <a:prstDash val="solid"/>
              <a:miter lim="800000"/>
            </a:ln>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1050" dirty="0">
                <a:solidFill>
                  <a:prstClr val="white"/>
                </a:solidFill>
                <a:cs typeface="Arial" panose="020B0604020202020204" pitchFamily="34" charset="0"/>
              </a:endParaRPr>
            </a:p>
          </p:txBody>
        </p:sp>
        <p:sp>
          <p:nvSpPr>
            <p:cNvPr id="89" name="左右箭头 3192"/>
            <p:cNvSpPr/>
            <p:nvPr/>
          </p:nvSpPr>
          <p:spPr>
            <a:xfrm rot="5400000">
              <a:off x="4908349" y="4919682"/>
              <a:ext cx="416247" cy="195576"/>
            </a:xfrm>
            <a:prstGeom prst="leftRightArrow">
              <a:avLst>
                <a:gd name="adj1" fmla="val 50000"/>
                <a:gd name="adj2" fmla="val 37580"/>
              </a:avLst>
            </a:prstGeom>
            <a:grpFill/>
            <a:ln w="12700" cap="flat" cmpd="sng" algn="ctr">
              <a:noFill/>
              <a:prstDash val="solid"/>
              <a:miter lim="800000"/>
            </a:ln>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1050" dirty="0">
                <a:solidFill>
                  <a:prstClr val="white"/>
                </a:solidFill>
                <a:cs typeface="Arial" panose="020B0604020202020204" pitchFamily="34" charset="0"/>
              </a:endParaRPr>
            </a:p>
          </p:txBody>
        </p:sp>
        <p:sp>
          <p:nvSpPr>
            <p:cNvPr id="90" name="左右箭头 3193"/>
            <p:cNvSpPr/>
            <p:nvPr/>
          </p:nvSpPr>
          <p:spPr>
            <a:xfrm rot="5400000">
              <a:off x="3556174" y="4919683"/>
              <a:ext cx="416253" cy="195576"/>
            </a:xfrm>
            <a:prstGeom prst="leftRightArrow">
              <a:avLst>
                <a:gd name="adj1" fmla="val 50000"/>
                <a:gd name="adj2" fmla="val 37580"/>
              </a:avLst>
            </a:prstGeom>
            <a:grpFill/>
            <a:ln w="12700" cap="flat" cmpd="sng" algn="ctr">
              <a:noFill/>
              <a:prstDash val="solid"/>
              <a:miter lim="800000"/>
            </a:ln>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1050" dirty="0">
                <a:solidFill>
                  <a:prstClr val="white"/>
                </a:solidFill>
                <a:cs typeface="Arial" panose="020B0604020202020204" pitchFamily="34" charset="0"/>
              </a:endParaRPr>
            </a:p>
          </p:txBody>
        </p:sp>
        <p:sp>
          <p:nvSpPr>
            <p:cNvPr id="91" name="左右箭头 3194"/>
            <p:cNvSpPr/>
            <p:nvPr/>
          </p:nvSpPr>
          <p:spPr>
            <a:xfrm rot="5400000">
              <a:off x="2271202" y="4919686"/>
              <a:ext cx="416258" cy="195576"/>
            </a:xfrm>
            <a:prstGeom prst="leftRightArrow">
              <a:avLst>
                <a:gd name="adj1" fmla="val 50000"/>
                <a:gd name="adj2" fmla="val 37580"/>
              </a:avLst>
            </a:prstGeom>
            <a:grpFill/>
            <a:ln w="12700" cap="flat" cmpd="sng" algn="ctr">
              <a:noFill/>
              <a:prstDash val="solid"/>
              <a:miter lim="800000"/>
            </a:ln>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1050" dirty="0">
                <a:solidFill>
                  <a:prstClr val="white"/>
                </a:solidFill>
                <a:cs typeface="Arial" panose="020B0604020202020204" pitchFamily="34" charset="0"/>
              </a:endParaRPr>
            </a:p>
          </p:txBody>
        </p:sp>
      </p:grpSp>
      <p:sp>
        <p:nvSpPr>
          <p:cNvPr id="63" name="左右箭头 3192"/>
          <p:cNvSpPr/>
          <p:nvPr/>
        </p:nvSpPr>
        <p:spPr>
          <a:xfrm rot="5400000">
            <a:off x="5320758" y="5699156"/>
            <a:ext cx="199127" cy="171276"/>
          </a:xfrm>
          <a:prstGeom prst="leftRightArrow">
            <a:avLst>
              <a:gd name="adj1" fmla="val 50000"/>
              <a:gd name="adj2" fmla="val 37580"/>
            </a:avLst>
          </a:prstGeom>
          <a:solidFill>
            <a:schemeClr val="bg2">
              <a:lumMod val="50000"/>
            </a:schemeClr>
          </a:solidFill>
          <a:ln w="12700" cap="flat" cmpd="sng" algn="ctr">
            <a:noFill/>
            <a:prstDash val="solid"/>
            <a:miter lim="800000"/>
          </a:ln>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1050" dirty="0">
              <a:solidFill>
                <a:prstClr val="white"/>
              </a:solidFill>
              <a:cs typeface="Arial" panose="020B0604020202020204" pitchFamily="34" charset="0"/>
            </a:endParaRPr>
          </a:p>
        </p:txBody>
      </p:sp>
      <p:sp>
        <p:nvSpPr>
          <p:cNvPr id="64" name="圆角矩形 1080"/>
          <p:cNvSpPr/>
          <p:nvPr/>
        </p:nvSpPr>
        <p:spPr bwMode="auto">
          <a:xfrm>
            <a:off x="4255429" y="4349244"/>
            <a:ext cx="1300674" cy="976048"/>
          </a:xfrm>
          <a:prstGeom prst="roundRect">
            <a:avLst>
              <a:gd name="adj" fmla="val 3857"/>
            </a:avLst>
          </a:prstGeom>
          <a:solidFill>
            <a:srgbClr val="44546A">
              <a:lumMod val="40000"/>
              <a:lumOff val="60000"/>
            </a:srgbClr>
          </a:solidFill>
          <a:ln w="19050" cap="flat" cmpd="sng" algn="ctr">
            <a:solidFill>
              <a:schemeClr val="tx1">
                <a:lumMod val="50000"/>
                <a:lumOff val="50000"/>
              </a:schemeClr>
            </a:solidFill>
            <a:prstDash val="solid"/>
            <a:round/>
            <a:headEnd type="none" w="med" len="med"/>
            <a:tailEnd type="none" w="med" len="med"/>
          </a:ln>
          <a:effectLst/>
        </p:spPr>
        <p:txBody>
          <a:bodyPr vert="horz" wrap="square" lIns="91389" tIns="45694" rIns="91389" bIns="45694" numCol="1" rtlCol="0" anchor="t" anchorCtr="0" compatLnSpc="1">
            <a:prstTxWarp prst="textNoShape">
              <a:avLst/>
            </a:prstTxWarp>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defTabSz="877537" eaLnBrk="0" fontAlgn="base" hangingPunct="0">
              <a:spcBef>
                <a:spcPct val="0"/>
              </a:spcBef>
              <a:spcAft>
                <a:spcPct val="0"/>
              </a:spcAft>
              <a:defRPr/>
            </a:pPr>
            <a:endParaRPr lang="en-US" sz="1000">
              <a:solidFill>
                <a:prstClr val="black"/>
              </a:solidFill>
            </a:endParaRPr>
          </a:p>
        </p:txBody>
      </p:sp>
      <p:grpSp>
        <p:nvGrpSpPr>
          <p:cNvPr id="65" name="组合 1078"/>
          <p:cNvGrpSpPr/>
          <p:nvPr/>
        </p:nvGrpSpPr>
        <p:grpSpPr>
          <a:xfrm>
            <a:off x="4596749" y="4722430"/>
            <a:ext cx="551424" cy="447205"/>
            <a:chOff x="4135293" y="1144989"/>
            <a:chExt cx="613103" cy="556322"/>
          </a:xfrm>
          <a:solidFill>
            <a:schemeClr val="bg2">
              <a:lumMod val="50000"/>
            </a:schemeClr>
          </a:solidFill>
        </p:grpSpPr>
        <p:sp>
          <p:nvSpPr>
            <p:cNvPr id="78" name="圆角矩形 3195"/>
            <p:cNvSpPr>
              <a:spLocks noChangeAspect="1"/>
            </p:cNvSpPr>
            <p:nvPr/>
          </p:nvSpPr>
          <p:spPr>
            <a:xfrm>
              <a:off x="4424396" y="1144989"/>
              <a:ext cx="324000" cy="287455"/>
            </a:xfrm>
            <a:prstGeom prst="roundRect">
              <a:avLst>
                <a:gd name="adj" fmla="val 0"/>
              </a:avLst>
            </a:prstGeom>
            <a:grpFill/>
            <a:ln w="9525" cap="flat" cmpd="sng" algn="ctr">
              <a:solidFill>
                <a:sysClr val="window" lastClr="FFFFFF">
                  <a:lumMod val="95000"/>
                </a:sysClr>
              </a:solidFill>
              <a:prstDash val="solid"/>
              <a:miter lim="800000"/>
            </a:ln>
            <a:effectLst>
              <a:outerShdw blurRad="50800" dist="38100" dir="2700000" algn="tl" rotWithShape="0">
                <a:prstClr val="black">
                  <a:alpha val="40000"/>
                </a:prstClr>
              </a:outerShdw>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400" dirty="0">
                <a:solidFill>
                  <a:prstClr val="white"/>
                </a:solidFill>
                <a:cs typeface="Arial" panose="020B0604020202020204" pitchFamily="34" charset="0"/>
              </a:endParaRPr>
            </a:p>
          </p:txBody>
        </p:sp>
        <p:sp>
          <p:nvSpPr>
            <p:cNvPr id="79" name="圆角矩形 3196"/>
            <p:cNvSpPr>
              <a:spLocks noChangeAspect="1"/>
            </p:cNvSpPr>
            <p:nvPr/>
          </p:nvSpPr>
          <p:spPr>
            <a:xfrm>
              <a:off x="4383093" y="1183399"/>
              <a:ext cx="324000" cy="287455"/>
            </a:xfrm>
            <a:prstGeom prst="roundRect">
              <a:avLst>
                <a:gd name="adj" fmla="val 0"/>
              </a:avLst>
            </a:prstGeom>
            <a:grpFill/>
            <a:ln w="9525" cap="flat" cmpd="sng" algn="ctr">
              <a:solidFill>
                <a:sysClr val="window" lastClr="FFFFFF">
                  <a:lumMod val="95000"/>
                </a:sysClr>
              </a:solidFill>
              <a:prstDash val="solid"/>
              <a:miter lim="800000"/>
            </a:ln>
            <a:effectLst>
              <a:outerShdw blurRad="50800" dist="38100" dir="2700000" algn="tl" rotWithShape="0">
                <a:prstClr val="black">
                  <a:alpha val="40000"/>
                </a:prstClr>
              </a:outerShdw>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400" dirty="0">
                <a:solidFill>
                  <a:prstClr val="white"/>
                </a:solidFill>
                <a:cs typeface="Arial" panose="020B0604020202020204" pitchFamily="34" charset="0"/>
              </a:endParaRPr>
            </a:p>
          </p:txBody>
        </p:sp>
        <p:sp>
          <p:nvSpPr>
            <p:cNvPr id="80" name="圆角矩形 3197"/>
            <p:cNvSpPr>
              <a:spLocks noChangeAspect="1"/>
            </p:cNvSpPr>
            <p:nvPr/>
          </p:nvSpPr>
          <p:spPr>
            <a:xfrm>
              <a:off x="4341793" y="1221809"/>
              <a:ext cx="324000" cy="287455"/>
            </a:xfrm>
            <a:prstGeom prst="roundRect">
              <a:avLst>
                <a:gd name="adj" fmla="val 0"/>
              </a:avLst>
            </a:prstGeom>
            <a:grpFill/>
            <a:ln w="9525" cap="flat" cmpd="sng" algn="ctr">
              <a:solidFill>
                <a:sysClr val="window" lastClr="FFFFFF">
                  <a:lumMod val="95000"/>
                </a:sysClr>
              </a:solidFill>
              <a:prstDash val="solid"/>
              <a:miter lim="800000"/>
            </a:ln>
            <a:effectLst>
              <a:outerShdw blurRad="50800" dist="38100" dir="2700000" algn="tl" rotWithShape="0">
                <a:prstClr val="black">
                  <a:alpha val="40000"/>
                </a:prstClr>
              </a:outerShdw>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400" dirty="0">
                <a:solidFill>
                  <a:prstClr val="white"/>
                </a:solidFill>
                <a:cs typeface="Arial" panose="020B0604020202020204" pitchFamily="34" charset="0"/>
              </a:endParaRPr>
            </a:p>
          </p:txBody>
        </p:sp>
        <p:sp>
          <p:nvSpPr>
            <p:cNvPr id="81" name="圆角矩形 3198"/>
            <p:cNvSpPr>
              <a:spLocks noChangeAspect="1"/>
            </p:cNvSpPr>
            <p:nvPr/>
          </p:nvSpPr>
          <p:spPr>
            <a:xfrm>
              <a:off x="4300493" y="1260219"/>
              <a:ext cx="324000" cy="287455"/>
            </a:xfrm>
            <a:prstGeom prst="roundRect">
              <a:avLst>
                <a:gd name="adj" fmla="val 0"/>
              </a:avLst>
            </a:prstGeom>
            <a:grpFill/>
            <a:ln w="9525" cap="flat" cmpd="sng" algn="ctr">
              <a:solidFill>
                <a:sysClr val="window" lastClr="FFFFFF">
                  <a:lumMod val="95000"/>
                </a:sysClr>
              </a:solidFill>
              <a:prstDash val="solid"/>
              <a:miter lim="800000"/>
            </a:ln>
            <a:effectLst>
              <a:outerShdw blurRad="50800" dist="38100" dir="2700000" algn="tl" rotWithShape="0">
                <a:prstClr val="black">
                  <a:alpha val="40000"/>
                </a:prstClr>
              </a:outerShdw>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400" dirty="0">
                <a:solidFill>
                  <a:prstClr val="white"/>
                </a:solidFill>
                <a:cs typeface="Arial" panose="020B0604020202020204" pitchFamily="34" charset="0"/>
              </a:endParaRPr>
            </a:p>
          </p:txBody>
        </p:sp>
        <p:sp>
          <p:nvSpPr>
            <p:cNvPr id="82" name="圆角矩形 3199"/>
            <p:cNvSpPr>
              <a:spLocks noChangeAspect="1"/>
            </p:cNvSpPr>
            <p:nvPr/>
          </p:nvSpPr>
          <p:spPr>
            <a:xfrm>
              <a:off x="4259193" y="1298629"/>
              <a:ext cx="324000" cy="287455"/>
            </a:xfrm>
            <a:prstGeom prst="roundRect">
              <a:avLst>
                <a:gd name="adj" fmla="val 0"/>
              </a:avLst>
            </a:prstGeom>
            <a:grpFill/>
            <a:ln w="9525" cap="flat" cmpd="sng" algn="ctr">
              <a:solidFill>
                <a:sysClr val="window" lastClr="FFFFFF">
                  <a:lumMod val="95000"/>
                </a:sysClr>
              </a:solidFill>
              <a:prstDash val="solid"/>
              <a:miter lim="800000"/>
            </a:ln>
            <a:effectLst>
              <a:outerShdw blurRad="50800" dist="38100" dir="2700000" algn="tl" rotWithShape="0">
                <a:prstClr val="black">
                  <a:alpha val="40000"/>
                </a:prstClr>
              </a:outerShdw>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400" dirty="0">
                <a:solidFill>
                  <a:prstClr val="white"/>
                </a:solidFill>
                <a:cs typeface="Arial" panose="020B0604020202020204" pitchFamily="34" charset="0"/>
              </a:endParaRPr>
            </a:p>
          </p:txBody>
        </p:sp>
        <p:sp>
          <p:nvSpPr>
            <p:cNvPr id="83" name="圆角矩形 3200"/>
            <p:cNvSpPr>
              <a:spLocks noChangeAspect="1"/>
            </p:cNvSpPr>
            <p:nvPr/>
          </p:nvSpPr>
          <p:spPr>
            <a:xfrm>
              <a:off x="4217893" y="1337039"/>
              <a:ext cx="324000" cy="287455"/>
            </a:xfrm>
            <a:prstGeom prst="roundRect">
              <a:avLst>
                <a:gd name="adj" fmla="val 0"/>
              </a:avLst>
            </a:prstGeom>
            <a:grpFill/>
            <a:ln w="9525" cap="flat" cmpd="sng" algn="ctr">
              <a:solidFill>
                <a:sysClr val="window" lastClr="FFFFFF">
                  <a:lumMod val="95000"/>
                </a:sysClr>
              </a:solidFill>
              <a:prstDash val="solid"/>
              <a:miter lim="800000"/>
            </a:ln>
            <a:effectLst>
              <a:outerShdw blurRad="50800" dist="38100" dir="2700000" algn="tl" rotWithShape="0">
                <a:prstClr val="black">
                  <a:alpha val="40000"/>
                </a:prstClr>
              </a:outerShdw>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400" dirty="0">
                <a:solidFill>
                  <a:prstClr val="white"/>
                </a:solidFill>
                <a:cs typeface="Arial" panose="020B0604020202020204" pitchFamily="34" charset="0"/>
              </a:endParaRPr>
            </a:p>
          </p:txBody>
        </p:sp>
        <p:sp>
          <p:nvSpPr>
            <p:cNvPr id="84" name="圆角矩形 3201"/>
            <p:cNvSpPr>
              <a:spLocks noChangeAspect="1"/>
            </p:cNvSpPr>
            <p:nvPr/>
          </p:nvSpPr>
          <p:spPr>
            <a:xfrm>
              <a:off x="4176593" y="1375449"/>
              <a:ext cx="324000" cy="287455"/>
            </a:xfrm>
            <a:prstGeom prst="roundRect">
              <a:avLst>
                <a:gd name="adj" fmla="val 0"/>
              </a:avLst>
            </a:prstGeom>
            <a:grpFill/>
            <a:ln w="9525" cap="flat" cmpd="sng" algn="ctr">
              <a:solidFill>
                <a:sysClr val="window" lastClr="FFFFFF">
                  <a:lumMod val="95000"/>
                </a:sysClr>
              </a:solidFill>
              <a:prstDash val="solid"/>
              <a:miter lim="800000"/>
            </a:ln>
            <a:effectLst>
              <a:outerShdw blurRad="50800" dist="38100" dir="2700000" algn="tl" rotWithShape="0">
                <a:prstClr val="black">
                  <a:alpha val="40000"/>
                </a:prstClr>
              </a:outerShdw>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400" dirty="0">
                <a:solidFill>
                  <a:prstClr val="white"/>
                </a:solidFill>
                <a:cs typeface="Arial" panose="020B0604020202020204" pitchFamily="34" charset="0"/>
              </a:endParaRPr>
            </a:p>
          </p:txBody>
        </p:sp>
        <p:sp>
          <p:nvSpPr>
            <p:cNvPr id="85" name="圆角矩形 3202"/>
            <p:cNvSpPr>
              <a:spLocks noChangeAspect="1"/>
            </p:cNvSpPr>
            <p:nvPr/>
          </p:nvSpPr>
          <p:spPr>
            <a:xfrm>
              <a:off x="4135293" y="1413856"/>
              <a:ext cx="324000" cy="287455"/>
            </a:xfrm>
            <a:prstGeom prst="roundRect">
              <a:avLst>
                <a:gd name="adj" fmla="val 0"/>
              </a:avLst>
            </a:prstGeom>
            <a:grpFill/>
            <a:ln w="9525" cap="flat" cmpd="sng" algn="ctr">
              <a:solidFill>
                <a:sysClr val="window" lastClr="FFFFFF">
                  <a:lumMod val="95000"/>
                </a:sysClr>
              </a:solidFill>
              <a:prstDash val="solid"/>
              <a:miter lim="800000"/>
            </a:ln>
            <a:effectLst>
              <a:outerShdw blurRad="50800" dist="38100" dir="2700000" algn="tl" rotWithShape="0">
                <a:prstClr val="black">
                  <a:alpha val="40000"/>
                </a:prstClr>
              </a:outerShdw>
            </a:effectLst>
          </p:spPr>
          <p:txBody>
            <a:bodyPr lIns="0" tIns="45681" rIns="0" bIns="45681" rtlCol="0" anchor="ctr">
              <a:noAutofit/>
            </a:bodyP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endParaRPr lang="zh-CN" altLang="en-US" sz="400" dirty="0">
                <a:solidFill>
                  <a:prstClr val="white"/>
                </a:solidFill>
                <a:cs typeface="Arial" panose="020B0604020202020204" pitchFamily="34" charset="0"/>
              </a:endParaRPr>
            </a:p>
          </p:txBody>
        </p:sp>
      </p:grpSp>
      <p:sp>
        <p:nvSpPr>
          <p:cNvPr id="66" name="文本框 429"/>
          <p:cNvSpPr txBox="1"/>
          <p:nvPr/>
        </p:nvSpPr>
        <p:spPr>
          <a:xfrm>
            <a:off x="4255431" y="4393186"/>
            <a:ext cx="1300673" cy="261508"/>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defTabSz="1218784">
              <a:spcAft>
                <a:spcPts val="600"/>
              </a:spcAft>
              <a:defRPr/>
            </a:pPr>
            <a:r>
              <a:rPr lang="en-US" altLang="zh-CN" sz="1100" b="1" dirty="0">
                <a:solidFill>
                  <a:srgbClr val="C00000"/>
                </a:solidFill>
              </a:rPr>
              <a:t>CPU</a:t>
            </a:r>
            <a:endParaRPr lang="zh-CN" altLang="en-US" sz="1100" b="1" dirty="0">
              <a:solidFill>
                <a:srgbClr val="C00000"/>
              </a:solidFill>
            </a:endParaRPr>
          </a:p>
        </p:txBody>
      </p:sp>
      <p:sp>
        <p:nvSpPr>
          <p:cNvPr id="67" name="圆角矩形 3205"/>
          <p:cNvSpPr/>
          <p:nvPr/>
        </p:nvSpPr>
        <p:spPr bwMode="auto">
          <a:xfrm>
            <a:off x="1680335" y="4262600"/>
            <a:ext cx="1794569" cy="830858"/>
          </a:xfrm>
          <a:prstGeom prst="roundRect">
            <a:avLst>
              <a:gd name="adj" fmla="val 3857"/>
            </a:avLst>
          </a:prstGeom>
          <a:solidFill>
            <a:sysClr val="window" lastClr="FFFFFF"/>
          </a:solidFill>
          <a:ln w="6350" cap="flat" cmpd="sng" algn="ctr">
            <a:solidFill>
              <a:srgbClr val="C00000"/>
            </a:solidFill>
            <a:prstDash val="dash"/>
            <a:round/>
            <a:headEnd type="none" w="med" len="med"/>
            <a:tailEnd type="none" w="med" len="med"/>
          </a:ln>
          <a:effectLst>
            <a:outerShdw blurRad="63500" sx="102000" sy="102000" algn="ctr" rotWithShape="0">
              <a:prstClr val="black">
                <a:alpha val="40000"/>
              </a:prstClr>
            </a:outerShdw>
          </a:effectLst>
        </p:spPr>
        <p:txBody>
          <a:bodyPr vert="horz" wrap="square" lIns="91389" tIns="45694" rIns="91389" bIns="45694" numCol="1" rtlCol="0" anchor="t" anchorCtr="0" compatLnSpc="1">
            <a:prstTxWarp prst="textNoShape">
              <a:avLst/>
            </a:prstTxWarp>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defTabSz="877537" eaLnBrk="0" fontAlgn="base" hangingPunct="0">
              <a:spcBef>
                <a:spcPct val="0"/>
              </a:spcBef>
              <a:spcAft>
                <a:spcPct val="0"/>
              </a:spcAft>
              <a:defRPr/>
            </a:pPr>
            <a:endParaRPr lang="en-US" sz="1999">
              <a:solidFill>
                <a:schemeClr val="tx2"/>
              </a:solidFill>
            </a:endParaRPr>
          </a:p>
        </p:txBody>
      </p:sp>
      <p:sp>
        <p:nvSpPr>
          <p:cNvPr id="68" name="圆角矩形 3204"/>
          <p:cNvSpPr/>
          <p:nvPr/>
        </p:nvSpPr>
        <p:spPr bwMode="auto">
          <a:xfrm>
            <a:off x="1620690" y="4319284"/>
            <a:ext cx="1794569" cy="843492"/>
          </a:xfrm>
          <a:prstGeom prst="roundRect">
            <a:avLst>
              <a:gd name="adj" fmla="val 3857"/>
            </a:avLst>
          </a:prstGeom>
          <a:solidFill>
            <a:sysClr val="window" lastClr="FFFFFF"/>
          </a:solidFill>
          <a:ln w="6350" cap="flat" cmpd="sng" algn="ctr">
            <a:solidFill>
              <a:srgbClr val="C00000"/>
            </a:solidFill>
            <a:prstDash val="dash"/>
            <a:round/>
            <a:headEnd type="none" w="med" len="med"/>
            <a:tailEnd type="none" w="med" len="med"/>
          </a:ln>
          <a:effectLst>
            <a:outerShdw blurRad="63500" sx="102000" sy="102000" algn="ctr" rotWithShape="0">
              <a:prstClr val="black">
                <a:alpha val="40000"/>
              </a:prstClr>
            </a:outerShdw>
          </a:effectLst>
        </p:spPr>
        <p:txBody>
          <a:bodyPr vert="horz" wrap="square" lIns="91389" tIns="45694" rIns="91389" bIns="45694" numCol="1" rtlCol="0" anchor="t" anchorCtr="0" compatLnSpc="1">
            <a:prstTxWarp prst="textNoShape">
              <a:avLst/>
            </a:prstTxWarp>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defTabSz="877537" eaLnBrk="0" fontAlgn="base" hangingPunct="0">
              <a:spcBef>
                <a:spcPct val="0"/>
              </a:spcBef>
              <a:spcAft>
                <a:spcPct val="0"/>
              </a:spcAft>
              <a:defRPr/>
            </a:pPr>
            <a:endParaRPr lang="en-US" sz="1999">
              <a:solidFill>
                <a:schemeClr val="tx2"/>
              </a:solidFill>
            </a:endParaRPr>
          </a:p>
        </p:txBody>
      </p:sp>
      <p:sp>
        <p:nvSpPr>
          <p:cNvPr id="69" name="圆角矩形 3205"/>
          <p:cNvSpPr/>
          <p:nvPr/>
        </p:nvSpPr>
        <p:spPr bwMode="auto">
          <a:xfrm>
            <a:off x="1553718" y="4385607"/>
            <a:ext cx="1794569" cy="830858"/>
          </a:xfrm>
          <a:prstGeom prst="roundRect">
            <a:avLst>
              <a:gd name="adj" fmla="val 3857"/>
            </a:avLst>
          </a:prstGeom>
          <a:solidFill>
            <a:sysClr val="window" lastClr="FFFFFF"/>
          </a:solidFill>
          <a:ln w="6350" cap="flat" cmpd="sng" algn="ctr">
            <a:solidFill>
              <a:srgbClr val="C00000"/>
            </a:solidFill>
            <a:prstDash val="dash"/>
            <a:round/>
            <a:headEnd type="none" w="med" len="med"/>
            <a:tailEnd type="none" w="med" len="med"/>
          </a:ln>
          <a:effectLst>
            <a:outerShdw blurRad="63500" sx="102000" sy="102000" algn="ctr" rotWithShape="0">
              <a:prstClr val="black">
                <a:alpha val="40000"/>
              </a:prstClr>
            </a:outerShdw>
          </a:effectLst>
        </p:spPr>
        <p:txBody>
          <a:bodyPr vert="horz" wrap="square" lIns="91389" tIns="45694" rIns="91389" bIns="45694" numCol="1" rtlCol="0" anchor="t" anchorCtr="0" compatLnSpc="1">
            <a:prstTxWarp prst="textNoShape">
              <a:avLst/>
            </a:prstTxWarp>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defTabSz="877537" eaLnBrk="0" fontAlgn="base" hangingPunct="0">
              <a:spcBef>
                <a:spcPct val="0"/>
              </a:spcBef>
              <a:spcAft>
                <a:spcPct val="0"/>
              </a:spcAft>
              <a:defRPr/>
            </a:pPr>
            <a:endParaRPr lang="en-US" sz="1999">
              <a:solidFill>
                <a:schemeClr val="tx2"/>
              </a:solidFill>
            </a:endParaRPr>
          </a:p>
        </p:txBody>
      </p:sp>
      <p:sp>
        <p:nvSpPr>
          <p:cNvPr id="70" name="圆角矩形 3205"/>
          <p:cNvSpPr/>
          <p:nvPr/>
        </p:nvSpPr>
        <p:spPr bwMode="auto">
          <a:xfrm>
            <a:off x="1479967" y="4444180"/>
            <a:ext cx="1794569" cy="830858"/>
          </a:xfrm>
          <a:prstGeom prst="roundRect">
            <a:avLst>
              <a:gd name="adj" fmla="val 3857"/>
            </a:avLst>
          </a:prstGeom>
          <a:solidFill>
            <a:sysClr val="window" lastClr="FFFFFF"/>
          </a:solidFill>
          <a:ln w="6350" cap="flat" cmpd="sng" algn="ctr">
            <a:solidFill>
              <a:srgbClr val="C00000"/>
            </a:solidFill>
            <a:prstDash val="dash"/>
            <a:round/>
            <a:headEnd type="none" w="med" len="med"/>
            <a:tailEnd type="none" w="med" len="med"/>
          </a:ln>
          <a:effectLst>
            <a:outerShdw blurRad="63500" sx="102000" sy="102000" algn="ctr" rotWithShape="0">
              <a:prstClr val="black">
                <a:alpha val="40000"/>
              </a:prstClr>
            </a:outerShdw>
          </a:effectLst>
        </p:spPr>
        <p:txBody>
          <a:bodyPr vert="horz" wrap="square" lIns="91389" tIns="45694" rIns="91389" bIns="45694" numCol="1" rtlCol="0" anchor="t" anchorCtr="0" compatLnSpc="1">
            <a:prstTxWarp prst="textNoShape">
              <a:avLst/>
            </a:prstTxWarp>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defTabSz="877537" eaLnBrk="0" fontAlgn="base" hangingPunct="0">
              <a:spcBef>
                <a:spcPct val="0"/>
              </a:spcBef>
              <a:spcAft>
                <a:spcPct val="0"/>
              </a:spcAft>
              <a:defRPr/>
            </a:pPr>
            <a:endParaRPr lang="en-US" sz="1999">
              <a:solidFill>
                <a:schemeClr val="tx2"/>
              </a:solidFill>
            </a:endParaRPr>
          </a:p>
        </p:txBody>
      </p:sp>
      <p:grpSp>
        <p:nvGrpSpPr>
          <p:cNvPr id="71" name="组合 3206"/>
          <p:cNvGrpSpPr/>
          <p:nvPr/>
        </p:nvGrpSpPr>
        <p:grpSpPr>
          <a:xfrm>
            <a:off x="1435216" y="4501417"/>
            <a:ext cx="1794569" cy="826582"/>
            <a:chOff x="1842912" y="897386"/>
            <a:chExt cx="1978638" cy="931884"/>
          </a:xfrm>
        </p:grpSpPr>
        <p:sp>
          <p:nvSpPr>
            <p:cNvPr id="72" name="圆角矩形 3207"/>
            <p:cNvSpPr/>
            <p:nvPr/>
          </p:nvSpPr>
          <p:spPr bwMode="auto">
            <a:xfrm>
              <a:off x="1842912" y="897386"/>
              <a:ext cx="1978638" cy="931884"/>
            </a:xfrm>
            <a:prstGeom prst="roundRect">
              <a:avLst>
                <a:gd name="adj" fmla="val 3857"/>
              </a:avLst>
            </a:prstGeom>
            <a:solidFill>
              <a:sysClr val="window" lastClr="FFFFFF"/>
            </a:solidFill>
            <a:ln w="19050" cap="flat" cmpd="sng" algn="ctr">
              <a:solidFill>
                <a:srgbClr val="C00000"/>
              </a:solidFill>
              <a:prstDash val="solid"/>
              <a:round/>
              <a:headEnd type="none" w="med" len="med"/>
              <a:tailEnd type="none" w="med" len="med"/>
            </a:ln>
            <a:effectLst>
              <a:outerShdw blurRad="63500" sx="102000" sy="102000" algn="ctr" rotWithShape="0">
                <a:prstClr val="black">
                  <a:alpha val="40000"/>
                </a:prstClr>
              </a:outerShdw>
            </a:effectLst>
          </p:spPr>
          <p:txBody>
            <a:bodyPr vert="horz" wrap="square" lIns="91389" tIns="45694" rIns="91389" bIns="45694" numCol="1" rtlCol="0" anchor="t" anchorCtr="0" compatLnSpc="1">
              <a:prstTxWarp prst="textNoShape">
                <a:avLst/>
              </a:prstTxWarp>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defTabSz="877537" eaLnBrk="0" fontAlgn="base" hangingPunct="0">
                <a:spcBef>
                  <a:spcPct val="0"/>
                </a:spcBef>
                <a:spcAft>
                  <a:spcPct val="0"/>
                </a:spcAft>
                <a:defRPr/>
              </a:pPr>
              <a:endParaRPr lang="en-US" sz="1999">
                <a:solidFill>
                  <a:schemeClr val="tx2"/>
                </a:solidFill>
              </a:endParaRPr>
            </a:p>
          </p:txBody>
        </p:sp>
        <p:sp>
          <p:nvSpPr>
            <p:cNvPr id="73" name="圆角矩形 3208"/>
            <p:cNvSpPr>
              <a:spLocks/>
            </p:cNvSpPr>
            <p:nvPr/>
          </p:nvSpPr>
          <p:spPr>
            <a:xfrm>
              <a:off x="2246716" y="975473"/>
              <a:ext cx="794585" cy="472620"/>
            </a:xfrm>
            <a:prstGeom prst="roundRect">
              <a:avLst>
                <a:gd name="adj" fmla="val 0"/>
              </a:avLst>
            </a:prstGeom>
            <a:solidFill>
              <a:schemeClr val="bg2">
                <a:lumMod val="50000"/>
              </a:schemeClr>
            </a:solidFill>
            <a:ln w="12700" cap="flat" cmpd="sng" algn="ctr">
              <a:noFill/>
              <a:prstDash val="solid"/>
              <a:miter lim="800000"/>
            </a:ln>
            <a:effectLst>
              <a:outerShdw blurRad="50800" dist="50800" dir="5400000" algn="ctr" rotWithShape="0">
                <a:srgbClr val="000000">
                  <a:alpha val="40000"/>
                </a:srgbClr>
              </a:outerShdw>
            </a:effectLst>
            <a:scene3d>
              <a:camera prst="orthographicFront"/>
              <a:lightRig rig="threePt" dir="t"/>
            </a:scene3d>
            <a:sp3d>
              <a:bevelT/>
            </a:sp3d>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1000" dirty="0">
                  <a:solidFill>
                    <a:schemeClr val="tx2"/>
                  </a:solidFill>
                  <a:cs typeface="Arial" panose="020B0604020202020204" pitchFamily="34" charset="0"/>
                </a:rPr>
                <a:t>Cube</a:t>
              </a:r>
              <a:endParaRPr lang="zh-CN" altLang="en-US" sz="1000" dirty="0">
                <a:solidFill>
                  <a:schemeClr val="tx2"/>
                </a:solidFill>
                <a:cs typeface="Arial" panose="020B0604020202020204" pitchFamily="34" charset="0"/>
              </a:endParaRPr>
            </a:p>
          </p:txBody>
        </p:sp>
        <p:sp>
          <p:nvSpPr>
            <p:cNvPr id="74" name="圆角矩形 3209"/>
            <p:cNvSpPr>
              <a:spLocks noChangeAspect="1"/>
            </p:cNvSpPr>
            <p:nvPr/>
          </p:nvSpPr>
          <p:spPr>
            <a:xfrm>
              <a:off x="1923835" y="974723"/>
              <a:ext cx="264200" cy="759803"/>
            </a:xfrm>
            <a:prstGeom prst="roundRect">
              <a:avLst>
                <a:gd name="adj" fmla="val 0"/>
              </a:avLst>
            </a:prstGeom>
            <a:solidFill>
              <a:schemeClr val="bg2">
                <a:lumMod val="50000"/>
              </a:schemeClr>
            </a:solidFill>
            <a:ln w="12700" cap="flat" cmpd="sng" algn="ctr">
              <a:noFill/>
              <a:prstDash val="solid"/>
              <a:miter lim="800000"/>
            </a:ln>
            <a:effectLst>
              <a:outerShdw blurRad="50800" dist="50800" dir="5400000" algn="ctr" rotWithShape="0">
                <a:srgbClr val="000000">
                  <a:alpha val="40000"/>
                </a:srgbClr>
              </a:outerShdw>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1000" dirty="0">
                  <a:solidFill>
                    <a:schemeClr val="tx2"/>
                  </a:solidFill>
                  <a:cs typeface="Arial" panose="020B0604020202020204" pitchFamily="34" charset="0"/>
                </a:rPr>
                <a:t>L  S U</a:t>
              </a:r>
              <a:endParaRPr lang="zh-CN" altLang="en-US" sz="1000" dirty="0">
                <a:solidFill>
                  <a:schemeClr val="tx2"/>
                </a:solidFill>
                <a:cs typeface="Arial" panose="020B0604020202020204" pitchFamily="34" charset="0"/>
              </a:endParaRPr>
            </a:p>
          </p:txBody>
        </p:sp>
        <p:sp>
          <p:nvSpPr>
            <p:cNvPr id="75" name="圆角矩形 3210"/>
            <p:cNvSpPr>
              <a:spLocks/>
            </p:cNvSpPr>
            <p:nvPr/>
          </p:nvSpPr>
          <p:spPr>
            <a:xfrm>
              <a:off x="2246716" y="1501903"/>
              <a:ext cx="1511986" cy="232622"/>
            </a:xfrm>
            <a:prstGeom prst="roundRect">
              <a:avLst>
                <a:gd name="adj" fmla="val 0"/>
              </a:avLst>
            </a:prstGeom>
            <a:solidFill>
              <a:schemeClr val="bg2">
                <a:lumMod val="50000"/>
              </a:schemeClr>
            </a:solidFill>
            <a:ln w="12700" cap="flat" cmpd="sng" algn="ctr">
              <a:noFill/>
              <a:prstDash val="solid"/>
              <a:miter lim="800000"/>
            </a:ln>
            <a:effectLst>
              <a:outerShdw blurRad="50800" dist="50800" dir="5400000" algn="ctr" rotWithShape="0">
                <a:srgbClr val="000000">
                  <a:alpha val="40000"/>
                </a:srgbClr>
              </a:outerShdw>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1050" dirty="0">
                  <a:solidFill>
                    <a:schemeClr val="tx2"/>
                  </a:solidFill>
                  <a:cs typeface="Arial" panose="020B0604020202020204" pitchFamily="34" charset="0"/>
                </a:rPr>
                <a:t>Cache/Buffer</a:t>
              </a:r>
              <a:endParaRPr lang="zh-CN" altLang="en-US" sz="1050" dirty="0">
                <a:solidFill>
                  <a:schemeClr val="tx2"/>
                </a:solidFill>
                <a:cs typeface="Arial" panose="020B0604020202020204" pitchFamily="34" charset="0"/>
              </a:endParaRPr>
            </a:p>
          </p:txBody>
        </p:sp>
        <p:sp>
          <p:nvSpPr>
            <p:cNvPr id="76" name="圆角矩形 3211"/>
            <p:cNvSpPr>
              <a:spLocks/>
            </p:cNvSpPr>
            <p:nvPr/>
          </p:nvSpPr>
          <p:spPr>
            <a:xfrm>
              <a:off x="3112267" y="974723"/>
              <a:ext cx="651034" cy="217175"/>
            </a:xfrm>
            <a:prstGeom prst="roundRect">
              <a:avLst>
                <a:gd name="adj" fmla="val 0"/>
              </a:avLst>
            </a:prstGeom>
            <a:solidFill>
              <a:schemeClr val="bg2">
                <a:lumMod val="50000"/>
              </a:schemeClr>
            </a:solidFill>
            <a:ln w="12700" cap="flat" cmpd="sng" algn="ctr">
              <a:noFill/>
              <a:prstDash val="solid"/>
              <a:miter lim="800000"/>
            </a:ln>
            <a:effectLst>
              <a:outerShdw blurRad="50800" dist="50800" dir="5400000" algn="ctr" rotWithShape="0">
                <a:srgbClr val="000000">
                  <a:alpha val="40000"/>
                </a:srgbClr>
              </a:outerShdw>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a:solidFill>
                    <a:schemeClr val="tx2"/>
                  </a:solidFill>
                  <a:cs typeface="Arial" panose="020B0604020202020204" pitchFamily="34" charset="0"/>
                </a:rPr>
                <a:t>Vector</a:t>
              </a:r>
              <a:endParaRPr lang="zh-CN" altLang="en-US" sz="900" dirty="0">
                <a:solidFill>
                  <a:schemeClr val="tx2"/>
                </a:solidFill>
                <a:cs typeface="Arial" panose="020B0604020202020204" pitchFamily="34" charset="0"/>
              </a:endParaRPr>
            </a:p>
          </p:txBody>
        </p:sp>
        <p:sp>
          <p:nvSpPr>
            <p:cNvPr id="77" name="圆角矩形 3212"/>
            <p:cNvSpPr>
              <a:spLocks/>
            </p:cNvSpPr>
            <p:nvPr/>
          </p:nvSpPr>
          <p:spPr>
            <a:xfrm>
              <a:off x="3112808" y="1223789"/>
              <a:ext cx="645895" cy="217175"/>
            </a:xfrm>
            <a:prstGeom prst="roundRect">
              <a:avLst>
                <a:gd name="adj" fmla="val 0"/>
              </a:avLst>
            </a:prstGeom>
            <a:solidFill>
              <a:schemeClr val="bg2">
                <a:lumMod val="50000"/>
              </a:schemeClr>
            </a:solidFill>
            <a:ln w="12700" cap="flat" cmpd="sng" algn="ctr">
              <a:noFill/>
              <a:prstDash val="solid"/>
              <a:miter lim="800000"/>
            </a:ln>
            <a:effectLst>
              <a:outerShdw blurRad="50800" dist="50800" dir="5400000" algn="ctr" rotWithShape="0">
                <a:srgbClr val="000000">
                  <a:alpha val="40000"/>
                </a:srgbClr>
              </a:outerShdw>
            </a:effectLst>
          </p:spPr>
          <p:txBody>
            <a:bodyPr lIns="91362" tIns="45681" rIns="91362" bIns="45681"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defTabSz="1218784">
                <a:defRPr/>
              </a:pPr>
              <a:r>
                <a:rPr lang="en-US" altLang="zh-CN" sz="900" dirty="0">
                  <a:solidFill>
                    <a:schemeClr val="tx2"/>
                  </a:solidFill>
                  <a:cs typeface="Arial" panose="020B0604020202020204" pitchFamily="34" charset="0"/>
                </a:rPr>
                <a:t>Scalar</a:t>
              </a:r>
              <a:endParaRPr lang="zh-CN" altLang="en-US" sz="900" dirty="0">
                <a:solidFill>
                  <a:schemeClr val="tx2"/>
                </a:solidFill>
                <a:cs typeface="Arial" panose="020B0604020202020204" pitchFamily="34" charset="0"/>
              </a:endParaRPr>
            </a:p>
          </p:txBody>
        </p:sp>
      </p:grpSp>
      <p:sp>
        <p:nvSpPr>
          <p:cNvPr id="50" name="圆角矩形 49"/>
          <p:cNvSpPr/>
          <p:nvPr/>
        </p:nvSpPr>
        <p:spPr>
          <a:xfrm>
            <a:off x="442912" y="1218577"/>
            <a:ext cx="11373058" cy="2416220"/>
          </a:xfrm>
          <a:prstGeom prst="roundRect">
            <a:avLst>
              <a:gd name="adj" fmla="val 3850"/>
            </a:avLst>
          </a:prstGeom>
          <a:gradFill rotWithShape="1">
            <a:gsLst>
              <a:gs pos="0">
                <a:schemeClr val="bg2"/>
              </a:gs>
              <a:gs pos="50000">
                <a:srgbClr val="FFFFFF"/>
              </a:gs>
              <a:gs pos="100000">
                <a:schemeClr val="bg2"/>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endParaRPr lang="en-US" altLang="zh-CN" sz="1599" b="1" kern="0" dirty="0">
              <a:solidFill>
                <a:srgbClr val="C00000"/>
              </a:solidFill>
            </a:endParaRPr>
          </a:p>
          <a:p>
            <a:pPr defTabSz="1189096"/>
            <a:endParaRPr lang="en-US" altLang="zh-CN" sz="1599" b="1" kern="0" dirty="0">
              <a:solidFill>
                <a:srgbClr val="C00000"/>
              </a:solidFill>
            </a:endParaRPr>
          </a:p>
        </p:txBody>
      </p:sp>
      <p:pic>
        <p:nvPicPr>
          <p:cNvPr id="51" name="图片 5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1493" y="1638047"/>
            <a:ext cx="1758429" cy="1812280"/>
          </a:xfrm>
          <a:prstGeom prst="rect">
            <a:avLst/>
          </a:prstGeom>
          <a:effectLst>
            <a:glow rad="127000">
              <a:srgbClr val="0070C0">
                <a:alpha val="30000"/>
              </a:srgbClr>
            </a:glow>
          </a:effectLst>
        </p:spPr>
      </p:pic>
      <p:pic>
        <p:nvPicPr>
          <p:cNvPr id="52" name="图片 5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13532" y="1636625"/>
            <a:ext cx="1758719" cy="1812580"/>
          </a:xfrm>
          <a:prstGeom prst="rect">
            <a:avLst/>
          </a:prstGeom>
          <a:effectLst>
            <a:glow rad="127000">
              <a:srgbClr val="0070C0">
                <a:alpha val="30000"/>
              </a:srgbClr>
            </a:glow>
          </a:effectLst>
        </p:spPr>
      </p:pic>
      <p:pic>
        <p:nvPicPr>
          <p:cNvPr id="53" name="图片 5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39539" y="1637459"/>
            <a:ext cx="1756476" cy="1810266"/>
          </a:xfrm>
          <a:prstGeom prst="rect">
            <a:avLst/>
          </a:prstGeom>
          <a:effectLst>
            <a:glow rad="127000">
              <a:srgbClr val="DC102E">
                <a:alpha val="30000"/>
              </a:srgbClr>
            </a:glow>
          </a:effectLst>
        </p:spPr>
      </p:pic>
      <p:sp>
        <p:nvSpPr>
          <p:cNvPr id="54" name="矩形 53"/>
          <p:cNvSpPr/>
          <p:nvPr/>
        </p:nvSpPr>
        <p:spPr>
          <a:xfrm>
            <a:off x="815674" y="1275489"/>
            <a:ext cx="1410065" cy="253916"/>
          </a:xfrm>
          <a:prstGeom prst="rect">
            <a:avLst/>
          </a:prstGeom>
        </p:spPr>
        <p:txBody>
          <a:bodyPr wrap="none">
            <a:spAutoFit/>
          </a:bodyPr>
          <a:lstStyle/>
          <a:p>
            <a:pPr algn="ctr" defTabSz="685310"/>
            <a:r>
              <a:rPr lang="en-US" altLang="zh-CN" sz="1050" b="1" spc="112" dirty="0">
                <a:solidFill>
                  <a:schemeClr val="bg2">
                    <a:lumMod val="10000"/>
                  </a:schemeClr>
                </a:solidFill>
                <a:cs typeface="Arial" panose="020B0604020202020204" pitchFamily="34" charset="0"/>
              </a:rPr>
              <a:t>Scalar Compute</a:t>
            </a:r>
            <a:endParaRPr lang="zh-CN" altLang="en-US" sz="1050" b="1" spc="112" dirty="0">
              <a:solidFill>
                <a:schemeClr val="bg2">
                  <a:lumMod val="10000"/>
                </a:schemeClr>
              </a:solidFill>
              <a:cs typeface="Arial" panose="020B0604020202020204" pitchFamily="34" charset="0"/>
            </a:endParaRPr>
          </a:p>
        </p:txBody>
      </p:sp>
      <p:sp>
        <p:nvSpPr>
          <p:cNvPr id="55" name="矩形 54"/>
          <p:cNvSpPr/>
          <p:nvPr/>
        </p:nvSpPr>
        <p:spPr>
          <a:xfrm>
            <a:off x="941651" y="3641881"/>
            <a:ext cx="1059906" cy="230832"/>
          </a:xfrm>
          <a:prstGeom prst="rect">
            <a:avLst/>
          </a:prstGeom>
        </p:spPr>
        <p:txBody>
          <a:bodyPr wrap="none">
            <a:spAutoFit/>
          </a:bodyPr>
          <a:lstStyle/>
          <a:p>
            <a:pPr algn="ctr" defTabSz="685310"/>
            <a:r>
              <a:rPr lang="en-US" altLang="zh-CN" sz="900" b="1" dirty="0">
                <a:solidFill>
                  <a:schemeClr val="bg2">
                    <a:lumMod val="10000"/>
                  </a:schemeClr>
                </a:solidFill>
                <a:cs typeface="Arial" panose="020B0604020202020204" pitchFamily="34" charset="0"/>
              </a:rPr>
              <a:t>0.00X TOPS / W</a:t>
            </a:r>
          </a:p>
        </p:txBody>
      </p:sp>
      <p:sp>
        <p:nvSpPr>
          <p:cNvPr id="92" name="Freeform 93"/>
          <p:cNvSpPr>
            <a:spLocks/>
          </p:cNvSpPr>
          <p:nvPr/>
        </p:nvSpPr>
        <p:spPr bwMode="auto">
          <a:xfrm rot="5400000">
            <a:off x="3054128" y="1704778"/>
            <a:ext cx="1225421" cy="1561333"/>
          </a:xfrm>
          <a:custGeom>
            <a:avLst/>
            <a:gdLst>
              <a:gd name="T0" fmla="*/ 701 w 1138"/>
              <a:gd name="T1" fmla="*/ 33 h 81"/>
              <a:gd name="T2" fmla="*/ 785 w 1138"/>
              <a:gd name="T3" fmla="*/ 33 h 81"/>
              <a:gd name="T4" fmla="*/ 580 w 1138"/>
              <a:gd name="T5" fmla="*/ 0 h 81"/>
              <a:gd name="T6" fmla="*/ 370 w 1138"/>
              <a:gd name="T7" fmla="*/ 33 h 81"/>
              <a:gd name="T8" fmla="*/ 459 w 1138"/>
              <a:gd name="T9" fmla="*/ 33 h 81"/>
              <a:gd name="T10" fmla="*/ 0 w 1138"/>
              <a:gd name="T11" fmla="*/ 81 h 81"/>
              <a:gd name="T12" fmla="*/ 1138 w 1138"/>
              <a:gd name="T13" fmla="*/ 81 h 81"/>
              <a:gd name="T14" fmla="*/ 701 w 1138"/>
              <a:gd name="T15" fmla="*/ 33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8" h="81">
                <a:moveTo>
                  <a:pt x="701" y="33"/>
                </a:moveTo>
                <a:cubicBezTo>
                  <a:pt x="785" y="33"/>
                  <a:pt x="785" y="33"/>
                  <a:pt x="785" y="33"/>
                </a:cubicBezTo>
                <a:cubicBezTo>
                  <a:pt x="580" y="0"/>
                  <a:pt x="580" y="0"/>
                  <a:pt x="580" y="0"/>
                </a:cubicBezTo>
                <a:cubicBezTo>
                  <a:pt x="370" y="33"/>
                  <a:pt x="370" y="33"/>
                  <a:pt x="370" y="33"/>
                </a:cubicBezTo>
                <a:cubicBezTo>
                  <a:pt x="459" y="33"/>
                  <a:pt x="459" y="33"/>
                  <a:pt x="459" y="33"/>
                </a:cubicBezTo>
                <a:cubicBezTo>
                  <a:pt x="452" y="42"/>
                  <a:pt x="365" y="75"/>
                  <a:pt x="0" y="81"/>
                </a:cubicBezTo>
                <a:cubicBezTo>
                  <a:pt x="1138" y="81"/>
                  <a:pt x="1138" y="81"/>
                  <a:pt x="1138" y="81"/>
                </a:cubicBezTo>
                <a:cubicBezTo>
                  <a:pt x="1138" y="81"/>
                  <a:pt x="765" y="74"/>
                  <a:pt x="701" y="33"/>
                </a:cubicBezTo>
                <a:close/>
              </a:path>
            </a:pathLst>
          </a:custGeom>
          <a:gradFill flip="none" rotWithShape="1">
            <a:gsLst>
              <a:gs pos="0">
                <a:srgbClr val="00E6FF"/>
              </a:gs>
              <a:gs pos="100000">
                <a:srgbClr val="00E6FF">
                  <a:alpha val="0"/>
                </a:srgbClr>
              </a:gs>
            </a:gsLst>
            <a:lin ang="5400000" scaled="0"/>
            <a:tileRect/>
          </a:gradFill>
          <a:ln>
            <a:noFill/>
          </a:ln>
          <a:effectLst/>
        </p:spPr>
        <p:txBody>
          <a:bodyPr lIns="51203" tIns="25601" rIns="51203" bIns="25601"/>
          <a:lstStyle/>
          <a:p>
            <a:pPr defTabSz="685310"/>
            <a:endParaRPr lang="zh-CN" altLang="en-US" sz="525">
              <a:solidFill>
                <a:schemeClr val="bg2">
                  <a:lumMod val="10000"/>
                </a:schemeClr>
              </a:solidFill>
              <a:cs typeface="Arial" panose="020B0604020202020204" pitchFamily="34" charset="0"/>
            </a:endParaRPr>
          </a:p>
        </p:txBody>
      </p:sp>
      <p:sp>
        <p:nvSpPr>
          <p:cNvPr id="93" name="Freeform 93"/>
          <p:cNvSpPr>
            <a:spLocks/>
          </p:cNvSpPr>
          <p:nvPr/>
        </p:nvSpPr>
        <p:spPr bwMode="auto">
          <a:xfrm rot="5400000">
            <a:off x="6859025" y="1716394"/>
            <a:ext cx="1225421" cy="1561333"/>
          </a:xfrm>
          <a:custGeom>
            <a:avLst/>
            <a:gdLst>
              <a:gd name="T0" fmla="*/ 701 w 1138"/>
              <a:gd name="T1" fmla="*/ 33 h 81"/>
              <a:gd name="T2" fmla="*/ 785 w 1138"/>
              <a:gd name="T3" fmla="*/ 33 h 81"/>
              <a:gd name="T4" fmla="*/ 580 w 1138"/>
              <a:gd name="T5" fmla="*/ 0 h 81"/>
              <a:gd name="T6" fmla="*/ 370 w 1138"/>
              <a:gd name="T7" fmla="*/ 33 h 81"/>
              <a:gd name="T8" fmla="*/ 459 w 1138"/>
              <a:gd name="T9" fmla="*/ 33 h 81"/>
              <a:gd name="T10" fmla="*/ 0 w 1138"/>
              <a:gd name="T11" fmla="*/ 81 h 81"/>
              <a:gd name="T12" fmla="*/ 1138 w 1138"/>
              <a:gd name="T13" fmla="*/ 81 h 81"/>
              <a:gd name="T14" fmla="*/ 701 w 1138"/>
              <a:gd name="T15" fmla="*/ 33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8" h="81">
                <a:moveTo>
                  <a:pt x="701" y="33"/>
                </a:moveTo>
                <a:cubicBezTo>
                  <a:pt x="785" y="33"/>
                  <a:pt x="785" y="33"/>
                  <a:pt x="785" y="33"/>
                </a:cubicBezTo>
                <a:cubicBezTo>
                  <a:pt x="580" y="0"/>
                  <a:pt x="580" y="0"/>
                  <a:pt x="580" y="0"/>
                </a:cubicBezTo>
                <a:cubicBezTo>
                  <a:pt x="370" y="33"/>
                  <a:pt x="370" y="33"/>
                  <a:pt x="370" y="33"/>
                </a:cubicBezTo>
                <a:cubicBezTo>
                  <a:pt x="459" y="33"/>
                  <a:pt x="459" y="33"/>
                  <a:pt x="459" y="33"/>
                </a:cubicBezTo>
                <a:cubicBezTo>
                  <a:pt x="452" y="42"/>
                  <a:pt x="365" y="75"/>
                  <a:pt x="0" y="81"/>
                </a:cubicBezTo>
                <a:cubicBezTo>
                  <a:pt x="1138" y="81"/>
                  <a:pt x="1138" y="81"/>
                  <a:pt x="1138" y="81"/>
                </a:cubicBezTo>
                <a:cubicBezTo>
                  <a:pt x="1138" y="81"/>
                  <a:pt x="765" y="74"/>
                  <a:pt x="701" y="33"/>
                </a:cubicBezTo>
                <a:close/>
              </a:path>
            </a:pathLst>
          </a:custGeom>
          <a:gradFill flip="none" rotWithShape="1">
            <a:gsLst>
              <a:gs pos="0">
                <a:srgbClr val="00E6FF"/>
              </a:gs>
              <a:gs pos="100000">
                <a:srgbClr val="00E6FF">
                  <a:alpha val="0"/>
                </a:srgbClr>
              </a:gs>
            </a:gsLst>
            <a:lin ang="5400000" scaled="0"/>
            <a:tileRect/>
          </a:gradFill>
          <a:ln>
            <a:noFill/>
          </a:ln>
          <a:effectLst/>
        </p:spPr>
        <p:txBody>
          <a:bodyPr lIns="51203" tIns="25601" rIns="51203" bIns="25601"/>
          <a:lstStyle/>
          <a:p>
            <a:pPr defTabSz="685310"/>
            <a:endParaRPr lang="zh-CN" altLang="en-US" sz="525">
              <a:solidFill>
                <a:schemeClr val="bg2">
                  <a:lumMod val="10000"/>
                </a:schemeClr>
              </a:solidFill>
              <a:cs typeface="Arial" panose="020B0604020202020204" pitchFamily="34" charset="0"/>
            </a:endParaRPr>
          </a:p>
        </p:txBody>
      </p:sp>
      <p:sp>
        <p:nvSpPr>
          <p:cNvPr id="94" name="矩形 93"/>
          <p:cNvSpPr/>
          <p:nvPr/>
        </p:nvSpPr>
        <p:spPr>
          <a:xfrm>
            <a:off x="4930265" y="3641684"/>
            <a:ext cx="925253" cy="230832"/>
          </a:xfrm>
          <a:prstGeom prst="rect">
            <a:avLst/>
          </a:prstGeom>
        </p:spPr>
        <p:txBody>
          <a:bodyPr wrap="none">
            <a:spAutoFit/>
          </a:bodyPr>
          <a:lstStyle/>
          <a:p>
            <a:pPr algn="ctr" defTabSz="685310"/>
            <a:r>
              <a:rPr lang="en-US" altLang="zh-CN" sz="900" b="1" dirty="0">
                <a:solidFill>
                  <a:schemeClr val="bg2">
                    <a:lumMod val="10000"/>
                  </a:schemeClr>
                </a:solidFill>
                <a:cs typeface="Arial" panose="020B0604020202020204" pitchFamily="34" charset="0"/>
              </a:rPr>
              <a:t>0.X TOPS / W</a:t>
            </a:r>
          </a:p>
        </p:txBody>
      </p:sp>
      <p:sp>
        <p:nvSpPr>
          <p:cNvPr id="95" name="矩形 94"/>
          <p:cNvSpPr/>
          <p:nvPr/>
        </p:nvSpPr>
        <p:spPr>
          <a:xfrm>
            <a:off x="8804042" y="3641487"/>
            <a:ext cx="827470" cy="230832"/>
          </a:xfrm>
          <a:prstGeom prst="rect">
            <a:avLst/>
          </a:prstGeom>
        </p:spPr>
        <p:txBody>
          <a:bodyPr wrap="none">
            <a:spAutoFit/>
          </a:bodyPr>
          <a:lstStyle/>
          <a:p>
            <a:pPr algn="ctr" defTabSz="685310"/>
            <a:r>
              <a:rPr lang="en-US" altLang="zh-CN" sz="900" b="1" dirty="0">
                <a:solidFill>
                  <a:schemeClr val="bg2">
                    <a:lumMod val="10000"/>
                  </a:schemeClr>
                </a:solidFill>
                <a:cs typeface="Arial" panose="020B0604020202020204" pitchFamily="34" charset="0"/>
              </a:rPr>
              <a:t>X TOPS / W</a:t>
            </a:r>
          </a:p>
        </p:txBody>
      </p:sp>
      <p:sp>
        <p:nvSpPr>
          <p:cNvPr id="96" name="矩形 95"/>
          <p:cNvSpPr/>
          <p:nvPr/>
        </p:nvSpPr>
        <p:spPr>
          <a:xfrm>
            <a:off x="4695454" y="1285474"/>
            <a:ext cx="1437317" cy="253916"/>
          </a:xfrm>
          <a:prstGeom prst="rect">
            <a:avLst/>
          </a:prstGeom>
        </p:spPr>
        <p:txBody>
          <a:bodyPr wrap="none">
            <a:spAutoFit/>
          </a:bodyPr>
          <a:lstStyle/>
          <a:p>
            <a:pPr algn="ctr" defTabSz="685310"/>
            <a:r>
              <a:rPr lang="en-US" altLang="zh-CN" sz="1050" b="1" spc="112" dirty="0">
                <a:solidFill>
                  <a:schemeClr val="bg2">
                    <a:lumMod val="10000"/>
                  </a:schemeClr>
                </a:solidFill>
                <a:cs typeface="Arial" panose="020B0604020202020204" pitchFamily="34" charset="0"/>
              </a:rPr>
              <a:t>Vector Compute</a:t>
            </a:r>
            <a:endParaRPr lang="zh-CN" altLang="en-US" sz="1050" b="1" spc="112" dirty="0">
              <a:solidFill>
                <a:schemeClr val="bg2">
                  <a:lumMod val="10000"/>
                </a:schemeClr>
              </a:solidFill>
              <a:cs typeface="Arial" panose="020B0604020202020204" pitchFamily="34" charset="0"/>
            </a:endParaRPr>
          </a:p>
        </p:txBody>
      </p:sp>
      <p:sp>
        <p:nvSpPr>
          <p:cNvPr id="97" name="矩形 96"/>
          <p:cNvSpPr/>
          <p:nvPr/>
        </p:nvSpPr>
        <p:spPr>
          <a:xfrm>
            <a:off x="8490585" y="1188857"/>
            <a:ext cx="1454382" cy="415336"/>
          </a:xfrm>
          <a:prstGeom prst="rect">
            <a:avLst/>
          </a:prstGeom>
        </p:spPr>
        <p:txBody>
          <a:bodyPr wrap="none">
            <a:spAutoFit/>
          </a:bodyPr>
          <a:lstStyle/>
          <a:p>
            <a:pPr algn="ctr" defTabSz="685310"/>
            <a:r>
              <a:rPr lang="en-US" altLang="zh-CN" sz="1050" b="1" spc="112" dirty="0">
                <a:solidFill>
                  <a:schemeClr val="bg2">
                    <a:lumMod val="10000"/>
                  </a:schemeClr>
                </a:solidFill>
                <a:ea typeface="微软雅黑" panose="020B0503020204020204" pitchFamily="34" charset="-122"/>
                <a:cs typeface="Arial" panose="020B0604020202020204" pitchFamily="34" charset="0"/>
              </a:rPr>
              <a:t>Da Vinci</a:t>
            </a:r>
          </a:p>
          <a:p>
            <a:pPr algn="ctr" defTabSz="685310"/>
            <a:r>
              <a:rPr lang="en-US" altLang="zh-CN" sz="1050" b="1" spc="112" dirty="0">
                <a:solidFill>
                  <a:schemeClr val="bg2">
                    <a:lumMod val="10000"/>
                  </a:schemeClr>
                </a:solidFill>
                <a:ea typeface="微软雅黑" panose="020B0503020204020204" pitchFamily="34" charset="-122"/>
                <a:cs typeface="Arial" panose="020B0604020202020204" pitchFamily="34" charset="0"/>
              </a:rPr>
              <a:t>Tensor Compute</a:t>
            </a:r>
          </a:p>
        </p:txBody>
      </p:sp>
      <p:sp>
        <p:nvSpPr>
          <p:cNvPr id="101" name="矩形 100"/>
          <p:cNvSpPr/>
          <p:nvPr/>
        </p:nvSpPr>
        <p:spPr>
          <a:xfrm>
            <a:off x="2384143" y="2197907"/>
            <a:ext cx="1756039" cy="738407"/>
          </a:xfrm>
          <a:prstGeom prst="rect">
            <a:avLst/>
          </a:prstGeom>
        </p:spPr>
        <p:txBody>
          <a:bodyPr wrap="square">
            <a:spAutoFit/>
          </a:bodyPr>
          <a:lstStyle/>
          <a:p>
            <a:r>
              <a:rPr lang="en-US" altLang="zh-CN" sz="2399" b="1" dirty="0">
                <a:solidFill>
                  <a:schemeClr val="accent1"/>
                </a:solidFill>
              </a:rPr>
              <a:t>1D: </a:t>
            </a:r>
            <a:r>
              <a:rPr lang="en-US" altLang="zh-CN" sz="1799" dirty="0"/>
              <a:t>N</a:t>
            </a:r>
            <a:r>
              <a:rPr lang="en-US" altLang="zh-CN" sz="1799" baseline="30000" dirty="0"/>
              <a:t>2</a:t>
            </a:r>
            <a:r>
              <a:rPr lang="en-US" altLang="zh-CN" sz="1799" dirty="0"/>
              <a:t> Cycle</a:t>
            </a:r>
          </a:p>
          <a:p>
            <a:r>
              <a:rPr lang="en-US" altLang="zh-CN" sz="1799" dirty="0"/>
              <a:t>N</a:t>
            </a:r>
            <a:r>
              <a:rPr lang="zh-CN" altLang="en-US" sz="1799" dirty="0"/>
              <a:t>个</a:t>
            </a:r>
            <a:r>
              <a:rPr lang="en-US" altLang="zh-CN" sz="1799" dirty="0"/>
              <a:t>1D MAC</a:t>
            </a:r>
          </a:p>
        </p:txBody>
      </p:sp>
      <p:sp>
        <p:nvSpPr>
          <p:cNvPr id="102" name="矩形 101"/>
          <p:cNvSpPr/>
          <p:nvPr/>
        </p:nvSpPr>
        <p:spPr>
          <a:xfrm>
            <a:off x="6253793" y="2197907"/>
            <a:ext cx="1863216" cy="738407"/>
          </a:xfrm>
          <a:prstGeom prst="rect">
            <a:avLst/>
          </a:prstGeom>
        </p:spPr>
        <p:txBody>
          <a:bodyPr wrap="square">
            <a:spAutoFit/>
          </a:bodyPr>
          <a:lstStyle/>
          <a:p>
            <a:r>
              <a:rPr lang="en-US" altLang="zh-CN" sz="2399" b="1" dirty="0">
                <a:solidFill>
                  <a:schemeClr val="accent1"/>
                </a:solidFill>
              </a:rPr>
              <a:t>2D: </a:t>
            </a:r>
            <a:r>
              <a:rPr lang="en-US" altLang="zh-CN" sz="1799" dirty="0"/>
              <a:t>N Cycle</a:t>
            </a:r>
            <a:endParaRPr lang="en-US" altLang="zh-CN" sz="1799" dirty="0">
              <a:sym typeface="方正兰亭黑简体" panose="02000000000000000000" charset="-122"/>
            </a:endParaRPr>
          </a:p>
          <a:p>
            <a:r>
              <a:rPr lang="en-US" altLang="zh-CN" sz="1799" dirty="0"/>
              <a:t>1</a:t>
            </a:r>
            <a:r>
              <a:rPr lang="zh-CN" altLang="en-US" sz="1799" dirty="0"/>
              <a:t>个</a:t>
            </a:r>
            <a:r>
              <a:rPr lang="en-US" altLang="zh-CN" sz="1799" dirty="0"/>
              <a:t>N</a:t>
            </a:r>
            <a:r>
              <a:rPr lang="en-US" altLang="zh-CN" sz="1799" baseline="30000" dirty="0"/>
              <a:t>2</a:t>
            </a:r>
            <a:r>
              <a:rPr lang="en-US" altLang="zh-CN" sz="1799" dirty="0"/>
              <a:t> 2D MAC</a:t>
            </a:r>
          </a:p>
        </p:txBody>
      </p:sp>
      <p:sp>
        <p:nvSpPr>
          <p:cNvPr id="103" name="矩形 102"/>
          <p:cNvSpPr/>
          <p:nvPr/>
        </p:nvSpPr>
        <p:spPr>
          <a:xfrm>
            <a:off x="10062573" y="1741403"/>
            <a:ext cx="1867451" cy="738376"/>
          </a:xfrm>
          <a:prstGeom prst="rect">
            <a:avLst/>
          </a:prstGeom>
        </p:spPr>
        <p:txBody>
          <a:bodyPr wrap="square">
            <a:spAutoFit/>
          </a:bodyPr>
          <a:lstStyle/>
          <a:p>
            <a:r>
              <a:rPr lang="en-US" altLang="zh-CN" sz="2399" b="1" dirty="0">
                <a:solidFill>
                  <a:schemeClr val="accent1"/>
                </a:solidFill>
                <a:latin typeface="微软雅黑" panose="020B0503020204020204" pitchFamily="34" charset="-122"/>
                <a:ea typeface="微软雅黑" panose="020B0503020204020204" pitchFamily="34" charset="-122"/>
              </a:rPr>
              <a:t>3D: </a:t>
            </a:r>
            <a:r>
              <a:rPr lang="en-US" altLang="zh-CN" sz="1799" dirty="0"/>
              <a:t>1 Cycle</a:t>
            </a:r>
            <a:endParaRPr lang="en-US" altLang="zh-CN" sz="1799" dirty="0">
              <a:sym typeface="方正兰亭黑简体" panose="02000000000000000000" charset="-122"/>
            </a:endParaRPr>
          </a:p>
          <a:p>
            <a:r>
              <a:rPr lang="en-US" altLang="zh-CN" sz="1799" dirty="0"/>
              <a:t>1</a:t>
            </a:r>
            <a:r>
              <a:rPr lang="zh-CN" altLang="en-US" sz="1799" dirty="0"/>
              <a:t>个</a:t>
            </a:r>
            <a:r>
              <a:rPr lang="en-US" altLang="zh-CN" sz="1799" dirty="0"/>
              <a:t>N</a:t>
            </a:r>
            <a:r>
              <a:rPr lang="en-US" altLang="zh-CN" sz="1799" baseline="30000" dirty="0"/>
              <a:t>3</a:t>
            </a:r>
            <a:r>
              <a:rPr lang="en-US" altLang="zh-CN" sz="1799" dirty="0"/>
              <a:t> 3D Cube</a:t>
            </a:r>
          </a:p>
        </p:txBody>
      </p:sp>
      <p:sp>
        <p:nvSpPr>
          <p:cNvPr id="2" name="标题 1"/>
          <p:cNvSpPr>
            <a:spLocks noGrp="1"/>
          </p:cNvSpPr>
          <p:nvPr>
            <p:ph type="title"/>
          </p:nvPr>
        </p:nvSpPr>
        <p:spPr/>
        <p:txBody>
          <a:bodyPr>
            <a:normAutofit fontScale="90000"/>
          </a:bodyPr>
          <a:lstStyle/>
          <a:p>
            <a:r>
              <a:rPr lang="zh-CN" altLang="en-US" sz="3600" dirty="0">
                <a:latin typeface="+mj-lt"/>
                <a:ea typeface="+mj-ea"/>
                <a:cs typeface="+mn-ea"/>
              </a:rPr>
              <a:t>芯片层：基于</a:t>
            </a:r>
            <a:r>
              <a:rPr lang="en-US" altLang="zh-CN" sz="3600" dirty="0">
                <a:latin typeface="+mj-lt"/>
                <a:ea typeface="+mj-ea"/>
                <a:cs typeface="+mn-ea"/>
              </a:rPr>
              <a:t>Da Vinci AI</a:t>
            </a:r>
            <a:r>
              <a:rPr lang="zh-CN" altLang="en-US" sz="3600" dirty="0">
                <a:latin typeface="+mj-lt"/>
                <a:ea typeface="+mj-ea"/>
                <a:cs typeface="+mn-ea"/>
              </a:rPr>
              <a:t>技术架构</a:t>
            </a:r>
            <a:r>
              <a:rPr lang="en-US" sz="3600" dirty="0">
                <a:latin typeface="+mj-lt"/>
                <a:ea typeface="+mj-ea"/>
                <a:cs typeface="+mn-ea"/>
              </a:rPr>
              <a:t/>
            </a:r>
            <a:br>
              <a:rPr lang="en-US" sz="3600" dirty="0">
                <a:latin typeface="+mj-lt"/>
                <a:ea typeface="+mj-ea"/>
                <a:cs typeface="+mn-ea"/>
              </a:rPr>
            </a:br>
            <a:endParaRPr lang="en-US" sz="3600" dirty="0">
              <a:latin typeface="+mj-lt"/>
              <a:ea typeface="+mj-ea"/>
              <a:cs typeface="+mn-ea"/>
            </a:endParaRPr>
          </a:p>
        </p:txBody>
      </p:sp>
    </p:spTree>
    <p:extLst>
      <p:ext uri="{BB962C8B-B14F-4D97-AF65-F5344CB8AC3E}">
        <p14:creationId xmlns:p14="http://schemas.microsoft.com/office/powerpoint/2010/main" val="356532730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63"/>
          <p:cNvSpPr txBox="1"/>
          <p:nvPr/>
        </p:nvSpPr>
        <p:spPr>
          <a:xfrm>
            <a:off x="6622805" y="1409693"/>
            <a:ext cx="4907681" cy="507441"/>
          </a:xfrm>
          <a:prstGeom prst="rect">
            <a:avLst/>
          </a:prstGeom>
          <a:noFill/>
          <a:ln>
            <a:noFill/>
          </a:ln>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defTabSz="914112">
              <a:lnSpc>
                <a:spcPct val="150000"/>
              </a:lnSpc>
            </a:pPr>
            <a:r>
              <a:rPr lang="zh-CN" altLang="en-US" sz="1799" b="1" dirty="0">
                <a:solidFill>
                  <a:schemeClr val="accent1"/>
                </a:solidFill>
              </a:rPr>
              <a:t>最优开发效率和算子最佳匹配昇腾芯片性能</a:t>
            </a:r>
            <a:endParaRPr lang="en-US" altLang="zh-CN" sz="1799" b="1" dirty="0">
              <a:solidFill>
                <a:schemeClr val="accent1"/>
              </a:solidFill>
            </a:endParaRPr>
          </a:p>
        </p:txBody>
      </p:sp>
      <p:sp>
        <p:nvSpPr>
          <p:cNvPr id="32" name="文本框 22"/>
          <p:cNvSpPr txBox="1"/>
          <p:nvPr/>
        </p:nvSpPr>
        <p:spPr>
          <a:xfrm>
            <a:off x="6917596" y="2642333"/>
            <a:ext cx="4318099" cy="415336"/>
          </a:xfrm>
          <a:prstGeom prst="rect">
            <a:avLst/>
          </a:prstGeom>
          <a:noFill/>
          <a:ln>
            <a:noFill/>
          </a:ln>
        </p:spPr>
        <p:txBody>
          <a:bodyPr wrap="square" rtlCol="0">
            <a:spAutoFit/>
          </a:bodyPr>
          <a:lstStyle/>
          <a:p>
            <a:pPr algn="ctr">
              <a:lnSpc>
                <a:spcPct val="150000"/>
              </a:lnSpc>
            </a:pPr>
            <a:r>
              <a:rPr lang="zh-CN" altLang="en-US" sz="1399" dirty="0">
                <a:solidFill>
                  <a:srgbClr val="1D1D1A"/>
                </a:solidFill>
              </a:rPr>
              <a:t>算子融合，减少算子内存搬移，</a:t>
            </a:r>
            <a:r>
              <a:rPr lang="zh-CN" altLang="en-US" sz="1399" b="1" dirty="0">
                <a:solidFill>
                  <a:schemeClr val="accent1"/>
                </a:solidFill>
              </a:rPr>
              <a:t>提升性能</a:t>
            </a:r>
            <a:r>
              <a:rPr lang="en-US" altLang="zh-CN" sz="1399" b="1" dirty="0">
                <a:solidFill>
                  <a:schemeClr val="accent1"/>
                </a:solidFill>
              </a:rPr>
              <a:t>17%</a:t>
            </a:r>
            <a:endParaRPr lang="zh-CN" altLang="en-US" sz="1399" b="1" dirty="0">
              <a:solidFill>
                <a:schemeClr val="accent1"/>
              </a:solidFill>
            </a:endParaRPr>
          </a:p>
        </p:txBody>
      </p:sp>
      <p:sp>
        <p:nvSpPr>
          <p:cNvPr id="33" name="文本框 23"/>
          <p:cNvSpPr txBox="1"/>
          <p:nvPr/>
        </p:nvSpPr>
        <p:spPr>
          <a:xfrm>
            <a:off x="6516634" y="5422290"/>
            <a:ext cx="4907681" cy="738376"/>
          </a:xfrm>
          <a:prstGeom prst="rect">
            <a:avLst/>
          </a:prstGeom>
          <a:noFill/>
          <a:ln>
            <a:noFill/>
          </a:ln>
        </p:spPr>
        <p:txBody>
          <a:bodyPr wrap="square" rtlCol="0">
            <a:spAutoFit/>
          </a:bodyPr>
          <a:lstStyle/>
          <a:p>
            <a:pPr algn="ctr">
              <a:lnSpc>
                <a:spcPct val="150000"/>
              </a:lnSpc>
            </a:pPr>
            <a:r>
              <a:rPr lang="zh-CN" altLang="en-US" sz="1399" dirty="0">
                <a:solidFill>
                  <a:srgbClr val="1D1D1A"/>
                </a:solidFill>
              </a:rPr>
              <a:t>基于</a:t>
            </a:r>
            <a:r>
              <a:rPr lang="en-US" altLang="zh-CN" sz="1399" dirty="0">
                <a:solidFill>
                  <a:srgbClr val="1D1D1A"/>
                </a:solidFill>
              </a:rPr>
              <a:t>C/C++</a:t>
            </a:r>
            <a:r>
              <a:rPr lang="zh-CN" altLang="en-US" sz="1399" dirty="0">
                <a:solidFill>
                  <a:srgbClr val="1D1D1A"/>
                </a:solidFill>
              </a:rPr>
              <a:t>扩展的异构混合编程语言的编译器及二进制工具集，</a:t>
            </a:r>
            <a:r>
              <a:rPr lang="zh-CN" altLang="en-US" sz="1399" b="1" dirty="0">
                <a:solidFill>
                  <a:srgbClr val="C00000"/>
                </a:solidFill>
              </a:rPr>
              <a:t>极致性能、高效编程</a:t>
            </a:r>
            <a:r>
              <a:rPr lang="zh-CN" altLang="en-US" sz="1399" dirty="0">
                <a:solidFill>
                  <a:srgbClr val="1D1D1A"/>
                </a:solidFill>
              </a:rPr>
              <a:t>，实现昇腾芯片全场景支持</a:t>
            </a:r>
          </a:p>
        </p:txBody>
      </p:sp>
      <p:sp>
        <p:nvSpPr>
          <p:cNvPr id="59" name="TextBox 58"/>
          <p:cNvSpPr txBox="1"/>
          <p:nvPr/>
        </p:nvSpPr>
        <p:spPr>
          <a:xfrm>
            <a:off x="952129" y="1313107"/>
            <a:ext cx="4600374" cy="707610"/>
          </a:xfrm>
          <a:prstGeom prst="rect">
            <a:avLst/>
          </a:prstGeom>
          <a:noFill/>
        </p:spPr>
        <p:txBody>
          <a:bodyPr wrap="square" rtlCol="0">
            <a:spAutoFit/>
          </a:bodyPr>
          <a:lstStyle/>
          <a:p>
            <a:pPr algn="ctr"/>
            <a:r>
              <a:rPr lang="en-US" altLang="zh-CN" sz="2399" b="1" dirty="0">
                <a:solidFill>
                  <a:srgbClr val="C00000"/>
                </a:solidFill>
                <a:cs typeface="Arial" pitchFamily="34" charset="0"/>
              </a:rPr>
              <a:t>CANN</a:t>
            </a:r>
          </a:p>
          <a:p>
            <a:pPr algn="ctr"/>
            <a:r>
              <a:rPr lang="en-US" altLang="zh-CN" sz="1399" dirty="0">
                <a:solidFill>
                  <a:srgbClr val="1D1D1A"/>
                </a:solidFill>
                <a:cs typeface="Arial" pitchFamily="34" charset="0"/>
              </a:rPr>
              <a:t> </a:t>
            </a:r>
            <a:r>
              <a:rPr lang="en-US" altLang="zh-CN" sz="1599" dirty="0">
                <a:solidFill>
                  <a:srgbClr val="1D1D1A"/>
                </a:solidFill>
                <a:cs typeface="Arial" pitchFamily="34" charset="0"/>
              </a:rPr>
              <a:t>Compute Architecture for Neural Networks</a:t>
            </a:r>
            <a:endParaRPr lang="zh-CN" altLang="en-US" sz="1599" dirty="0">
              <a:solidFill>
                <a:srgbClr val="1D1D1A"/>
              </a:solidFill>
              <a:cs typeface="Arial" pitchFamily="34" charset="0"/>
            </a:endParaRPr>
          </a:p>
        </p:txBody>
      </p:sp>
      <p:sp>
        <p:nvSpPr>
          <p:cNvPr id="65" name="圆角矩形 64"/>
          <p:cNvSpPr/>
          <p:nvPr/>
        </p:nvSpPr>
        <p:spPr>
          <a:xfrm>
            <a:off x="830174" y="2065276"/>
            <a:ext cx="4913297" cy="1210526"/>
          </a:xfrm>
          <a:prstGeom prst="roundRect">
            <a:avLst>
              <a:gd name="adj" fmla="val 0"/>
            </a:avLst>
          </a:prstGeom>
          <a:gradFill rotWithShape="1">
            <a:gsLst>
              <a:gs pos="0">
                <a:schemeClr val="bg2"/>
              </a:gs>
              <a:gs pos="50000">
                <a:srgbClr val="FFFFFF"/>
              </a:gs>
              <a:gs pos="100000">
                <a:schemeClr val="bg2"/>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endParaRPr lang="zh-CN" altLang="en-US" sz="1599" b="1" kern="0" dirty="0">
              <a:solidFill>
                <a:srgbClr val="C00000"/>
              </a:solidFill>
            </a:endParaRPr>
          </a:p>
        </p:txBody>
      </p:sp>
      <p:sp>
        <p:nvSpPr>
          <p:cNvPr id="74" name="圆角矩形 73"/>
          <p:cNvSpPr/>
          <p:nvPr/>
        </p:nvSpPr>
        <p:spPr>
          <a:xfrm>
            <a:off x="830174" y="4829863"/>
            <a:ext cx="4913297" cy="1429317"/>
          </a:xfrm>
          <a:prstGeom prst="roundRect">
            <a:avLst>
              <a:gd name="adj" fmla="val 0"/>
            </a:avLst>
          </a:prstGeom>
          <a:gradFill rotWithShape="1">
            <a:gsLst>
              <a:gs pos="0">
                <a:schemeClr val="bg2"/>
              </a:gs>
              <a:gs pos="50000">
                <a:srgbClr val="FFFFFF"/>
              </a:gs>
              <a:gs pos="100000">
                <a:schemeClr val="bg2"/>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endParaRPr lang="zh-CN" altLang="en-US" sz="1599" b="1" kern="0">
              <a:solidFill>
                <a:srgbClr val="C00000"/>
              </a:solidFill>
            </a:endParaRPr>
          </a:p>
        </p:txBody>
      </p:sp>
      <p:sp>
        <p:nvSpPr>
          <p:cNvPr id="75" name="TextBox 74"/>
          <p:cNvSpPr txBox="1"/>
          <p:nvPr/>
        </p:nvSpPr>
        <p:spPr>
          <a:xfrm>
            <a:off x="1928129" y="2208095"/>
            <a:ext cx="2717387" cy="307657"/>
          </a:xfrm>
          <a:prstGeom prst="rect">
            <a:avLst/>
          </a:prstGeom>
          <a:noFill/>
        </p:spPr>
        <p:txBody>
          <a:bodyPr wrap="square" rtlCol="0">
            <a:spAutoFit/>
          </a:bodyPr>
          <a:lstStyle/>
          <a:p>
            <a:pPr algn="ctr"/>
            <a:r>
              <a:rPr lang="en-US" altLang="zh-CN" sz="1399" b="1" dirty="0">
                <a:solidFill>
                  <a:srgbClr val="C00000"/>
                </a:solidFill>
              </a:rPr>
              <a:t>Fusion Engine </a:t>
            </a:r>
            <a:r>
              <a:rPr lang="zh-CN" altLang="en-US" sz="1399" b="1" dirty="0">
                <a:solidFill>
                  <a:srgbClr val="C00000"/>
                </a:solidFill>
              </a:rPr>
              <a:t>融合引擎</a:t>
            </a:r>
            <a:endParaRPr lang="en-US" altLang="zh-CN" sz="1399" b="1" dirty="0">
              <a:solidFill>
                <a:srgbClr val="C00000"/>
              </a:solidFill>
            </a:endParaRPr>
          </a:p>
        </p:txBody>
      </p:sp>
      <p:sp>
        <p:nvSpPr>
          <p:cNvPr id="76" name="Rounded Rectangle 13"/>
          <p:cNvSpPr/>
          <p:nvPr/>
        </p:nvSpPr>
        <p:spPr bwMode="auto">
          <a:xfrm>
            <a:off x="1046255" y="2630967"/>
            <a:ext cx="1383980" cy="510666"/>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77" name="Rounded Rectangle 13"/>
          <p:cNvSpPr/>
          <p:nvPr/>
        </p:nvSpPr>
        <p:spPr bwMode="auto">
          <a:xfrm>
            <a:off x="2594833" y="2630967"/>
            <a:ext cx="1383980" cy="510666"/>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78" name="Rounded Rectangle 13"/>
          <p:cNvSpPr/>
          <p:nvPr/>
        </p:nvSpPr>
        <p:spPr bwMode="auto">
          <a:xfrm>
            <a:off x="4143410" y="2630967"/>
            <a:ext cx="1383980" cy="510666"/>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9" name="TextBox 8"/>
          <p:cNvSpPr txBox="1"/>
          <p:nvPr/>
        </p:nvSpPr>
        <p:spPr>
          <a:xfrm>
            <a:off x="1291298" y="2732471"/>
            <a:ext cx="914033" cy="307648"/>
          </a:xfrm>
          <a:prstGeom prst="rect">
            <a:avLst/>
          </a:prstGeom>
          <a:noFill/>
        </p:spPr>
        <p:txBody>
          <a:bodyPr wrap="none" rtlCol="0">
            <a:spAutoFit/>
          </a:bodyPr>
          <a:lstStyle/>
          <a:p>
            <a:r>
              <a:rPr lang="en-US" altLang="zh-CN" sz="1399" dirty="0">
                <a:solidFill>
                  <a:srgbClr val="1D1D1A"/>
                </a:solidFill>
              </a:rPr>
              <a:t>Task</a:t>
            </a:r>
            <a:r>
              <a:rPr lang="zh-CN" altLang="en-US" sz="1399" dirty="0">
                <a:solidFill>
                  <a:srgbClr val="1D1D1A"/>
                </a:solidFill>
              </a:rPr>
              <a:t>信息</a:t>
            </a:r>
          </a:p>
        </p:txBody>
      </p:sp>
      <p:sp>
        <p:nvSpPr>
          <p:cNvPr id="79" name="TextBox 78"/>
          <p:cNvSpPr txBox="1"/>
          <p:nvPr/>
        </p:nvSpPr>
        <p:spPr>
          <a:xfrm>
            <a:off x="2835593" y="2732471"/>
            <a:ext cx="902458" cy="307657"/>
          </a:xfrm>
          <a:prstGeom prst="rect">
            <a:avLst/>
          </a:prstGeom>
          <a:noFill/>
        </p:spPr>
        <p:txBody>
          <a:bodyPr wrap="none" rtlCol="0">
            <a:spAutoFit/>
          </a:bodyPr>
          <a:lstStyle/>
          <a:p>
            <a:pPr algn="ctr" defTabSz="914034" fontAlgn="base">
              <a:spcBef>
                <a:spcPct val="0"/>
              </a:spcBef>
              <a:spcAft>
                <a:spcPct val="0"/>
              </a:spcAft>
              <a:buClr>
                <a:srgbClr val="CC9900"/>
              </a:buClr>
            </a:pPr>
            <a:r>
              <a:rPr lang="zh-CN" altLang="en-US" sz="1399" dirty="0">
                <a:solidFill>
                  <a:srgbClr val="1D1D1A"/>
                </a:solidFill>
              </a:rPr>
              <a:t>算子融合</a:t>
            </a:r>
          </a:p>
        </p:txBody>
      </p:sp>
      <p:sp>
        <p:nvSpPr>
          <p:cNvPr id="80" name="TextBox 79"/>
          <p:cNvSpPr txBox="1"/>
          <p:nvPr/>
        </p:nvSpPr>
        <p:spPr>
          <a:xfrm>
            <a:off x="4384170" y="2732471"/>
            <a:ext cx="902458" cy="307657"/>
          </a:xfrm>
          <a:prstGeom prst="rect">
            <a:avLst/>
          </a:prstGeom>
          <a:noFill/>
        </p:spPr>
        <p:txBody>
          <a:bodyPr wrap="none" rtlCol="0">
            <a:spAutoFit/>
          </a:bodyPr>
          <a:lstStyle/>
          <a:p>
            <a:pPr algn="ctr" defTabSz="914034" fontAlgn="base">
              <a:spcBef>
                <a:spcPct val="0"/>
              </a:spcBef>
              <a:spcAft>
                <a:spcPct val="0"/>
              </a:spcAft>
              <a:buClr>
                <a:srgbClr val="CC9900"/>
              </a:buClr>
            </a:pPr>
            <a:r>
              <a:rPr lang="zh-CN" altLang="en-US" sz="1399" dirty="0">
                <a:solidFill>
                  <a:srgbClr val="1D1D1A"/>
                </a:solidFill>
              </a:rPr>
              <a:t>算子管理</a:t>
            </a:r>
          </a:p>
        </p:txBody>
      </p:sp>
      <p:sp>
        <p:nvSpPr>
          <p:cNvPr id="73" name="圆角矩形 72"/>
          <p:cNvSpPr/>
          <p:nvPr/>
        </p:nvSpPr>
        <p:spPr>
          <a:xfrm>
            <a:off x="830174" y="3403825"/>
            <a:ext cx="4913297" cy="1273303"/>
          </a:xfrm>
          <a:prstGeom prst="roundRect">
            <a:avLst>
              <a:gd name="adj" fmla="val 0"/>
            </a:avLst>
          </a:prstGeom>
          <a:gradFill rotWithShape="1">
            <a:gsLst>
              <a:gs pos="0">
                <a:schemeClr val="bg2"/>
              </a:gs>
              <a:gs pos="50000">
                <a:srgbClr val="FFFFFF"/>
              </a:gs>
              <a:gs pos="100000">
                <a:schemeClr val="bg2"/>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defTabSz="1189096"/>
            <a:endParaRPr lang="zh-CN" altLang="en-US" sz="1599" b="1" kern="0">
              <a:solidFill>
                <a:srgbClr val="C00000"/>
              </a:solidFill>
            </a:endParaRPr>
          </a:p>
        </p:txBody>
      </p:sp>
      <p:sp>
        <p:nvSpPr>
          <p:cNvPr id="83" name="TextBox 82"/>
          <p:cNvSpPr txBox="1"/>
          <p:nvPr/>
        </p:nvSpPr>
        <p:spPr>
          <a:xfrm>
            <a:off x="2052259" y="3451819"/>
            <a:ext cx="2416820" cy="307657"/>
          </a:xfrm>
          <a:prstGeom prst="rect">
            <a:avLst/>
          </a:prstGeom>
          <a:noFill/>
        </p:spPr>
        <p:txBody>
          <a:bodyPr wrap="square" rtlCol="0">
            <a:spAutoFit/>
          </a:bodyPr>
          <a:lstStyle/>
          <a:p>
            <a:pPr algn="ctr"/>
            <a:r>
              <a:rPr lang="en-US" altLang="zh-CN" sz="1399" b="1" dirty="0">
                <a:solidFill>
                  <a:srgbClr val="C00000"/>
                </a:solidFill>
              </a:rPr>
              <a:t>TBE </a:t>
            </a:r>
            <a:r>
              <a:rPr lang="zh-CN" altLang="en-US" sz="1399" b="1" dirty="0">
                <a:solidFill>
                  <a:srgbClr val="C00000"/>
                </a:solidFill>
              </a:rPr>
              <a:t>算子开发工具</a:t>
            </a:r>
          </a:p>
        </p:txBody>
      </p:sp>
      <p:sp>
        <p:nvSpPr>
          <p:cNvPr id="85" name="TextBox 84"/>
          <p:cNvSpPr txBox="1"/>
          <p:nvPr/>
        </p:nvSpPr>
        <p:spPr>
          <a:xfrm>
            <a:off x="1928129" y="4892098"/>
            <a:ext cx="2717387" cy="307657"/>
          </a:xfrm>
          <a:prstGeom prst="rect">
            <a:avLst/>
          </a:prstGeom>
          <a:noFill/>
        </p:spPr>
        <p:txBody>
          <a:bodyPr wrap="square" rtlCol="0">
            <a:spAutoFit/>
          </a:bodyPr>
          <a:lstStyle/>
          <a:p>
            <a:pPr algn="ctr"/>
            <a:r>
              <a:rPr lang="en-US" altLang="zh-CN" sz="1399" b="1" dirty="0">
                <a:solidFill>
                  <a:srgbClr val="C00000"/>
                </a:solidFill>
              </a:rPr>
              <a:t>CCE Compiler</a:t>
            </a:r>
          </a:p>
        </p:txBody>
      </p:sp>
      <p:sp>
        <p:nvSpPr>
          <p:cNvPr id="88" name="Rounded Rectangle 13"/>
          <p:cNvSpPr/>
          <p:nvPr/>
        </p:nvSpPr>
        <p:spPr bwMode="auto">
          <a:xfrm>
            <a:off x="1280096" y="3801736"/>
            <a:ext cx="1544328" cy="363721"/>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89" name="Rounded Rectangle 13"/>
          <p:cNvSpPr/>
          <p:nvPr/>
        </p:nvSpPr>
        <p:spPr bwMode="auto">
          <a:xfrm>
            <a:off x="1260240" y="4242599"/>
            <a:ext cx="1544328" cy="363721"/>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94" name="Rounded Rectangle 13"/>
          <p:cNvSpPr/>
          <p:nvPr/>
        </p:nvSpPr>
        <p:spPr bwMode="auto">
          <a:xfrm>
            <a:off x="3401659" y="3801736"/>
            <a:ext cx="1549407" cy="363721"/>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95" name="Rounded Rectangle 13"/>
          <p:cNvSpPr/>
          <p:nvPr/>
        </p:nvSpPr>
        <p:spPr bwMode="auto">
          <a:xfrm>
            <a:off x="3401659" y="4230635"/>
            <a:ext cx="1549407" cy="363721"/>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96" name="TextBox 95"/>
          <p:cNvSpPr txBox="1"/>
          <p:nvPr/>
        </p:nvSpPr>
        <p:spPr>
          <a:xfrm>
            <a:off x="1441378" y="3832410"/>
            <a:ext cx="1067888" cy="307657"/>
          </a:xfrm>
          <a:prstGeom prst="rect">
            <a:avLst/>
          </a:prstGeom>
          <a:noFill/>
        </p:spPr>
        <p:txBody>
          <a:bodyPr wrap="square" rtlCol="0">
            <a:spAutoFit/>
          </a:bodyPr>
          <a:lstStyle/>
          <a:p>
            <a:pPr algn="ctr" defTabSz="914034" fontAlgn="base">
              <a:spcBef>
                <a:spcPct val="0"/>
              </a:spcBef>
              <a:spcAft>
                <a:spcPct val="0"/>
              </a:spcAft>
              <a:buClr>
                <a:srgbClr val="CC9900"/>
              </a:buClr>
            </a:pPr>
            <a:r>
              <a:rPr lang="zh-CN" altLang="en-US" sz="1399" dirty="0">
                <a:solidFill>
                  <a:srgbClr val="1D1D1A"/>
                </a:solidFill>
              </a:rPr>
              <a:t>卷积类</a:t>
            </a:r>
          </a:p>
        </p:txBody>
      </p:sp>
      <p:sp>
        <p:nvSpPr>
          <p:cNvPr id="97" name="TextBox 96"/>
          <p:cNvSpPr txBox="1"/>
          <p:nvPr/>
        </p:nvSpPr>
        <p:spPr>
          <a:xfrm>
            <a:off x="3562942" y="3832410"/>
            <a:ext cx="1071400" cy="307657"/>
          </a:xfrm>
          <a:prstGeom prst="rect">
            <a:avLst/>
          </a:prstGeom>
          <a:noFill/>
        </p:spPr>
        <p:txBody>
          <a:bodyPr wrap="square" rtlCol="0">
            <a:spAutoFit/>
          </a:bodyPr>
          <a:lstStyle/>
          <a:p>
            <a:pPr algn="ctr" defTabSz="914034" fontAlgn="base">
              <a:spcBef>
                <a:spcPct val="0"/>
              </a:spcBef>
              <a:spcAft>
                <a:spcPct val="0"/>
              </a:spcAft>
              <a:buClr>
                <a:srgbClr val="CC9900"/>
              </a:buClr>
            </a:pPr>
            <a:r>
              <a:rPr lang="zh-CN" altLang="en-US" sz="1399" dirty="0">
                <a:solidFill>
                  <a:srgbClr val="1D1D1A"/>
                </a:solidFill>
              </a:rPr>
              <a:t>矩阵乘</a:t>
            </a:r>
          </a:p>
        </p:txBody>
      </p:sp>
      <p:sp>
        <p:nvSpPr>
          <p:cNvPr id="98" name="TextBox 97"/>
          <p:cNvSpPr txBox="1"/>
          <p:nvPr/>
        </p:nvSpPr>
        <p:spPr>
          <a:xfrm>
            <a:off x="1331790" y="4285832"/>
            <a:ext cx="1332966" cy="307657"/>
          </a:xfrm>
          <a:prstGeom prst="rect">
            <a:avLst/>
          </a:prstGeom>
          <a:noFill/>
        </p:spPr>
        <p:txBody>
          <a:bodyPr wrap="square" rtlCol="0">
            <a:spAutoFit/>
          </a:bodyPr>
          <a:lstStyle/>
          <a:p>
            <a:pPr algn="ctr" defTabSz="914034" fontAlgn="base">
              <a:spcBef>
                <a:spcPct val="0"/>
              </a:spcBef>
              <a:spcAft>
                <a:spcPct val="0"/>
              </a:spcAft>
              <a:buClr>
                <a:srgbClr val="CC9900"/>
              </a:buClr>
            </a:pPr>
            <a:r>
              <a:rPr lang="zh-CN" altLang="en-US" sz="1399" dirty="0">
                <a:solidFill>
                  <a:srgbClr val="1D1D1A"/>
                </a:solidFill>
              </a:rPr>
              <a:t>控制类</a:t>
            </a:r>
          </a:p>
        </p:txBody>
      </p:sp>
      <p:sp>
        <p:nvSpPr>
          <p:cNvPr id="99" name="TextBox 98"/>
          <p:cNvSpPr txBox="1"/>
          <p:nvPr/>
        </p:nvSpPr>
        <p:spPr>
          <a:xfrm>
            <a:off x="3467215" y="4273868"/>
            <a:ext cx="1355113" cy="307657"/>
          </a:xfrm>
          <a:prstGeom prst="rect">
            <a:avLst/>
          </a:prstGeom>
          <a:noFill/>
        </p:spPr>
        <p:txBody>
          <a:bodyPr wrap="square" rtlCol="0">
            <a:spAutoFit/>
          </a:bodyPr>
          <a:lstStyle/>
          <a:p>
            <a:pPr algn="ctr" defTabSz="914034" fontAlgn="base">
              <a:spcBef>
                <a:spcPct val="0"/>
              </a:spcBef>
              <a:spcAft>
                <a:spcPct val="0"/>
              </a:spcAft>
              <a:buClr>
                <a:srgbClr val="CC9900"/>
              </a:buClr>
            </a:pPr>
            <a:r>
              <a:rPr lang="en-US" altLang="zh-CN" sz="1399" dirty="0">
                <a:solidFill>
                  <a:srgbClr val="1D1D1A"/>
                </a:solidFill>
              </a:rPr>
              <a:t>Vector</a:t>
            </a:r>
            <a:r>
              <a:rPr lang="zh-CN" altLang="en-US" sz="1399" dirty="0">
                <a:solidFill>
                  <a:srgbClr val="1D1D1A"/>
                </a:solidFill>
              </a:rPr>
              <a:t>类</a:t>
            </a:r>
          </a:p>
        </p:txBody>
      </p:sp>
      <p:sp>
        <p:nvSpPr>
          <p:cNvPr id="100" name="Rounded Rectangle 13"/>
          <p:cNvSpPr/>
          <p:nvPr/>
        </p:nvSpPr>
        <p:spPr bwMode="auto">
          <a:xfrm>
            <a:off x="1046255" y="5728951"/>
            <a:ext cx="1383980" cy="363721"/>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101" name="Rounded Rectangle 13"/>
          <p:cNvSpPr/>
          <p:nvPr/>
        </p:nvSpPr>
        <p:spPr bwMode="auto">
          <a:xfrm>
            <a:off x="2594833" y="5728951"/>
            <a:ext cx="1383980" cy="363721"/>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102" name="Rounded Rectangle 13"/>
          <p:cNvSpPr/>
          <p:nvPr/>
        </p:nvSpPr>
        <p:spPr bwMode="auto">
          <a:xfrm>
            <a:off x="4143410" y="5728951"/>
            <a:ext cx="1383980" cy="363721"/>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106" name="Rounded Rectangle 13"/>
          <p:cNvSpPr/>
          <p:nvPr/>
        </p:nvSpPr>
        <p:spPr bwMode="auto">
          <a:xfrm>
            <a:off x="1046255" y="5246617"/>
            <a:ext cx="4481136" cy="363721"/>
          </a:xfrm>
          <a:prstGeom prst="roundRect">
            <a:avLst/>
          </a:prstGeom>
          <a:noFill/>
          <a:ln w="9525">
            <a:solidFill>
              <a:schemeClr val="bg1">
                <a:lumMod val="60000"/>
                <a:lumOff val="40000"/>
              </a:schemeClr>
            </a:solidFill>
          </a:ln>
          <a:effectLst/>
          <a:extLst/>
        </p:spPr>
        <p:txBody>
          <a:bodyPr vert="horz" wrap="square" lIns="91404" tIns="45702" rIns="91404" bIns="45702" numCol="1" rtlCol="0" anchor="ctr" anchorCtr="0" compatLnSpc="1">
            <a:prstTxWarp prst="textNoShape">
              <a:avLst/>
            </a:prstTxWarp>
          </a:bodyPr>
          <a:lstStyle/>
          <a:p>
            <a:pPr algn="ctr" eaLnBrk="0" hangingPunct="0">
              <a:spcBef>
                <a:spcPct val="5000"/>
              </a:spcBef>
              <a:spcAft>
                <a:spcPct val="5000"/>
              </a:spcAft>
              <a:buClr>
                <a:srgbClr val="000000"/>
              </a:buClr>
              <a:defRPr/>
            </a:pPr>
            <a:endParaRPr lang="zh-CN" altLang="en-US" sz="1200" b="1" kern="0" dirty="0">
              <a:solidFill>
                <a:prstClr val="white"/>
              </a:solidFill>
              <a:cs typeface="+mn-ea"/>
            </a:endParaRPr>
          </a:p>
        </p:txBody>
      </p:sp>
      <p:sp>
        <p:nvSpPr>
          <p:cNvPr id="107" name="TextBox 106"/>
          <p:cNvSpPr txBox="1"/>
          <p:nvPr/>
        </p:nvSpPr>
        <p:spPr>
          <a:xfrm>
            <a:off x="2401805" y="5274648"/>
            <a:ext cx="1770036" cy="307648"/>
          </a:xfrm>
          <a:prstGeom prst="rect">
            <a:avLst/>
          </a:prstGeom>
          <a:noFill/>
          <a:ln>
            <a:noFill/>
          </a:ln>
        </p:spPr>
        <p:txBody>
          <a:bodyPr wrap="none" rtlCol="0">
            <a:spAutoFit/>
          </a:bodyPr>
          <a:lstStyle/>
          <a:p>
            <a:pPr algn="ctr" defTabSz="914034" fontAlgn="base">
              <a:spcBef>
                <a:spcPct val="0"/>
              </a:spcBef>
              <a:spcAft>
                <a:spcPct val="0"/>
              </a:spcAft>
              <a:buClr>
                <a:srgbClr val="CC9900"/>
              </a:buClr>
            </a:pPr>
            <a:r>
              <a:rPr lang="en-US" altLang="zh-CN" sz="1399" dirty="0">
                <a:solidFill>
                  <a:srgbClr val="1D1D1A"/>
                </a:solidFill>
              </a:rPr>
              <a:t>Complier Front End</a:t>
            </a:r>
            <a:endParaRPr lang="zh-CN" altLang="en-US" sz="1399" dirty="0">
              <a:solidFill>
                <a:srgbClr val="1D1D1A"/>
              </a:solidFill>
            </a:endParaRPr>
          </a:p>
        </p:txBody>
      </p:sp>
      <p:sp>
        <p:nvSpPr>
          <p:cNvPr id="108" name="TextBox 107"/>
          <p:cNvSpPr txBox="1"/>
          <p:nvPr/>
        </p:nvSpPr>
        <p:spPr>
          <a:xfrm>
            <a:off x="1346951" y="5761010"/>
            <a:ext cx="782587" cy="307648"/>
          </a:xfrm>
          <a:prstGeom prst="rect">
            <a:avLst/>
          </a:prstGeom>
          <a:noFill/>
          <a:ln>
            <a:noFill/>
          </a:ln>
        </p:spPr>
        <p:txBody>
          <a:bodyPr wrap="none" rtlCol="0">
            <a:spAutoFit/>
          </a:bodyPr>
          <a:lstStyle/>
          <a:p>
            <a:pPr algn="ctr" defTabSz="914034" fontAlgn="base">
              <a:spcBef>
                <a:spcPct val="0"/>
              </a:spcBef>
              <a:spcAft>
                <a:spcPct val="0"/>
              </a:spcAft>
              <a:buClr>
                <a:srgbClr val="CC9900"/>
              </a:buClr>
            </a:pPr>
            <a:r>
              <a:rPr lang="en-US" altLang="zh-CN" sz="1399" dirty="0">
                <a:solidFill>
                  <a:srgbClr val="1D1D1A"/>
                </a:solidFill>
              </a:rPr>
              <a:t>AI Core</a:t>
            </a:r>
            <a:endParaRPr lang="zh-CN" altLang="en-US" sz="1399" dirty="0">
              <a:solidFill>
                <a:srgbClr val="1D1D1A"/>
              </a:solidFill>
            </a:endParaRPr>
          </a:p>
        </p:txBody>
      </p:sp>
      <p:sp>
        <p:nvSpPr>
          <p:cNvPr id="109" name="TextBox 108"/>
          <p:cNvSpPr txBox="1"/>
          <p:nvPr/>
        </p:nvSpPr>
        <p:spPr>
          <a:xfrm>
            <a:off x="2910760" y="5761010"/>
            <a:ext cx="752129" cy="307648"/>
          </a:xfrm>
          <a:prstGeom prst="rect">
            <a:avLst/>
          </a:prstGeom>
          <a:noFill/>
          <a:ln>
            <a:noFill/>
          </a:ln>
        </p:spPr>
        <p:txBody>
          <a:bodyPr wrap="none" rtlCol="0">
            <a:spAutoFit/>
          </a:bodyPr>
          <a:lstStyle/>
          <a:p>
            <a:pPr algn="ctr" defTabSz="914034" fontAlgn="base">
              <a:spcBef>
                <a:spcPct val="0"/>
              </a:spcBef>
              <a:spcAft>
                <a:spcPct val="0"/>
              </a:spcAft>
              <a:buClr>
                <a:srgbClr val="CC9900"/>
              </a:buClr>
            </a:pPr>
            <a:r>
              <a:rPr lang="en-US" altLang="zh-CN" sz="1399" dirty="0">
                <a:solidFill>
                  <a:srgbClr val="1D1D1A"/>
                </a:solidFill>
              </a:rPr>
              <a:t>AI CPU</a:t>
            </a:r>
            <a:endParaRPr lang="zh-CN" altLang="en-US" sz="1399" dirty="0">
              <a:solidFill>
                <a:srgbClr val="1D1D1A"/>
              </a:solidFill>
            </a:endParaRPr>
          </a:p>
        </p:txBody>
      </p:sp>
      <p:sp>
        <p:nvSpPr>
          <p:cNvPr id="110" name="TextBox 109"/>
          <p:cNvSpPr txBox="1"/>
          <p:nvPr/>
        </p:nvSpPr>
        <p:spPr>
          <a:xfrm>
            <a:off x="4571545" y="5761010"/>
            <a:ext cx="527709" cy="307648"/>
          </a:xfrm>
          <a:prstGeom prst="rect">
            <a:avLst/>
          </a:prstGeom>
          <a:noFill/>
          <a:ln>
            <a:noFill/>
          </a:ln>
        </p:spPr>
        <p:txBody>
          <a:bodyPr wrap="none" rtlCol="0">
            <a:spAutoFit/>
          </a:bodyPr>
          <a:lstStyle/>
          <a:p>
            <a:pPr algn="ctr" defTabSz="914034" fontAlgn="base">
              <a:spcBef>
                <a:spcPct val="0"/>
              </a:spcBef>
              <a:spcAft>
                <a:spcPct val="0"/>
              </a:spcAft>
              <a:buClr>
                <a:srgbClr val="CC9900"/>
              </a:buClr>
            </a:pPr>
            <a:r>
              <a:rPr lang="en-US" altLang="zh-CN" sz="1399" dirty="0">
                <a:solidFill>
                  <a:srgbClr val="1D1D1A"/>
                </a:solidFill>
              </a:rPr>
              <a:t>CPU</a:t>
            </a:r>
            <a:endParaRPr lang="zh-CN" altLang="en-US" sz="1399" dirty="0">
              <a:solidFill>
                <a:srgbClr val="1D1D1A"/>
              </a:solidFill>
            </a:endParaRPr>
          </a:p>
        </p:txBody>
      </p:sp>
      <p:pic>
        <p:nvPicPr>
          <p:cNvPr id="114" name="Picture 11" descr="K:\平面\20170420-修改\21-DR2-新加三个\25\未标题-2_0015_组-336.pn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5838606" y="5473713"/>
            <a:ext cx="547657" cy="268662"/>
          </a:xfrm>
          <a:prstGeom prst="rect">
            <a:avLst/>
          </a:prstGeom>
          <a:noFill/>
        </p:spPr>
      </p:pic>
      <p:pic>
        <p:nvPicPr>
          <p:cNvPr id="115" name="Picture 11" descr="K:\平面\20170420-修改\21-DR2-新加三个\25\未标题-2_0015_组-336.pn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5838606" y="3999144"/>
            <a:ext cx="547657" cy="268662"/>
          </a:xfrm>
          <a:prstGeom prst="rect">
            <a:avLst/>
          </a:prstGeom>
          <a:noFill/>
        </p:spPr>
      </p:pic>
      <p:pic>
        <p:nvPicPr>
          <p:cNvPr id="116" name="Picture 11" descr="K:\平面\20170420-修改\21-DR2-新加三个\25\未标题-2_0015_组-336.pn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5838606" y="2633281"/>
            <a:ext cx="547657" cy="268662"/>
          </a:xfrm>
          <a:prstGeom prst="rect">
            <a:avLst/>
          </a:prstGeom>
          <a:noFill/>
        </p:spPr>
      </p:pic>
      <p:sp>
        <p:nvSpPr>
          <p:cNvPr id="2" name="矩形 1"/>
          <p:cNvSpPr/>
          <p:nvPr/>
        </p:nvSpPr>
        <p:spPr>
          <a:xfrm>
            <a:off x="6729866" y="3498756"/>
            <a:ext cx="4560806" cy="1107563"/>
          </a:xfrm>
          <a:prstGeom prst="rect">
            <a:avLst/>
          </a:prstGeom>
        </p:spPr>
        <p:txBody>
          <a:bodyPr wrap="square">
            <a:spAutoFit/>
          </a:bodyPr>
          <a:lstStyle/>
          <a:p>
            <a:pPr algn="ctr">
              <a:lnSpc>
                <a:spcPct val="150000"/>
              </a:lnSpc>
            </a:pPr>
            <a:r>
              <a:rPr lang="en-US" altLang="zh-CN" sz="1599" b="1" dirty="0"/>
              <a:t>TBE</a:t>
            </a:r>
            <a:r>
              <a:rPr lang="zh-CN" altLang="en-US" sz="1599" b="1" dirty="0"/>
              <a:t>算子开发工具</a:t>
            </a:r>
            <a:endParaRPr lang="en-US" altLang="zh-CN" sz="1599" b="1" dirty="0"/>
          </a:p>
          <a:p>
            <a:pPr algn="ctr">
              <a:lnSpc>
                <a:spcPct val="150000"/>
              </a:lnSpc>
            </a:pPr>
            <a:r>
              <a:rPr lang="zh-CN" altLang="en-US" sz="1399" dirty="0">
                <a:solidFill>
                  <a:srgbClr val="1D1D1A"/>
                </a:solidFill>
              </a:rPr>
              <a:t>预置丰富</a:t>
            </a:r>
            <a:r>
              <a:rPr lang="en-US" altLang="zh-CN" sz="1399" dirty="0">
                <a:solidFill>
                  <a:srgbClr val="1D1D1A"/>
                </a:solidFill>
              </a:rPr>
              <a:t>API</a:t>
            </a:r>
            <a:r>
              <a:rPr lang="zh-CN" altLang="en-US" sz="1399" dirty="0">
                <a:solidFill>
                  <a:srgbClr val="1D1D1A"/>
                </a:solidFill>
              </a:rPr>
              <a:t>接口，用户自定义算子开发和自动化调优</a:t>
            </a:r>
            <a:r>
              <a:rPr lang="zh-CN" altLang="en-US" sz="1399" dirty="0">
                <a:solidFill>
                  <a:prstClr val="black"/>
                </a:solidFill>
              </a:rPr>
              <a:t>，</a:t>
            </a:r>
            <a:r>
              <a:rPr lang="zh-CN" altLang="en-US" sz="1399" b="1" dirty="0">
                <a:solidFill>
                  <a:srgbClr val="C00000"/>
                </a:solidFill>
              </a:rPr>
              <a:t>工期缩短</a:t>
            </a:r>
            <a:r>
              <a:rPr lang="en-US" altLang="zh-CN" sz="1399" b="1" dirty="0">
                <a:solidFill>
                  <a:srgbClr val="C00000"/>
                </a:solidFill>
              </a:rPr>
              <a:t>53%</a:t>
            </a:r>
            <a:r>
              <a:rPr lang="zh-CN" altLang="en-US" sz="1399" b="1" dirty="0">
                <a:solidFill>
                  <a:srgbClr val="C00000"/>
                </a:solidFill>
              </a:rPr>
              <a:t>，人力投入减少</a:t>
            </a:r>
            <a:r>
              <a:rPr lang="en-US" altLang="zh-CN" sz="1399" b="1" dirty="0">
                <a:solidFill>
                  <a:srgbClr val="C00000"/>
                </a:solidFill>
              </a:rPr>
              <a:t>42%</a:t>
            </a:r>
          </a:p>
        </p:txBody>
      </p:sp>
      <p:sp>
        <p:nvSpPr>
          <p:cNvPr id="63" name="矩形 62">
            <a:extLst>
              <a:ext uri="{FF2B5EF4-FFF2-40B4-BE49-F238E27FC236}">
                <a16:creationId xmlns="" xmlns:a16="http://schemas.microsoft.com/office/drawing/2014/main" id="{7C9F74FE-D3DA-4004-800D-3A90B4D9480F}"/>
              </a:ext>
            </a:extLst>
          </p:cNvPr>
          <p:cNvSpPr/>
          <p:nvPr/>
        </p:nvSpPr>
        <p:spPr>
          <a:xfrm>
            <a:off x="6386263" y="3451326"/>
            <a:ext cx="5094184" cy="1225802"/>
          </a:xfrm>
          <a:prstGeom prst="rect">
            <a:avLst/>
          </a:prstGeom>
          <a:noFill/>
          <a:ln w="6350" cap="flat" cmpd="sng" algn="ctr">
            <a:solidFill>
              <a:srgbClr val="C00000"/>
            </a:solidFill>
            <a:prstDash val="dashDot"/>
            <a:miter lim="800000"/>
          </a:ln>
          <a:effectLst/>
        </p:spPr>
        <p:txBody>
          <a:bodyPr rtlCol="0" anchor="ctr"/>
          <a:lstStyle/>
          <a:p>
            <a:pPr algn="ctr" defTabSz="913723">
              <a:defRPr/>
            </a:pPr>
            <a:endParaRPr lang="zh-CN" altLang="en-US" sz="2131" kern="0">
              <a:solidFill>
                <a:srgbClr val="1D1D1A"/>
              </a:solidFill>
              <a:cs typeface="Arial" panose="020B0604020202020204" pitchFamily="34" charset="0"/>
              <a:sym typeface="微软雅黑" panose="020B0503020204020204" pitchFamily="34" charset="-122"/>
            </a:endParaRPr>
          </a:p>
        </p:txBody>
      </p:sp>
      <p:sp>
        <p:nvSpPr>
          <p:cNvPr id="64" name="矩形 63">
            <a:extLst>
              <a:ext uri="{FF2B5EF4-FFF2-40B4-BE49-F238E27FC236}">
                <a16:creationId xmlns="" xmlns:a16="http://schemas.microsoft.com/office/drawing/2014/main" id="{7C9F74FE-D3DA-4004-800D-3A90B4D9480F}"/>
              </a:ext>
            </a:extLst>
          </p:cNvPr>
          <p:cNvSpPr/>
          <p:nvPr/>
        </p:nvSpPr>
        <p:spPr>
          <a:xfrm>
            <a:off x="6386263" y="4829864"/>
            <a:ext cx="5094184" cy="1429316"/>
          </a:xfrm>
          <a:prstGeom prst="rect">
            <a:avLst/>
          </a:prstGeom>
          <a:noFill/>
          <a:ln w="6350" cap="flat" cmpd="sng" algn="ctr">
            <a:solidFill>
              <a:srgbClr val="C00000"/>
            </a:solidFill>
            <a:prstDash val="dashDot"/>
            <a:miter lim="800000"/>
          </a:ln>
          <a:effectLst/>
        </p:spPr>
        <p:txBody>
          <a:bodyPr rtlCol="0" anchor="ctr"/>
          <a:lstStyle/>
          <a:p>
            <a:pPr algn="ctr" defTabSz="913723">
              <a:defRPr/>
            </a:pPr>
            <a:endParaRPr lang="zh-CN" altLang="en-US" sz="2131" kern="0">
              <a:solidFill>
                <a:srgbClr val="1D1D1A"/>
              </a:solidFill>
              <a:cs typeface="Arial" panose="020B0604020202020204" pitchFamily="34" charset="0"/>
              <a:sym typeface="微软雅黑" panose="020B0503020204020204" pitchFamily="34" charset="-122"/>
            </a:endParaRPr>
          </a:p>
        </p:txBody>
      </p:sp>
      <p:sp>
        <p:nvSpPr>
          <p:cNvPr id="3" name="矩形 2"/>
          <p:cNvSpPr/>
          <p:nvPr/>
        </p:nvSpPr>
        <p:spPr>
          <a:xfrm>
            <a:off x="8523023" y="4980182"/>
            <a:ext cx="1172116" cy="461473"/>
          </a:xfrm>
          <a:prstGeom prst="rect">
            <a:avLst/>
          </a:prstGeom>
        </p:spPr>
        <p:txBody>
          <a:bodyPr wrap="none">
            <a:spAutoFit/>
          </a:bodyPr>
          <a:lstStyle/>
          <a:p>
            <a:pPr algn="ctr">
              <a:lnSpc>
                <a:spcPct val="150000"/>
              </a:lnSpc>
            </a:pPr>
            <a:r>
              <a:rPr lang="en-US" altLang="zh-CN" sz="1599" b="1" dirty="0"/>
              <a:t>CCE</a:t>
            </a:r>
            <a:r>
              <a:rPr lang="zh-CN" altLang="en-US" sz="1599" b="1" dirty="0"/>
              <a:t>编译器</a:t>
            </a:r>
            <a:endParaRPr lang="en-US" altLang="zh-CN" sz="1599" b="1" dirty="0"/>
          </a:p>
        </p:txBody>
      </p:sp>
      <p:sp>
        <p:nvSpPr>
          <p:cNvPr id="66" name="矩形 65">
            <a:extLst>
              <a:ext uri="{FF2B5EF4-FFF2-40B4-BE49-F238E27FC236}">
                <a16:creationId xmlns="" xmlns:a16="http://schemas.microsoft.com/office/drawing/2014/main" id="{7C9F74FE-D3DA-4004-800D-3A90B4D9480F}"/>
              </a:ext>
            </a:extLst>
          </p:cNvPr>
          <p:cNvSpPr/>
          <p:nvPr/>
        </p:nvSpPr>
        <p:spPr>
          <a:xfrm>
            <a:off x="6386262" y="2128314"/>
            <a:ext cx="5094185" cy="1147487"/>
          </a:xfrm>
          <a:prstGeom prst="rect">
            <a:avLst/>
          </a:prstGeom>
          <a:noFill/>
          <a:ln w="6350" cap="flat" cmpd="sng" algn="ctr">
            <a:solidFill>
              <a:srgbClr val="C00000"/>
            </a:solidFill>
            <a:prstDash val="dashDot"/>
            <a:miter lim="800000"/>
          </a:ln>
          <a:effectLst/>
        </p:spPr>
        <p:txBody>
          <a:bodyPr rtlCol="0" anchor="ctr"/>
          <a:lstStyle/>
          <a:p>
            <a:pPr algn="ctr" defTabSz="913723">
              <a:defRPr/>
            </a:pPr>
            <a:endParaRPr lang="zh-CN" altLang="en-US" sz="2131" kern="0">
              <a:solidFill>
                <a:srgbClr val="1D1D1A"/>
              </a:solidFill>
              <a:cs typeface="Arial" panose="020B0604020202020204" pitchFamily="34" charset="0"/>
              <a:sym typeface="微软雅黑" panose="020B0503020204020204" pitchFamily="34" charset="-122"/>
            </a:endParaRPr>
          </a:p>
        </p:txBody>
      </p:sp>
      <p:sp>
        <p:nvSpPr>
          <p:cNvPr id="67" name="矩形 66"/>
          <p:cNvSpPr/>
          <p:nvPr/>
        </p:nvSpPr>
        <p:spPr>
          <a:xfrm>
            <a:off x="8578012" y="2210192"/>
            <a:ext cx="1005010" cy="461485"/>
          </a:xfrm>
          <a:prstGeom prst="rect">
            <a:avLst/>
          </a:prstGeom>
        </p:spPr>
        <p:txBody>
          <a:bodyPr wrap="none">
            <a:spAutoFit/>
          </a:bodyPr>
          <a:lstStyle/>
          <a:p>
            <a:pPr algn="ctr">
              <a:lnSpc>
                <a:spcPct val="150000"/>
              </a:lnSpc>
            </a:pPr>
            <a:r>
              <a:rPr lang="zh-CN" altLang="en-US" sz="1599" b="1" dirty="0"/>
              <a:t>融合引擎</a:t>
            </a:r>
            <a:endParaRPr lang="en-US" altLang="zh-CN" sz="1599" b="1" dirty="0"/>
          </a:p>
        </p:txBody>
      </p:sp>
      <p:sp>
        <p:nvSpPr>
          <p:cNvPr id="4" name="标题 3"/>
          <p:cNvSpPr>
            <a:spLocks noGrp="1"/>
          </p:cNvSpPr>
          <p:nvPr>
            <p:ph type="title"/>
          </p:nvPr>
        </p:nvSpPr>
        <p:spPr/>
        <p:txBody>
          <a:bodyPr>
            <a:normAutofit fontScale="90000"/>
          </a:bodyPr>
          <a:lstStyle/>
          <a:p>
            <a:r>
              <a:rPr lang="en-US" altLang="zh-CN" sz="3600" dirty="0">
                <a:latin typeface="+mn-lt"/>
                <a:ea typeface="+mj-ea"/>
                <a:cs typeface="+mn-ea"/>
              </a:rPr>
              <a:t>CANN</a:t>
            </a:r>
            <a:r>
              <a:rPr lang="zh-CN" altLang="en-US" sz="3600" dirty="0">
                <a:latin typeface="+mn-lt"/>
                <a:ea typeface="+mj-ea"/>
                <a:cs typeface="+mn-ea"/>
              </a:rPr>
              <a:t>层：高性能算子库和算子开发工具</a:t>
            </a:r>
            <a:r>
              <a:rPr lang="en-US" sz="3600" dirty="0">
                <a:latin typeface="+mn-lt"/>
                <a:ea typeface="+mj-ea"/>
                <a:cs typeface="+mn-ea"/>
              </a:rPr>
              <a:t/>
            </a:r>
            <a:br>
              <a:rPr lang="en-US" sz="3600" dirty="0">
                <a:latin typeface="+mn-lt"/>
                <a:ea typeface="+mj-ea"/>
                <a:cs typeface="+mn-ea"/>
              </a:rPr>
            </a:br>
            <a:endParaRPr lang="en-US" sz="3600" dirty="0">
              <a:latin typeface="+mn-lt"/>
              <a:ea typeface="+mj-ea"/>
              <a:cs typeface="+mn-ea"/>
            </a:endParaRPr>
          </a:p>
        </p:txBody>
      </p:sp>
    </p:spTree>
    <p:extLst>
      <p:ext uri="{BB962C8B-B14F-4D97-AF65-F5344CB8AC3E}">
        <p14:creationId xmlns:p14="http://schemas.microsoft.com/office/powerpoint/2010/main" val="274962480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981616" y="1922189"/>
            <a:ext cx="5341465" cy="4253663"/>
          </a:xfrm>
          <a:prstGeom prst="rect">
            <a:avLst/>
          </a:prstGeom>
          <a:gradFill rotWithShape="1">
            <a:gsLst>
              <a:gs pos="0">
                <a:schemeClr val="bg2"/>
              </a:gs>
              <a:gs pos="50000">
                <a:srgbClr val="FFFFFF"/>
              </a:gs>
              <a:gs pos="100000">
                <a:schemeClr val="bg2"/>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algn="ctr" defTabSz="1189096"/>
            <a:endParaRPr lang="zh-CN" altLang="en-US" sz="1599" b="1" kern="0">
              <a:latin typeface="微软雅黑" panose="020B0503020204020204" pitchFamily="34" charset="-122"/>
              <a:ea typeface="微软雅黑" panose="020B0503020204020204" pitchFamily="34" charset="-122"/>
            </a:endParaRPr>
          </a:p>
        </p:txBody>
      </p:sp>
      <p:grpSp>
        <p:nvGrpSpPr>
          <p:cNvPr id="160" name="组合 159"/>
          <p:cNvGrpSpPr/>
          <p:nvPr/>
        </p:nvGrpSpPr>
        <p:grpSpPr>
          <a:xfrm>
            <a:off x="5894430" y="1320291"/>
            <a:ext cx="5504129" cy="633632"/>
            <a:chOff x="4715846" y="1902088"/>
            <a:chExt cx="3808601" cy="457210"/>
          </a:xfrm>
          <a:solidFill>
            <a:schemeClr val="bg1">
              <a:lumMod val="40000"/>
              <a:lumOff val="60000"/>
            </a:schemeClr>
          </a:solidFill>
        </p:grpSpPr>
        <p:sp>
          <p:nvSpPr>
            <p:cNvPr id="161" name="Shape 596"/>
            <p:cNvSpPr/>
            <p:nvPr/>
          </p:nvSpPr>
          <p:spPr>
            <a:xfrm>
              <a:off x="4715846" y="1902088"/>
              <a:ext cx="3808601" cy="457210"/>
            </a:xfrm>
            <a:custGeom>
              <a:avLst/>
              <a:gdLst/>
              <a:ahLst/>
              <a:cxnLst>
                <a:cxn ang="0">
                  <a:pos x="wd2" y="hd2"/>
                </a:cxn>
                <a:cxn ang="5400000">
                  <a:pos x="wd2" y="hd2"/>
                </a:cxn>
                <a:cxn ang="10800000">
                  <a:pos x="wd2" y="hd2"/>
                </a:cxn>
                <a:cxn ang="16200000">
                  <a:pos x="wd2" y="hd2"/>
                </a:cxn>
              </a:cxnLst>
              <a:rect l="0" t="0" r="r" b="b"/>
              <a:pathLst>
                <a:path w="21600" h="21600" extrusionOk="0">
                  <a:moveTo>
                    <a:pt x="19391" y="0"/>
                  </a:moveTo>
                  <a:lnTo>
                    <a:pt x="2209" y="0"/>
                  </a:lnTo>
                  <a:lnTo>
                    <a:pt x="0" y="21600"/>
                  </a:lnTo>
                  <a:lnTo>
                    <a:pt x="21600" y="21600"/>
                  </a:lnTo>
                  <a:lnTo>
                    <a:pt x="19391" y="0"/>
                  </a:lnTo>
                  <a:close/>
                </a:path>
              </a:pathLst>
            </a:custGeom>
            <a:gradFill rotWithShape="1">
              <a:gsLst>
                <a:gs pos="0">
                  <a:schemeClr val="bg2"/>
                </a:gs>
                <a:gs pos="50000">
                  <a:srgbClr val="FFFFFF"/>
                </a:gs>
                <a:gs pos="100000">
                  <a:schemeClr val="bg2"/>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algn="ctr" defTabSz="1189096"/>
              <a:endParaRPr sz="1599" b="1" kern="0">
                <a:sym typeface="Arial"/>
              </a:endParaRPr>
            </a:p>
          </p:txBody>
        </p:sp>
        <p:sp>
          <p:nvSpPr>
            <p:cNvPr id="162" name="Shape 595"/>
            <p:cNvSpPr/>
            <p:nvPr/>
          </p:nvSpPr>
          <p:spPr>
            <a:xfrm>
              <a:off x="4715846" y="2359297"/>
              <a:ext cx="3808601" cy="0"/>
            </a:xfrm>
            <a:prstGeom prst="line">
              <a:avLst/>
            </a:prstGeom>
            <a:gradFill rotWithShape="1">
              <a:gsLst>
                <a:gs pos="0">
                  <a:schemeClr val="bg2"/>
                </a:gs>
                <a:gs pos="50000">
                  <a:srgbClr val="FFFFFF"/>
                </a:gs>
                <a:gs pos="100000">
                  <a:schemeClr val="bg2"/>
                </a:gs>
              </a:gsLst>
              <a:lin ang="5400000" scaled="1"/>
            </a:gradFill>
            <a:ln w="28575" algn="ctr">
              <a:noFill/>
              <a:miter lim="800000"/>
              <a:headEnd/>
              <a:tailEnd/>
            </a:ln>
            <a:effectLst>
              <a:outerShdw blurRad="50800" dist="38100" dir="2700000" algn="tl" rotWithShape="0">
                <a:prstClr val="black">
                  <a:alpha val="40000"/>
                </a:prstClr>
              </a:outerShdw>
            </a:effectLst>
          </p:spPr>
          <p:txBody>
            <a:bodyPr wrap="none" lIns="118918" tIns="59462" rIns="118918" bIns="59462" anchor="ctr"/>
            <a:lstStyle/>
            <a:p>
              <a:pPr algn="ctr" defTabSz="1189096"/>
              <a:endParaRPr sz="1599" b="1" kern="0"/>
            </a:p>
          </p:txBody>
        </p:sp>
      </p:grpSp>
      <p:sp>
        <p:nvSpPr>
          <p:cNvPr id="127" name="文本框 160">
            <a:extLst>
              <a:ext uri="{FF2B5EF4-FFF2-40B4-BE49-F238E27FC236}">
                <a16:creationId xmlns:a16="http://schemas.microsoft.com/office/drawing/2014/main" xmlns="" id="{99DACBE1-A0DE-478C-83E6-C705960F29E4}"/>
              </a:ext>
            </a:extLst>
          </p:cNvPr>
          <p:cNvSpPr txBox="1"/>
          <p:nvPr/>
        </p:nvSpPr>
        <p:spPr>
          <a:xfrm>
            <a:off x="6320852" y="2123712"/>
            <a:ext cx="3913793" cy="338422"/>
          </a:xfrm>
          <a:prstGeom prst="rect">
            <a:avLst/>
          </a:prstGeom>
          <a:noFill/>
        </p:spPr>
        <p:txBody>
          <a:bodyPr vert="horz" wrap="square" rtlCol="0">
            <a:spAutoFit/>
          </a:bodyPr>
          <a:lstStyle/>
          <a:p>
            <a:pPr defTabSz="914034">
              <a:defRPr/>
            </a:pPr>
            <a:r>
              <a:rPr lang="zh-CN" altLang="en-US" sz="1599" b="1" dirty="0">
                <a:solidFill>
                  <a:srgbClr val="C00000"/>
                </a:solidFill>
              </a:rPr>
              <a:t>开发态友好：</a:t>
            </a:r>
            <a:r>
              <a:rPr lang="en-US" altLang="zh-CN" sz="1599" dirty="0">
                <a:cs typeface="Arial" panose="020B0604020202020204" pitchFamily="34" charset="0"/>
              </a:rPr>
              <a:t>AI</a:t>
            </a:r>
            <a:r>
              <a:rPr lang="en-US" altLang="zh-CN" sz="1599" dirty="0"/>
              <a:t> </a:t>
            </a:r>
            <a:r>
              <a:rPr lang="zh-CN" altLang="en-US" sz="1599" dirty="0"/>
              <a:t>算法即代码</a:t>
            </a:r>
            <a:endParaRPr lang="en-US" altLang="zh-CN" sz="1599" dirty="0"/>
          </a:p>
        </p:txBody>
      </p:sp>
      <p:sp>
        <p:nvSpPr>
          <p:cNvPr id="128" name="文本框 161">
            <a:extLst>
              <a:ext uri="{FF2B5EF4-FFF2-40B4-BE49-F238E27FC236}">
                <a16:creationId xmlns:a16="http://schemas.microsoft.com/office/drawing/2014/main" xmlns="" id="{E411CE3D-E426-4EB7-8797-693E942B06C1}"/>
              </a:ext>
            </a:extLst>
          </p:cNvPr>
          <p:cNvSpPr txBox="1"/>
          <p:nvPr/>
        </p:nvSpPr>
        <p:spPr>
          <a:xfrm>
            <a:off x="6314860" y="2485514"/>
            <a:ext cx="4767911" cy="461485"/>
          </a:xfrm>
          <a:prstGeom prst="rect">
            <a:avLst/>
          </a:prstGeom>
          <a:noFill/>
        </p:spPr>
        <p:txBody>
          <a:bodyPr vert="horz" wrap="square" rtlCol="0">
            <a:spAutoFit/>
          </a:bodyPr>
          <a:lstStyle/>
          <a:p>
            <a:pPr defTabSz="914034">
              <a:lnSpc>
                <a:spcPct val="150000"/>
              </a:lnSpc>
            </a:pPr>
            <a:r>
              <a:rPr lang="zh-CN" altLang="en-US" sz="1599" b="1" dirty="0">
                <a:solidFill>
                  <a:srgbClr val="C00000"/>
                </a:solidFill>
              </a:rPr>
              <a:t>运行态高效：</a:t>
            </a:r>
            <a:r>
              <a:rPr lang="zh-CN" altLang="en-US" sz="1599" dirty="0"/>
              <a:t>面向</a:t>
            </a:r>
            <a:r>
              <a:rPr lang="zh-CN" altLang="en-US" sz="1599" dirty="0">
                <a:cs typeface="Arial" panose="020B0604020202020204" pitchFamily="34" charset="0"/>
              </a:rPr>
              <a:t>昇腾</a:t>
            </a:r>
            <a:r>
              <a:rPr lang="en-US" altLang="zh-CN" sz="1599" dirty="0">
                <a:cs typeface="Arial" panose="020B0604020202020204" pitchFamily="34" charset="0"/>
              </a:rPr>
              <a:t>AI</a:t>
            </a:r>
            <a:r>
              <a:rPr lang="zh-CN" altLang="en-US" sz="1599" dirty="0">
                <a:cs typeface="Arial" panose="020B0604020202020204" pitchFamily="34" charset="0"/>
              </a:rPr>
              <a:t>处理器</a:t>
            </a:r>
            <a:r>
              <a:rPr lang="zh-CN" altLang="en-US" sz="1599" dirty="0"/>
              <a:t>优化</a:t>
            </a:r>
            <a:r>
              <a:rPr lang="zh-CN" altLang="en-US" sz="1599" dirty="0">
                <a:cs typeface="Arial" panose="020B0604020202020204" pitchFamily="34" charset="0"/>
              </a:rPr>
              <a:t>支持</a:t>
            </a:r>
            <a:r>
              <a:rPr lang="en-US" altLang="zh-CN" sz="1599" dirty="0">
                <a:cs typeface="Arial" panose="020B0604020202020204" pitchFamily="34" charset="0"/>
              </a:rPr>
              <a:t>GPU</a:t>
            </a:r>
          </a:p>
        </p:txBody>
      </p:sp>
      <p:sp>
        <p:nvSpPr>
          <p:cNvPr id="129" name="文本框 162">
            <a:extLst>
              <a:ext uri="{FF2B5EF4-FFF2-40B4-BE49-F238E27FC236}">
                <a16:creationId xmlns:a16="http://schemas.microsoft.com/office/drawing/2014/main" xmlns="" id="{75B43B19-2B72-446B-BFD4-35F6EB2299B0}"/>
              </a:ext>
            </a:extLst>
          </p:cNvPr>
          <p:cNvSpPr txBox="1"/>
          <p:nvPr/>
        </p:nvSpPr>
        <p:spPr>
          <a:xfrm>
            <a:off x="6320852" y="3003222"/>
            <a:ext cx="4275569" cy="338422"/>
          </a:xfrm>
          <a:prstGeom prst="rect">
            <a:avLst/>
          </a:prstGeom>
          <a:noFill/>
        </p:spPr>
        <p:txBody>
          <a:bodyPr vert="horz" wrap="square" rtlCol="0">
            <a:spAutoFit/>
          </a:bodyPr>
          <a:lstStyle/>
          <a:p>
            <a:pPr defTabSz="914034">
              <a:defRPr/>
            </a:pPr>
            <a:r>
              <a:rPr lang="zh-CN" altLang="en-US" sz="1599" b="1" dirty="0">
                <a:solidFill>
                  <a:srgbClr val="C00000"/>
                </a:solidFill>
              </a:rPr>
              <a:t>部署态灵活：</a:t>
            </a:r>
            <a:r>
              <a:rPr lang="zh-CN" altLang="en-US" sz="1599" dirty="0"/>
              <a:t>全场景按需协同</a:t>
            </a:r>
            <a:endParaRPr lang="en-US" altLang="zh-CN" sz="1599" dirty="0"/>
          </a:p>
        </p:txBody>
      </p:sp>
      <p:sp>
        <p:nvSpPr>
          <p:cNvPr id="135" name="Rectangle 4"/>
          <p:cNvSpPr>
            <a:spLocks noChangeArrowheads="1"/>
          </p:cNvSpPr>
          <p:nvPr/>
        </p:nvSpPr>
        <p:spPr bwMode="auto">
          <a:xfrm>
            <a:off x="805229" y="1655588"/>
            <a:ext cx="5040374" cy="4520264"/>
          </a:xfrm>
          <a:prstGeom prst="rect">
            <a:avLst/>
          </a:prstGeom>
          <a:solidFill>
            <a:schemeClr val="bg2">
              <a:alpha val="20000"/>
            </a:schemeClr>
          </a:solidFill>
          <a:ln w="3175">
            <a:solidFill>
              <a:schemeClr val="bg2">
                <a:lumMod val="75000"/>
              </a:schemeClr>
            </a:solidFill>
            <a:miter lim="800000"/>
            <a:headEnd/>
            <a:tailEnd/>
          </a:ln>
        </p:spPr>
        <p:txBody>
          <a:bodyPr lIns="0" tIns="0" rIns="0" bIns="0" anchor="ctr"/>
          <a:lstStyle/>
          <a:p>
            <a:pPr algn="ctr" defTabSz="804461" eaLnBrk="0" hangingPunct="0">
              <a:spcBef>
                <a:spcPct val="5000"/>
              </a:spcBef>
              <a:spcAft>
                <a:spcPct val="5000"/>
              </a:spcAft>
              <a:buClr>
                <a:srgbClr val="000000"/>
              </a:buClr>
              <a:defRPr/>
            </a:pPr>
            <a:endParaRPr lang="zh-CN" altLang="en-US" sz="1200" b="1" kern="0" dirty="0">
              <a:solidFill>
                <a:srgbClr val="FFFFFF"/>
              </a:solidFill>
              <a:cs typeface="+mn-ea"/>
              <a:sym typeface="+mn-lt"/>
            </a:endParaRPr>
          </a:p>
        </p:txBody>
      </p:sp>
      <p:sp>
        <p:nvSpPr>
          <p:cNvPr id="119" name="文本框 151">
            <a:extLst>
              <a:ext uri="{FF2B5EF4-FFF2-40B4-BE49-F238E27FC236}">
                <a16:creationId xmlns:a16="http://schemas.microsoft.com/office/drawing/2014/main" xmlns="" id="{128CFD46-F049-473D-97EC-7FBCFD7D9606}"/>
              </a:ext>
            </a:extLst>
          </p:cNvPr>
          <p:cNvSpPr txBox="1"/>
          <p:nvPr/>
        </p:nvSpPr>
        <p:spPr>
          <a:xfrm>
            <a:off x="2570534" y="2205713"/>
            <a:ext cx="1519968" cy="399981"/>
          </a:xfrm>
          <a:prstGeom prst="rect">
            <a:avLst/>
          </a:prstGeom>
          <a:noFill/>
        </p:spPr>
        <p:txBody>
          <a:bodyPr wrap="none" rtlCol="0">
            <a:spAutoFit/>
          </a:bodyPr>
          <a:lstStyle/>
          <a:p>
            <a:pPr defTabSz="914034">
              <a:defRPr/>
            </a:pPr>
            <a:r>
              <a:rPr lang="en-US" altLang="zh-CN" sz="1999" b="1" dirty="0">
                <a:solidFill>
                  <a:srgbClr val="C00000"/>
                </a:solidFill>
                <a:cs typeface="Arial" panose="020B0604020202020204" pitchFamily="34" charset="0"/>
              </a:rPr>
              <a:t>MindSpore</a:t>
            </a:r>
          </a:p>
        </p:txBody>
      </p:sp>
      <p:sp>
        <p:nvSpPr>
          <p:cNvPr id="137" name="文本框 61"/>
          <p:cNvSpPr txBox="1"/>
          <p:nvPr/>
        </p:nvSpPr>
        <p:spPr>
          <a:xfrm>
            <a:off x="805230" y="5661912"/>
            <a:ext cx="5038032" cy="503803"/>
          </a:xfrm>
          <a:prstGeom prst="rect">
            <a:avLst/>
          </a:prstGeom>
          <a:gradFill>
            <a:gsLst>
              <a:gs pos="27000">
                <a:srgbClr val="990000"/>
              </a:gs>
              <a:gs pos="0">
                <a:srgbClr val="990000">
                  <a:alpha val="0"/>
                </a:srgbClr>
              </a:gs>
              <a:gs pos="85000">
                <a:srgbClr val="990000">
                  <a:alpha val="54000"/>
                </a:srgbClr>
              </a:gs>
              <a:gs pos="100000">
                <a:srgbClr val="990000"/>
              </a:gs>
            </a:gsLst>
            <a:lin ang="5400000" scaled="1"/>
          </a:gradFill>
          <a:ln>
            <a:solidFill>
              <a:schemeClr val="bg1">
                <a:lumMod val="60000"/>
                <a:lumOff val="40000"/>
              </a:schemeClr>
            </a:solidFill>
          </a:ln>
          <a:effectLst/>
        </p:spPr>
        <p:txBody>
          <a:bodyPr vert="horz" wrap="square" lIns="121872" tIns="60936" rIns="121872" bIns="60936" numCol="1" rtlCol="0" anchor="t" anchorCtr="0" compatLnSpc="1">
            <a:prstTxWarp prst="textNoShape">
              <a:avLst/>
            </a:prstTxWarp>
          </a:bodyPr>
          <a:lstStyle>
            <a:defPPr>
              <a:defRPr lang="zh-CN"/>
            </a:defPPr>
            <a:lvl1pPr algn="ctr" fontAlgn="base">
              <a:spcBef>
                <a:spcPct val="0"/>
              </a:spcBef>
              <a:spcAft>
                <a:spcPct val="0"/>
              </a:spcAft>
              <a:buClr>
                <a:srgbClr val="CC9900"/>
              </a:buClr>
              <a:defRPr b="1" kern="0">
                <a:solidFill>
                  <a:prstClr val="white"/>
                </a:solidFill>
                <a:latin typeface="微软雅黑" pitchFamily="34" charset="-122"/>
                <a:ea typeface="微软雅黑" pitchFamily="34" charset="-122"/>
                <a:cs typeface="Arial" panose="020B0604020202020204" pitchFamily="34" charset="0"/>
              </a:defRPr>
            </a:lvl1pPr>
          </a:lstStyle>
          <a:p>
            <a:endParaRPr lang="en-US" altLang="zh-CN" sz="1799" dirty="0"/>
          </a:p>
        </p:txBody>
      </p:sp>
      <p:sp>
        <p:nvSpPr>
          <p:cNvPr id="138" name="文本框 61"/>
          <p:cNvSpPr txBox="1"/>
          <p:nvPr/>
        </p:nvSpPr>
        <p:spPr>
          <a:xfrm>
            <a:off x="805230" y="1678728"/>
            <a:ext cx="5038032" cy="503803"/>
          </a:xfrm>
          <a:prstGeom prst="rect">
            <a:avLst/>
          </a:prstGeom>
          <a:gradFill>
            <a:gsLst>
              <a:gs pos="27000">
                <a:srgbClr val="990000"/>
              </a:gs>
              <a:gs pos="0">
                <a:srgbClr val="990000">
                  <a:alpha val="0"/>
                </a:srgbClr>
              </a:gs>
              <a:gs pos="85000">
                <a:srgbClr val="990000">
                  <a:alpha val="54000"/>
                </a:srgbClr>
              </a:gs>
              <a:gs pos="100000">
                <a:srgbClr val="990000"/>
              </a:gs>
            </a:gsLst>
            <a:lin ang="5400000" scaled="1"/>
          </a:gradFill>
          <a:ln>
            <a:noFill/>
          </a:ln>
          <a:effectLst/>
        </p:spPr>
        <p:txBody>
          <a:bodyPr vert="horz" wrap="square" lIns="121872" tIns="60936" rIns="121872" bIns="60936" numCol="1" rtlCol="0" anchor="t" anchorCtr="0" compatLnSpc="1">
            <a:prstTxWarp prst="textNoShape">
              <a:avLst/>
            </a:prstTxWarp>
          </a:bodyPr>
          <a:lstStyle>
            <a:defPPr>
              <a:defRPr lang="zh-CN"/>
            </a:defPPr>
            <a:lvl1pPr algn="ctr" fontAlgn="base">
              <a:spcBef>
                <a:spcPct val="0"/>
              </a:spcBef>
              <a:spcAft>
                <a:spcPct val="0"/>
              </a:spcAft>
              <a:buClr>
                <a:srgbClr val="CC9900"/>
              </a:buClr>
              <a:defRPr b="1" kern="0">
                <a:solidFill>
                  <a:prstClr val="white"/>
                </a:solidFill>
                <a:latin typeface="微软雅黑" pitchFamily="34" charset="-122"/>
                <a:ea typeface="微软雅黑" pitchFamily="34" charset="-122"/>
                <a:cs typeface="Arial" panose="020B0604020202020204" pitchFamily="34" charset="0"/>
              </a:defRPr>
            </a:lvl1pPr>
          </a:lstStyle>
          <a:p>
            <a:endParaRPr lang="en-US" altLang="zh-CN" sz="1799" dirty="0">
              <a:latin typeface="+mn-lt"/>
              <a:ea typeface="+mn-ea"/>
            </a:endParaRPr>
          </a:p>
        </p:txBody>
      </p:sp>
      <p:sp>
        <p:nvSpPr>
          <p:cNvPr id="159" name="文本框 61"/>
          <p:cNvSpPr txBox="1"/>
          <p:nvPr/>
        </p:nvSpPr>
        <p:spPr>
          <a:xfrm>
            <a:off x="885873" y="4485587"/>
            <a:ext cx="4879082" cy="496972"/>
          </a:xfrm>
          <a:prstGeom prst="rect">
            <a:avLst/>
          </a:prstGeom>
          <a:solidFill>
            <a:srgbClr val="DFE1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defTabSz="914034">
              <a:defRPr/>
            </a:pPr>
            <a:endParaRPr lang="en-US" altLang="zh-CN" sz="1399" kern="0" dirty="0">
              <a:solidFill>
                <a:srgbClr val="EBEBEB">
                  <a:lumMod val="25000"/>
                </a:srgbClr>
              </a:solidFill>
            </a:endParaRPr>
          </a:p>
        </p:txBody>
      </p:sp>
      <p:grpSp>
        <p:nvGrpSpPr>
          <p:cNvPr id="4" name="组合 3"/>
          <p:cNvGrpSpPr/>
          <p:nvPr/>
        </p:nvGrpSpPr>
        <p:grpSpPr>
          <a:xfrm>
            <a:off x="885876" y="4485587"/>
            <a:ext cx="4879081" cy="496972"/>
            <a:chOff x="633198" y="4322006"/>
            <a:chExt cx="5262778" cy="526656"/>
          </a:xfrm>
        </p:grpSpPr>
        <p:sp>
          <p:nvSpPr>
            <p:cNvPr id="152" name="文本框 61"/>
            <p:cNvSpPr txBox="1"/>
            <p:nvPr/>
          </p:nvSpPr>
          <p:spPr>
            <a:xfrm>
              <a:off x="633198" y="4322006"/>
              <a:ext cx="1681378" cy="526656"/>
            </a:xfrm>
            <a:prstGeom prst="rect">
              <a:avLst/>
            </a:prstGeom>
            <a:gradFill>
              <a:gsLst>
                <a:gs pos="0">
                  <a:schemeClr val="bg1">
                    <a:lumMod val="75000"/>
                  </a:schemeClr>
                </a:gs>
                <a:gs pos="54000">
                  <a:schemeClr val="tx1">
                    <a:lumMod val="50000"/>
                    <a:lumOff val="50000"/>
                  </a:schemeClr>
                </a:gs>
                <a:gs pos="100000">
                  <a:schemeClr val="bg1">
                    <a:lumMod val="60000"/>
                    <a:lumOff val="40000"/>
                  </a:schemeClr>
                </a:gs>
              </a:gsLst>
              <a:lin ang="5400000" scaled="1"/>
            </a:gradFill>
            <a:ln>
              <a:noFill/>
            </a:ln>
            <a:effectLst/>
          </p:spPr>
          <p:txBody>
            <a:bodyPr vert="horz" wrap="square" lIns="121872" tIns="60936" rIns="121872" bIns="60936" numCol="1" rtlCol="0" anchor="t" anchorCtr="0" compatLnSpc="1">
              <a:prstTxWarp prst="textNoShape">
                <a:avLst/>
              </a:prstTxWarp>
            </a:bodyPr>
            <a:lstStyle>
              <a:defPPr>
                <a:defRPr lang="zh-CN"/>
              </a:defPPr>
              <a:lvl1pPr algn="ctr" fontAlgn="base">
                <a:spcBef>
                  <a:spcPct val="0"/>
                </a:spcBef>
                <a:spcAft>
                  <a:spcPct val="0"/>
                </a:spcAft>
                <a:buClr>
                  <a:srgbClr val="CC9900"/>
                </a:buClr>
                <a:buFont typeface="Wingdings" pitchFamily="2" charset="2"/>
                <a:buNone/>
                <a:defRPr sz="1600" b="1" kern="0">
                  <a:latin typeface="微软雅黑" panose="020B0503020204020204" pitchFamily="34" charset="-122"/>
                  <a:ea typeface="微软雅黑" panose="020B0503020204020204" pitchFamily="34" charset="-122"/>
                </a:defRPr>
              </a:lvl1pPr>
            </a:lstStyle>
            <a:p>
              <a:endParaRPr lang="zh-CN" altLang="en-US" sz="1599" dirty="0">
                <a:latin typeface="+mn-lt"/>
                <a:ea typeface="+mn-ea"/>
              </a:endParaRPr>
            </a:p>
          </p:txBody>
        </p:sp>
        <p:sp>
          <p:nvSpPr>
            <p:cNvPr id="153" name="文本框 61"/>
            <p:cNvSpPr txBox="1"/>
            <p:nvPr/>
          </p:nvSpPr>
          <p:spPr>
            <a:xfrm>
              <a:off x="2423898" y="4322006"/>
              <a:ext cx="1681378" cy="526656"/>
            </a:xfrm>
            <a:prstGeom prst="rect">
              <a:avLst/>
            </a:prstGeom>
            <a:gradFill>
              <a:gsLst>
                <a:gs pos="0">
                  <a:schemeClr val="bg1">
                    <a:lumMod val="75000"/>
                  </a:schemeClr>
                </a:gs>
                <a:gs pos="54000">
                  <a:schemeClr val="tx1">
                    <a:lumMod val="50000"/>
                    <a:lumOff val="50000"/>
                  </a:schemeClr>
                </a:gs>
                <a:gs pos="100000">
                  <a:schemeClr val="bg1">
                    <a:lumMod val="60000"/>
                    <a:lumOff val="40000"/>
                  </a:schemeClr>
                </a:gs>
              </a:gsLst>
              <a:lin ang="5400000" scaled="1"/>
            </a:gradFill>
            <a:ln>
              <a:noFill/>
            </a:ln>
            <a:effectLst/>
          </p:spPr>
          <p:txBody>
            <a:bodyPr vert="horz" wrap="square" lIns="121872" tIns="60936" rIns="121872" bIns="60936" numCol="1" rtlCol="0" anchor="t" anchorCtr="0" compatLnSpc="1">
              <a:prstTxWarp prst="textNoShape">
                <a:avLst/>
              </a:prstTxWarp>
            </a:bodyPr>
            <a:lstStyle>
              <a:defPPr>
                <a:defRPr lang="zh-CN"/>
              </a:defPPr>
              <a:lvl1pPr algn="ctr" fontAlgn="base">
                <a:spcBef>
                  <a:spcPct val="0"/>
                </a:spcBef>
                <a:spcAft>
                  <a:spcPct val="0"/>
                </a:spcAft>
                <a:buClr>
                  <a:srgbClr val="CC9900"/>
                </a:buClr>
                <a:buFont typeface="Wingdings" pitchFamily="2" charset="2"/>
                <a:buNone/>
                <a:defRPr sz="1600" b="1" kern="0">
                  <a:latin typeface="微软雅黑" panose="020B0503020204020204" pitchFamily="34" charset="-122"/>
                  <a:ea typeface="微软雅黑" panose="020B0503020204020204" pitchFamily="34" charset="-122"/>
                </a:defRPr>
              </a:lvl1pPr>
            </a:lstStyle>
            <a:p>
              <a:endParaRPr lang="zh-CN" altLang="en-US" sz="1599" dirty="0">
                <a:latin typeface="+mn-lt"/>
                <a:ea typeface="+mn-ea"/>
              </a:endParaRPr>
            </a:p>
          </p:txBody>
        </p:sp>
        <p:sp>
          <p:nvSpPr>
            <p:cNvPr id="154" name="文本框 61"/>
            <p:cNvSpPr txBox="1"/>
            <p:nvPr/>
          </p:nvSpPr>
          <p:spPr>
            <a:xfrm>
              <a:off x="4214598" y="4322006"/>
              <a:ext cx="1681378" cy="526656"/>
            </a:xfrm>
            <a:prstGeom prst="rect">
              <a:avLst/>
            </a:prstGeom>
            <a:gradFill>
              <a:gsLst>
                <a:gs pos="0">
                  <a:schemeClr val="bg1">
                    <a:lumMod val="75000"/>
                  </a:schemeClr>
                </a:gs>
                <a:gs pos="54000">
                  <a:schemeClr val="tx1">
                    <a:lumMod val="50000"/>
                    <a:lumOff val="50000"/>
                  </a:schemeClr>
                </a:gs>
                <a:gs pos="100000">
                  <a:schemeClr val="bg1">
                    <a:lumMod val="60000"/>
                    <a:lumOff val="40000"/>
                  </a:schemeClr>
                </a:gs>
              </a:gsLst>
              <a:lin ang="5400000" scaled="1"/>
            </a:gradFill>
            <a:ln>
              <a:noFill/>
            </a:ln>
            <a:effectLst/>
          </p:spPr>
          <p:txBody>
            <a:bodyPr vert="horz" wrap="square" lIns="121872" tIns="60936" rIns="121872" bIns="60936" numCol="1" rtlCol="0" anchor="t" anchorCtr="0" compatLnSpc="1">
              <a:prstTxWarp prst="textNoShape">
                <a:avLst/>
              </a:prstTxWarp>
            </a:bodyPr>
            <a:lstStyle>
              <a:defPPr>
                <a:defRPr lang="zh-CN"/>
              </a:defPPr>
              <a:lvl1pPr algn="ctr" fontAlgn="base">
                <a:spcBef>
                  <a:spcPct val="0"/>
                </a:spcBef>
                <a:spcAft>
                  <a:spcPct val="0"/>
                </a:spcAft>
                <a:buClr>
                  <a:srgbClr val="CC9900"/>
                </a:buClr>
                <a:buFont typeface="Wingdings" pitchFamily="2" charset="2"/>
                <a:buNone/>
                <a:defRPr sz="1600" b="1" kern="0">
                  <a:latin typeface="微软雅黑" panose="020B0503020204020204" pitchFamily="34" charset="-122"/>
                  <a:ea typeface="微软雅黑" panose="020B0503020204020204" pitchFamily="34" charset="-122"/>
                </a:defRPr>
              </a:lvl1pPr>
            </a:lstStyle>
            <a:p>
              <a:endParaRPr lang="zh-CN" altLang="en-US" sz="1599" dirty="0">
                <a:latin typeface="+mn-lt"/>
                <a:ea typeface="+mn-ea"/>
              </a:endParaRPr>
            </a:p>
          </p:txBody>
        </p:sp>
      </p:grpSp>
      <p:sp>
        <p:nvSpPr>
          <p:cNvPr id="141" name="文本框 61"/>
          <p:cNvSpPr txBox="1"/>
          <p:nvPr/>
        </p:nvSpPr>
        <p:spPr>
          <a:xfrm>
            <a:off x="885873" y="3865099"/>
            <a:ext cx="4879082" cy="496972"/>
          </a:xfrm>
          <a:prstGeom prst="rect">
            <a:avLst/>
          </a:prstGeom>
          <a:gradFill rotWithShape="1">
            <a:gsLst>
              <a:gs pos="0">
                <a:schemeClr val="bg2"/>
              </a:gs>
              <a:gs pos="50000">
                <a:srgbClr val="FFFFFF"/>
              </a:gs>
              <a:gs pos="100000">
                <a:schemeClr val="bg2"/>
              </a:gs>
            </a:gsLst>
            <a:lin ang="5400000" scaled="1"/>
          </a:gradFill>
          <a:ln w="28575" algn="ctr">
            <a:noFill/>
            <a:miter lim="800000"/>
            <a:headEnd/>
            <a:tailEnd/>
          </a:ln>
          <a:effectLst/>
        </p:spPr>
        <p:txBody>
          <a:bodyPr wrap="none" lIns="118918" tIns="59462" rIns="118918" bIns="59462" anchor="ctr"/>
          <a:lstStyle>
            <a:defPPr>
              <a:defRPr lang="zh-CN"/>
            </a:defPPr>
            <a:lvl1pPr algn="ctr" defTabSz="1189572">
              <a:defRPr sz="1600" b="1" kern="0">
                <a:latin typeface="微软雅黑" panose="020B0503020204020204" pitchFamily="34" charset="-122"/>
                <a:ea typeface="微软雅黑" panose="020B0503020204020204" pitchFamily="34" charset="-122"/>
              </a:defRPr>
            </a:lvl1pPr>
          </a:lstStyle>
          <a:p>
            <a:r>
              <a:rPr lang="en-US" altLang="zh-CN" sz="1599" dirty="0">
                <a:latin typeface="+mn-lt"/>
                <a:ea typeface="+mn-ea"/>
              </a:rPr>
              <a:t>MindSpore IR </a:t>
            </a:r>
            <a:r>
              <a:rPr lang="zh-CN" altLang="en-US" sz="1599" dirty="0">
                <a:latin typeface="+mn-lt"/>
                <a:ea typeface="+mn-ea"/>
              </a:rPr>
              <a:t>计算图表达</a:t>
            </a:r>
            <a:endParaRPr lang="en-US" altLang="zh-CN" sz="1599" dirty="0">
              <a:latin typeface="+mn-lt"/>
              <a:ea typeface="+mn-ea"/>
            </a:endParaRPr>
          </a:p>
        </p:txBody>
      </p:sp>
      <p:sp>
        <p:nvSpPr>
          <p:cNvPr id="145" name="文本框 61"/>
          <p:cNvSpPr txBox="1"/>
          <p:nvPr/>
        </p:nvSpPr>
        <p:spPr>
          <a:xfrm>
            <a:off x="885873" y="5113060"/>
            <a:ext cx="4879082" cy="496972"/>
          </a:xfrm>
          <a:prstGeom prst="rect">
            <a:avLst/>
          </a:prstGeom>
          <a:gradFill rotWithShape="1">
            <a:gsLst>
              <a:gs pos="0">
                <a:schemeClr val="bg2"/>
              </a:gs>
              <a:gs pos="50000">
                <a:srgbClr val="FFFFFF"/>
              </a:gs>
              <a:gs pos="100000">
                <a:schemeClr val="bg2"/>
              </a:gs>
            </a:gsLst>
            <a:lin ang="5400000" scaled="1"/>
          </a:gradFill>
          <a:ln w="28575" algn="ctr">
            <a:noFill/>
            <a:miter lim="800000"/>
            <a:headEnd/>
            <a:tailEnd/>
          </a:ln>
          <a:effectLst/>
        </p:spPr>
        <p:txBody>
          <a:bodyPr wrap="none" lIns="118918" tIns="59462" rIns="118918" bIns="59462" anchor="ctr"/>
          <a:lstStyle>
            <a:defPPr>
              <a:defRPr lang="zh-CN"/>
            </a:defPPr>
            <a:lvl1pPr algn="ctr" defTabSz="1189572">
              <a:defRPr sz="1600" b="1" kern="0">
                <a:latin typeface="微软雅黑" panose="020B0503020204020204" pitchFamily="34" charset="-122"/>
                <a:ea typeface="微软雅黑" panose="020B0503020204020204" pitchFamily="34" charset="-122"/>
              </a:defRPr>
            </a:lvl1pPr>
          </a:lstStyle>
          <a:p>
            <a:r>
              <a:rPr lang="zh-CN" altLang="en-US" sz="1599" dirty="0">
                <a:latin typeface="+mn-lt"/>
                <a:ea typeface="+mn-ea"/>
              </a:rPr>
              <a:t>端</a:t>
            </a:r>
            <a:r>
              <a:rPr lang="en-US" altLang="zh-CN" sz="1599" dirty="0">
                <a:latin typeface="+mn-lt"/>
                <a:ea typeface="+mn-ea"/>
              </a:rPr>
              <a:t>-</a:t>
            </a:r>
            <a:r>
              <a:rPr lang="zh-CN" altLang="en-US" sz="1599" dirty="0">
                <a:latin typeface="+mn-lt"/>
                <a:ea typeface="+mn-ea"/>
              </a:rPr>
              <a:t>边</a:t>
            </a:r>
            <a:r>
              <a:rPr lang="en-US" altLang="zh-CN" sz="1599" dirty="0">
                <a:latin typeface="+mn-lt"/>
                <a:ea typeface="+mn-ea"/>
              </a:rPr>
              <a:t>-</a:t>
            </a:r>
            <a:r>
              <a:rPr lang="zh-CN" altLang="en-US" sz="1599" dirty="0">
                <a:latin typeface="+mn-lt"/>
                <a:ea typeface="+mn-ea"/>
              </a:rPr>
              <a:t>云按需协作分布式架构（部署、调度、通信等）</a:t>
            </a:r>
            <a:endParaRPr lang="en-US" altLang="zh-CN" sz="1599" dirty="0">
              <a:latin typeface="+mn-lt"/>
              <a:ea typeface="+mn-ea"/>
            </a:endParaRPr>
          </a:p>
        </p:txBody>
      </p:sp>
      <p:sp>
        <p:nvSpPr>
          <p:cNvPr id="139" name="文本框 61"/>
          <p:cNvSpPr txBox="1"/>
          <p:nvPr/>
        </p:nvSpPr>
        <p:spPr>
          <a:xfrm>
            <a:off x="885873" y="2593170"/>
            <a:ext cx="4879082" cy="496972"/>
          </a:xfrm>
          <a:prstGeom prst="rect">
            <a:avLst/>
          </a:prstGeom>
          <a:gradFill rotWithShape="1">
            <a:gsLst>
              <a:gs pos="0">
                <a:schemeClr val="bg2"/>
              </a:gs>
              <a:gs pos="50000">
                <a:srgbClr val="FFFFFF"/>
              </a:gs>
              <a:gs pos="100000">
                <a:schemeClr val="bg2"/>
              </a:gs>
            </a:gsLst>
            <a:lin ang="5400000" scaled="1"/>
          </a:gradFill>
          <a:ln w="28575" algn="ctr">
            <a:noFill/>
            <a:miter lim="800000"/>
            <a:headEnd/>
            <a:tailEnd/>
          </a:ln>
          <a:effectLst/>
        </p:spPr>
        <p:txBody>
          <a:bodyPr wrap="none" lIns="118918" tIns="59462" rIns="118918" bIns="59462" anchor="ctr"/>
          <a:lstStyle>
            <a:defPPr>
              <a:defRPr lang="zh-CN"/>
            </a:defPPr>
            <a:lvl1pPr defTabSz="1189572">
              <a:defRPr sz="1600" b="1" kern="0">
                <a:solidFill>
                  <a:srgbClr val="C00000"/>
                </a:solidFill>
                <a:latin typeface="微软雅黑" panose="020B0503020204020204" pitchFamily="34" charset="-122"/>
                <a:ea typeface="微软雅黑" panose="020B0503020204020204" pitchFamily="3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gn="ctr"/>
            <a:r>
              <a:rPr lang="zh-CN" altLang="en-US" sz="1599" dirty="0">
                <a:solidFill>
                  <a:schemeClr val="tx1"/>
                </a:solidFill>
                <a:latin typeface="+mn-lt"/>
                <a:ea typeface="+mn-ea"/>
              </a:rPr>
              <a:t>全场景统一</a:t>
            </a:r>
            <a:r>
              <a:rPr lang="en-US" altLang="zh-CN" sz="1599" dirty="0">
                <a:solidFill>
                  <a:schemeClr val="tx1"/>
                </a:solidFill>
                <a:latin typeface="+mn-lt"/>
                <a:ea typeface="+mn-ea"/>
              </a:rPr>
              <a:t>API</a:t>
            </a:r>
          </a:p>
        </p:txBody>
      </p:sp>
      <p:sp>
        <p:nvSpPr>
          <p:cNvPr id="149" name="文本框 11">
            <a:extLst>
              <a:ext uri="{FF2B5EF4-FFF2-40B4-BE49-F238E27FC236}">
                <a16:creationId xmlns:a16="http://schemas.microsoft.com/office/drawing/2014/main" xmlns="" id="{7C8C79E3-A1C1-4A70-A1B2-E511C66260EA}"/>
              </a:ext>
            </a:extLst>
          </p:cNvPr>
          <p:cNvSpPr txBox="1"/>
          <p:nvPr/>
        </p:nvSpPr>
        <p:spPr>
          <a:xfrm>
            <a:off x="1071541" y="3577496"/>
            <a:ext cx="1480894" cy="407651"/>
          </a:xfrm>
          <a:prstGeom prst="rect">
            <a:avLst/>
          </a:prstGeom>
          <a:noFill/>
          <a:ln>
            <a:noFill/>
          </a:ln>
        </p:spPr>
        <p:txBody>
          <a:bodyPr wrap="square" lIns="71972" rIns="71972" rtlCol="0" anchor="ctr">
            <a:noAutofit/>
          </a:bodyPr>
          <a:lstStyle/>
          <a:p>
            <a:pPr algn="ctr" defTabSz="914034">
              <a:defRPr/>
            </a:pPr>
            <a:endParaRPr lang="en-US" altLang="zh-CN" sz="1399" kern="0" dirty="0">
              <a:solidFill>
                <a:srgbClr val="EBEBEB">
                  <a:lumMod val="25000"/>
                </a:srgbClr>
              </a:solidFill>
            </a:endParaRPr>
          </a:p>
        </p:txBody>
      </p:sp>
      <p:sp>
        <p:nvSpPr>
          <p:cNvPr id="150" name="文本框 11">
            <a:extLst>
              <a:ext uri="{FF2B5EF4-FFF2-40B4-BE49-F238E27FC236}">
                <a16:creationId xmlns:a16="http://schemas.microsoft.com/office/drawing/2014/main" xmlns="" id="{F4E62417-2785-4700-A54E-0CA59CDF3B94}"/>
              </a:ext>
            </a:extLst>
          </p:cNvPr>
          <p:cNvSpPr txBox="1"/>
          <p:nvPr/>
        </p:nvSpPr>
        <p:spPr>
          <a:xfrm>
            <a:off x="2720549" y="3262659"/>
            <a:ext cx="1319599" cy="407651"/>
          </a:xfrm>
          <a:prstGeom prst="rect">
            <a:avLst/>
          </a:prstGeom>
          <a:noFill/>
          <a:ln>
            <a:noFill/>
          </a:ln>
        </p:spPr>
        <p:txBody>
          <a:bodyPr wrap="square" lIns="71972" rIns="71972" rtlCol="0" anchor="ctr">
            <a:noAutofit/>
          </a:bodyPr>
          <a:lstStyle/>
          <a:p>
            <a:pPr algn="ctr" defTabSz="914034">
              <a:defRPr/>
            </a:pPr>
            <a:endParaRPr lang="en-US" altLang="zh-CN" sz="1399" kern="0" dirty="0">
              <a:solidFill>
                <a:srgbClr val="EBEBEB">
                  <a:lumMod val="25000"/>
                </a:srgbClr>
              </a:solidFill>
            </a:endParaRPr>
          </a:p>
        </p:txBody>
      </p:sp>
      <p:sp>
        <p:nvSpPr>
          <p:cNvPr id="151" name="文本框 149">
            <a:extLst>
              <a:ext uri="{FF2B5EF4-FFF2-40B4-BE49-F238E27FC236}">
                <a16:creationId xmlns:a16="http://schemas.microsoft.com/office/drawing/2014/main" xmlns="" id="{919CE76C-06CF-4EF9-8957-BB237139679D}"/>
              </a:ext>
            </a:extLst>
          </p:cNvPr>
          <p:cNvSpPr txBox="1"/>
          <p:nvPr/>
        </p:nvSpPr>
        <p:spPr>
          <a:xfrm>
            <a:off x="4295543" y="3262659"/>
            <a:ext cx="1199356" cy="407651"/>
          </a:xfrm>
          <a:prstGeom prst="rect">
            <a:avLst/>
          </a:prstGeom>
          <a:noFill/>
          <a:ln>
            <a:noFill/>
          </a:ln>
        </p:spPr>
        <p:txBody>
          <a:bodyPr wrap="square" lIns="71972" rIns="71972" rtlCol="0" anchor="ctr">
            <a:noAutofit/>
          </a:bodyPr>
          <a:lstStyle/>
          <a:p>
            <a:pPr algn="ctr" defTabSz="914034">
              <a:defRPr/>
            </a:pPr>
            <a:endParaRPr lang="en-US" altLang="zh-CN" sz="1399" kern="0" dirty="0">
              <a:solidFill>
                <a:srgbClr val="EBEBEB">
                  <a:lumMod val="25000"/>
                </a:srgbClr>
              </a:solidFill>
            </a:endParaRPr>
          </a:p>
        </p:txBody>
      </p:sp>
      <p:sp>
        <p:nvSpPr>
          <p:cNvPr id="156" name="文本框 61"/>
          <p:cNvSpPr txBox="1"/>
          <p:nvPr/>
        </p:nvSpPr>
        <p:spPr>
          <a:xfrm>
            <a:off x="885874" y="3206089"/>
            <a:ext cx="1558793" cy="496972"/>
          </a:xfrm>
          <a:prstGeom prst="rect">
            <a:avLst/>
          </a:prstGeom>
          <a:gradFill>
            <a:gsLst>
              <a:gs pos="0">
                <a:schemeClr val="bg1">
                  <a:lumMod val="75000"/>
                </a:schemeClr>
              </a:gs>
              <a:gs pos="54000">
                <a:schemeClr val="tx1">
                  <a:lumMod val="50000"/>
                  <a:lumOff val="50000"/>
                </a:schemeClr>
              </a:gs>
              <a:gs pos="100000">
                <a:schemeClr val="bg1">
                  <a:lumMod val="60000"/>
                  <a:lumOff val="40000"/>
                </a:schemeClr>
              </a:gs>
            </a:gsLst>
            <a:lin ang="5400000" scaled="1"/>
          </a:gradFill>
          <a:ln>
            <a:noFill/>
          </a:ln>
          <a:effectLst/>
        </p:spPr>
        <p:txBody>
          <a:bodyPr vert="horz" wrap="square" lIns="121872" tIns="60936" rIns="121872" bIns="60936" numCol="1" rtlCol="0" anchor="t" anchorCtr="0" compatLnSpc="1">
            <a:prstTxWarp prst="textNoShape">
              <a:avLst/>
            </a:prstTxWarp>
          </a:bodyPr>
          <a:lstStyle>
            <a:defPPr>
              <a:defRPr lang="zh-CN"/>
            </a:defPPr>
            <a:lvl1pPr fontAlgn="base">
              <a:spcBef>
                <a:spcPct val="0"/>
              </a:spcBef>
              <a:spcAft>
                <a:spcPct val="0"/>
              </a:spcAft>
              <a:buClr>
                <a:srgbClr val="CC9900"/>
              </a:buClr>
              <a:buFont typeface="Wingdings" pitchFamily="2" charset="2"/>
              <a:buChar char="n"/>
              <a:defRPr sz="2133">
                <a:solidFill>
                  <a:prstClr val="black"/>
                </a:solidFill>
                <a:latin typeface="Arial" charset="0"/>
                <a:ea typeface="宋体"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gn="ctr">
              <a:buNone/>
            </a:pPr>
            <a:endParaRPr lang="en-US" altLang="zh-CN" sz="1599" b="1" kern="0" dirty="0">
              <a:solidFill>
                <a:schemeClr val="tx1"/>
              </a:solidFill>
              <a:latin typeface="+mn-lt"/>
              <a:ea typeface="+mn-ea"/>
            </a:endParaRPr>
          </a:p>
        </p:txBody>
      </p:sp>
      <p:sp>
        <p:nvSpPr>
          <p:cNvPr id="157" name="文本框 61"/>
          <p:cNvSpPr txBox="1"/>
          <p:nvPr/>
        </p:nvSpPr>
        <p:spPr>
          <a:xfrm>
            <a:off x="2546019" y="3206089"/>
            <a:ext cx="1558793" cy="496972"/>
          </a:xfrm>
          <a:prstGeom prst="rect">
            <a:avLst/>
          </a:prstGeom>
          <a:gradFill>
            <a:gsLst>
              <a:gs pos="0">
                <a:schemeClr val="bg1">
                  <a:lumMod val="75000"/>
                </a:schemeClr>
              </a:gs>
              <a:gs pos="54000">
                <a:schemeClr val="tx1">
                  <a:lumMod val="50000"/>
                  <a:lumOff val="50000"/>
                </a:schemeClr>
              </a:gs>
              <a:gs pos="100000">
                <a:schemeClr val="bg1">
                  <a:lumMod val="60000"/>
                  <a:lumOff val="40000"/>
                </a:schemeClr>
              </a:gs>
            </a:gsLst>
            <a:lin ang="5400000" scaled="1"/>
          </a:gradFill>
          <a:ln>
            <a:noFill/>
          </a:ln>
          <a:effectLst/>
        </p:spPr>
        <p:txBody>
          <a:bodyPr vert="horz" wrap="square" lIns="121872" tIns="60936" rIns="121872" bIns="60936" numCol="1" rtlCol="0" anchor="t" anchorCtr="0" compatLnSpc="1">
            <a:prstTxWarp prst="textNoShape">
              <a:avLst/>
            </a:prstTxWarp>
          </a:bodyPr>
          <a:lstStyle>
            <a:defPPr>
              <a:defRPr lang="zh-CN"/>
            </a:defPPr>
            <a:lvl1pPr algn="ctr" fontAlgn="base">
              <a:spcBef>
                <a:spcPct val="0"/>
              </a:spcBef>
              <a:spcAft>
                <a:spcPct val="0"/>
              </a:spcAft>
              <a:buClr>
                <a:srgbClr val="CC9900"/>
              </a:buClr>
              <a:buFont typeface="Wingdings" pitchFamily="2" charset="2"/>
              <a:buNone/>
              <a:defRPr sz="1600" b="1" kern="0">
                <a:latin typeface="微软雅黑" panose="020B0503020204020204" pitchFamily="34" charset="-122"/>
                <a:ea typeface="微软雅黑" panose="020B0503020204020204" pitchFamily="34" charset="-122"/>
              </a:defRPr>
            </a:lvl1pPr>
          </a:lstStyle>
          <a:p>
            <a:endParaRPr lang="en-US" altLang="zh-CN" sz="1599" dirty="0">
              <a:latin typeface="+mn-lt"/>
              <a:ea typeface="+mn-ea"/>
            </a:endParaRPr>
          </a:p>
        </p:txBody>
      </p:sp>
      <p:sp>
        <p:nvSpPr>
          <p:cNvPr id="158" name="文本框 61"/>
          <p:cNvSpPr txBox="1"/>
          <p:nvPr/>
        </p:nvSpPr>
        <p:spPr>
          <a:xfrm>
            <a:off x="4206161" y="3206089"/>
            <a:ext cx="1558793" cy="496972"/>
          </a:xfrm>
          <a:prstGeom prst="rect">
            <a:avLst/>
          </a:prstGeom>
          <a:gradFill>
            <a:gsLst>
              <a:gs pos="0">
                <a:schemeClr val="bg1">
                  <a:lumMod val="75000"/>
                </a:schemeClr>
              </a:gs>
              <a:gs pos="54000">
                <a:schemeClr val="tx1">
                  <a:lumMod val="50000"/>
                  <a:lumOff val="50000"/>
                </a:schemeClr>
              </a:gs>
              <a:gs pos="100000">
                <a:schemeClr val="bg1">
                  <a:lumMod val="60000"/>
                  <a:lumOff val="40000"/>
                </a:schemeClr>
              </a:gs>
            </a:gsLst>
            <a:lin ang="5400000" scaled="1"/>
          </a:gradFill>
          <a:ln>
            <a:noFill/>
          </a:ln>
          <a:effectLst/>
        </p:spPr>
        <p:txBody>
          <a:bodyPr vert="horz" wrap="square" lIns="121872" tIns="60936" rIns="121872" bIns="60936" numCol="1" rtlCol="0" anchor="t" anchorCtr="0" compatLnSpc="1">
            <a:prstTxWarp prst="textNoShape">
              <a:avLst/>
            </a:prstTxWarp>
          </a:bodyPr>
          <a:lstStyle>
            <a:defPPr>
              <a:defRPr lang="zh-CN"/>
            </a:defPPr>
            <a:lvl1pPr algn="ctr" fontAlgn="base">
              <a:spcBef>
                <a:spcPct val="0"/>
              </a:spcBef>
              <a:spcAft>
                <a:spcPct val="0"/>
              </a:spcAft>
              <a:buClr>
                <a:srgbClr val="CC9900"/>
              </a:buClr>
              <a:buFont typeface="Wingdings" pitchFamily="2" charset="2"/>
              <a:buNone/>
              <a:defRPr sz="1600" b="1" kern="0">
                <a:latin typeface="微软雅黑" panose="020B0503020204020204" pitchFamily="34" charset="-122"/>
                <a:ea typeface="微软雅黑" panose="020B0503020204020204" pitchFamily="34" charset="-122"/>
              </a:defRPr>
            </a:lvl1pPr>
          </a:lstStyle>
          <a:p>
            <a:endParaRPr lang="en-US" altLang="zh-CN" sz="1599" dirty="0">
              <a:latin typeface="+mn-lt"/>
              <a:ea typeface="+mn-ea"/>
            </a:endParaRPr>
          </a:p>
        </p:txBody>
      </p:sp>
      <p:cxnSp>
        <p:nvCxnSpPr>
          <p:cNvPr id="43" name="直接连接符 42">
            <a:extLst>
              <a:ext uri="{FF2B5EF4-FFF2-40B4-BE49-F238E27FC236}">
                <a16:creationId xmlns:a16="http://schemas.microsoft.com/office/drawing/2014/main" xmlns="" id="{0217B417-6913-4F64-81DC-69B1BC84E33D}"/>
              </a:ext>
            </a:extLst>
          </p:cNvPr>
          <p:cNvCxnSpPr>
            <a:cxnSpLocks/>
          </p:cNvCxnSpPr>
          <p:nvPr/>
        </p:nvCxnSpPr>
        <p:spPr>
          <a:xfrm>
            <a:off x="6398302" y="5250039"/>
            <a:ext cx="2618406" cy="0"/>
          </a:xfrm>
          <a:prstGeom prst="line">
            <a:avLst/>
          </a:prstGeom>
          <a:noFill/>
          <a:ln w="6350" cap="flat" cmpd="sng" algn="ctr">
            <a:gradFill flip="none" rotWithShape="1">
              <a:gsLst>
                <a:gs pos="74000">
                  <a:srgbClr val="435C8B"/>
                </a:gs>
                <a:gs pos="38000">
                  <a:srgbClr val="425B8A"/>
                </a:gs>
                <a:gs pos="0">
                  <a:srgbClr val="F3F8FB">
                    <a:alpha val="0"/>
                  </a:srgbClr>
                </a:gs>
                <a:gs pos="56000">
                  <a:srgbClr val="002060"/>
                </a:gs>
                <a:gs pos="100000">
                  <a:srgbClr val="F3F8FB">
                    <a:alpha val="0"/>
                  </a:srgbClr>
                </a:gs>
              </a:gsLst>
              <a:lin ang="0" scaled="1"/>
              <a:tileRect/>
            </a:gradFill>
            <a:prstDash val="solid"/>
            <a:miter lim="800000"/>
          </a:ln>
          <a:effectLst>
            <a:outerShdw blurRad="12700" dist="12700" dir="5400000" algn="t" rotWithShape="0">
              <a:prstClr val="black">
                <a:alpha val="40000"/>
              </a:prstClr>
            </a:outerShdw>
          </a:effectLst>
        </p:spPr>
      </p:cxnSp>
      <p:sp>
        <p:nvSpPr>
          <p:cNvPr id="44" name="文本框 144">
            <a:extLst>
              <a:ext uri="{FF2B5EF4-FFF2-40B4-BE49-F238E27FC236}">
                <a16:creationId xmlns:a16="http://schemas.microsoft.com/office/drawing/2014/main" xmlns="" id="{94BBDEE2-808A-424C-9EAA-380C659C93A7}"/>
              </a:ext>
            </a:extLst>
          </p:cNvPr>
          <p:cNvSpPr txBox="1"/>
          <p:nvPr/>
        </p:nvSpPr>
        <p:spPr>
          <a:xfrm>
            <a:off x="6653848" y="5306341"/>
            <a:ext cx="1033677" cy="599930"/>
          </a:xfrm>
          <a:prstGeom prst="rect">
            <a:avLst/>
          </a:prstGeom>
          <a:noFill/>
        </p:spPr>
        <p:txBody>
          <a:bodyPr wrap="square" rtlCol="0">
            <a:spAutoFit/>
          </a:bodyPr>
          <a:lstStyle/>
          <a:p>
            <a:pPr algn="ctr" defTabSz="914034"/>
            <a:r>
              <a:rPr lang="zh-CN" altLang="en-US" sz="1100" kern="0" dirty="0">
                <a:cs typeface="Arial" panose="020B0604020202020204" pitchFamily="34" charset="0"/>
              </a:rPr>
              <a:t>主流训练卡</a:t>
            </a:r>
            <a:endParaRPr lang="en-US" altLang="zh-CN" sz="1100" kern="0" dirty="0">
              <a:cs typeface="Arial" panose="020B0604020202020204" pitchFamily="34" charset="0"/>
            </a:endParaRPr>
          </a:p>
          <a:p>
            <a:pPr algn="ctr" defTabSz="914034"/>
            <a:r>
              <a:rPr lang="zh-CN" altLang="en-US" sz="1100" kern="0" dirty="0">
                <a:cs typeface="Arial" panose="020B0604020202020204" pitchFamily="34" charset="0"/>
              </a:rPr>
              <a:t> </a:t>
            </a:r>
            <a:r>
              <a:rPr lang="en-GB" altLang="zh-CN" sz="1100" kern="0" dirty="0">
                <a:cs typeface="Arial" panose="020B0604020202020204" pitchFamily="34" charset="0"/>
              </a:rPr>
              <a:t>+ </a:t>
            </a:r>
            <a:r>
              <a:rPr lang="en-GB" altLang="zh-CN" sz="1100" kern="0" dirty="0" err="1">
                <a:cs typeface="Arial" panose="020B0604020202020204" pitchFamily="34" charset="0"/>
              </a:rPr>
              <a:t>TensorFlow</a:t>
            </a:r>
            <a:endParaRPr lang="en-GB" altLang="zh-CN" sz="1100" kern="0" dirty="0">
              <a:cs typeface="Arial" panose="020B0604020202020204" pitchFamily="34" charset="0"/>
            </a:endParaRPr>
          </a:p>
        </p:txBody>
      </p:sp>
      <p:sp>
        <p:nvSpPr>
          <p:cNvPr id="45" name="文本框 145">
            <a:extLst>
              <a:ext uri="{FF2B5EF4-FFF2-40B4-BE49-F238E27FC236}">
                <a16:creationId xmlns:a16="http://schemas.microsoft.com/office/drawing/2014/main" xmlns="" id="{7456D4A7-12FB-486D-8CE9-41A62B7F833E}"/>
              </a:ext>
            </a:extLst>
          </p:cNvPr>
          <p:cNvSpPr txBox="1"/>
          <p:nvPr/>
        </p:nvSpPr>
        <p:spPr>
          <a:xfrm>
            <a:off x="7837199" y="5306343"/>
            <a:ext cx="917239" cy="600164"/>
          </a:xfrm>
          <a:prstGeom prst="rect">
            <a:avLst/>
          </a:prstGeom>
          <a:noFill/>
        </p:spPr>
        <p:txBody>
          <a:bodyPr wrap="none" rtlCol="0">
            <a:spAutoFit/>
          </a:bodyPr>
          <a:lstStyle/>
          <a:p>
            <a:pPr algn="ctr" defTabSz="914034"/>
            <a:r>
              <a:rPr lang="en-US" altLang="zh-CN" sz="1100" kern="0" dirty="0">
                <a:cs typeface="Arial" panose="020B0604020202020204" pitchFamily="34" charset="0"/>
              </a:rPr>
              <a:t>Ascend 910</a:t>
            </a:r>
          </a:p>
          <a:p>
            <a:pPr algn="ctr" defTabSz="914034"/>
            <a:r>
              <a:rPr lang="en-US" altLang="zh-CN" sz="1100" kern="0" dirty="0">
                <a:cs typeface="Arial" panose="020B0604020202020204" pitchFamily="34" charset="0"/>
              </a:rPr>
              <a:t> +</a:t>
            </a:r>
          </a:p>
          <a:p>
            <a:pPr algn="ctr" defTabSz="914034"/>
            <a:r>
              <a:rPr lang="en-US" altLang="zh-CN" sz="1100" kern="0" dirty="0">
                <a:cs typeface="Arial" panose="020B0604020202020204" pitchFamily="34" charset="0"/>
              </a:rPr>
              <a:t>MindSpore</a:t>
            </a:r>
            <a:endParaRPr lang="zh-CN" altLang="en-US" sz="1100" kern="0" dirty="0">
              <a:cs typeface="Arial" panose="020B0604020202020204" pitchFamily="34" charset="0"/>
            </a:endParaRPr>
          </a:p>
        </p:txBody>
      </p:sp>
      <p:sp>
        <p:nvSpPr>
          <p:cNvPr id="46" name="文本框 146">
            <a:extLst>
              <a:ext uri="{FF2B5EF4-FFF2-40B4-BE49-F238E27FC236}">
                <a16:creationId xmlns:a16="http://schemas.microsoft.com/office/drawing/2014/main" xmlns="" id="{61E50784-7B29-47D1-ADCE-1A16668714AC}"/>
              </a:ext>
            </a:extLst>
          </p:cNvPr>
          <p:cNvSpPr txBox="1"/>
          <p:nvPr/>
        </p:nvSpPr>
        <p:spPr>
          <a:xfrm>
            <a:off x="6770944" y="4397426"/>
            <a:ext cx="615874" cy="215444"/>
          </a:xfrm>
          <a:prstGeom prst="rect">
            <a:avLst/>
          </a:prstGeom>
          <a:noFill/>
        </p:spPr>
        <p:txBody>
          <a:bodyPr wrap="none" rtlCol="0">
            <a:spAutoFit/>
          </a:bodyPr>
          <a:lstStyle/>
          <a:p>
            <a:pPr defTabSz="914034"/>
            <a:r>
              <a:rPr lang="en-US" altLang="zh-CN" sz="800" kern="0" dirty="0">
                <a:solidFill>
                  <a:srgbClr val="1D1D1A"/>
                </a:solidFill>
                <a:cs typeface="Arial" panose="020B0604020202020204" pitchFamily="34" charset="0"/>
              </a:rPr>
              <a:t>(</a:t>
            </a:r>
            <a:r>
              <a:rPr lang="zh-CN" altLang="en-US" sz="800" kern="0" dirty="0">
                <a:solidFill>
                  <a:srgbClr val="1D1D1A"/>
                </a:solidFill>
                <a:cs typeface="Arial" panose="020B0604020202020204" pitchFamily="34" charset="0"/>
              </a:rPr>
              <a:t>图像</a:t>
            </a:r>
            <a:r>
              <a:rPr lang="en-US" altLang="zh-CN" sz="800" kern="0" dirty="0">
                <a:solidFill>
                  <a:srgbClr val="1D1D1A"/>
                </a:solidFill>
                <a:cs typeface="Arial" panose="020B0604020202020204" pitchFamily="34" charset="0"/>
              </a:rPr>
              <a:t>/</a:t>
            </a:r>
            <a:r>
              <a:rPr lang="zh-CN" altLang="en-US" sz="800" kern="0" dirty="0">
                <a:solidFill>
                  <a:srgbClr val="1D1D1A"/>
                </a:solidFill>
                <a:cs typeface="Arial" panose="020B0604020202020204" pitchFamily="34" charset="0"/>
              </a:rPr>
              <a:t>秒</a:t>
            </a:r>
            <a:r>
              <a:rPr lang="en-US" altLang="zh-CN" sz="800" kern="0" dirty="0">
                <a:solidFill>
                  <a:srgbClr val="1D1D1A"/>
                </a:solidFill>
                <a:cs typeface="Arial" panose="020B0604020202020204" pitchFamily="34" charset="0"/>
              </a:rPr>
              <a:t>)</a:t>
            </a:r>
            <a:endParaRPr lang="zh-CN" altLang="en-US" sz="800" kern="0" dirty="0">
              <a:solidFill>
                <a:srgbClr val="1D1D1A"/>
              </a:solidFill>
              <a:cs typeface="Arial" panose="020B0604020202020204" pitchFamily="34" charset="0"/>
            </a:endParaRPr>
          </a:p>
        </p:txBody>
      </p:sp>
      <p:sp>
        <p:nvSpPr>
          <p:cNvPr id="47" name="文本框 147">
            <a:extLst>
              <a:ext uri="{FF2B5EF4-FFF2-40B4-BE49-F238E27FC236}">
                <a16:creationId xmlns:a16="http://schemas.microsoft.com/office/drawing/2014/main" xmlns="" id="{24985FA0-3C1B-4F3A-A0A5-FA195BAD8EC9}"/>
              </a:ext>
            </a:extLst>
          </p:cNvPr>
          <p:cNvSpPr txBox="1"/>
          <p:nvPr/>
        </p:nvSpPr>
        <p:spPr>
          <a:xfrm>
            <a:off x="7933943" y="3808322"/>
            <a:ext cx="615874" cy="215444"/>
          </a:xfrm>
          <a:prstGeom prst="rect">
            <a:avLst/>
          </a:prstGeom>
          <a:noFill/>
        </p:spPr>
        <p:txBody>
          <a:bodyPr wrap="none" rtlCol="0">
            <a:spAutoFit/>
          </a:bodyPr>
          <a:lstStyle/>
          <a:p>
            <a:pPr defTabSz="914034"/>
            <a:r>
              <a:rPr lang="en-US" altLang="zh-CN" sz="800" kern="0" dirty="0">
                <a:solidFill>
                  <a:srgbClr val="1D1D1A"/>
                </a:solidFill>
                <a:cs typeface="Arial" panose="020B0604020202020204" pitchFamily="34" charset="0"/>
              </a:rPr>
              <a:t>(</a:t>
            </a:r>
            <a:r>
              <a:rPr lang="zh-CN" altLang="en-US" sz="800" kern="0" dirty="0">
                <a:solidFill>
                  <a:srgbClr val="1D1D1A"/>
                </a:solidFill>
                <a:cs typeface="Arial" panose="020B0604020202020204" pitchFamily="34" charset="0"/>
              </a:rPr>
              <a:t>图像</a:t>
            </a:r>
            <a:r>
              <a:rPr lang="en-US" altLang="zh-CN" sz="800" kern="0" dirty="0">
                <a:solidFill>
                  <a:srgbClr val="1D1D1A"/>
                </a:solidFill>
                <a:cs typeface="Arial" panose="020B0604020202020204" pitchFamily="34" charset="0"/>
              </a:rPr>
              <a:t>/</a:t>
            </a:r>
            <a:r>
              <a:rPr lang="zh-CN" altLang="en-US" sz="800" kern="0" dirty="0">
                <a:solidFill>
                  <a:srgbClr val="1D1D1A"/>
                </a:solidFill>
                <a:cs typeface="Arial" panose="020B0604020202020204" pitchFamily="34" charset="0"/>
              </a:rPr>
              <a:t>秒</a:t>
            </a:r>
            <a:r>
              <a:rPr lang="en-US" altLang="zh-CN" sz="800" kern="0" dirty="0">
                <a:solidFill>
                  <a:srgbClr val="1D1D1A"/>
                </a:solidFill>
                <a:cs typeface="Arial" panose="020B0604020202020204" pitchFamily="34" charset="0"/>
              </a:rPr>
              <a:t>)</a:t>
            </a:r>
            <a:endParaRPr lang="zh-CN" altLang="en-US" sz="800" kern="0" dirty="0">
              <a:solidFill>
                <a:srgbClr val="1D1D1A"/>
              </a:solidFill>
              <a:cs typeface="Arial" panose="020B0604020202020204" pitchFamily="34" charset="0"/>
            </a:endParaRPr>
          </a:p>
        </p:txBody>
      </p:sp>
      <p:sp>
        <p:nvSpPr>
          <p:cNvPr id="48" name="矩形 47">
            <a:extLst>
              <a:ext uri="{FF2B5EF4-FFF2-40B4-BE49-F238E27FC236}">
                <a16:creationId xmlns:a16="http://schemas.microsoft.com/office/drawing/2014/main" xmlns="" id="{64876633-6B8A-4498-8399-D5FCD7531430}"/>
              </a:ext>
            </a:extLst>
          </p:cNvPr>
          <p:cNvSpPr/>
          <p:nvPr/>
        </p:nvSpPr>
        <p:spPr>
          <a:xfrm>
            <a:off x="6906762" y="4589392"/>
            <a:ext cx="288070" cy="655183"/>
          </a:xfrm>
          <a:prstGeom prst="rect">
            <a:avLst/>
          </a:prstGeom>
          <a:gradFill rotWithShape="1">
            <a:gsLst>
              <a:gs pos="0">
                <a:srgbClr val="CCCCCC"/>
              </a:gs>
              <a:gs pos="50000">
                <a:srgbClr val="FFFFFF"/>
              </a:gs>
              <a:gs pos="100000">
                <a:srgbClr val="CCCCCC"/>
              </a:gs>
            </a:gsLst>
            <a:lin ang="5400000" scaled="1"/>
          </a:gradFill>
          <a:ln w="28575" algn="ctr">
            <a:solidFill>
              <a:srgbClr val="C0C0C0"/>
            </a:solidFill>
            <a:miter lim="800000"/>
            <a:headEnd/>
            <a:tailEnd/>
          </a:ln>
          <a:effectLst/>
        </p:spPr>
        <p:txBody>
          <a:bodyPr wrap="none" lIns="118918" tIns="59462" rIns="118918" bIns="59462" anchor="ctr"/>
          <a:lstStyle/>
          <a:p>
            <a:pPr algn="ctr" defTabSz="1189096"/>
            <a:endParaRPr lang="zh-CN" altLang="en-US" sz="1399" kern="0">
              <a:solidFill>
                <a:sysClr val="windowText" lastClr="000000"/>
              </a:solidFill>
            </a:endParaRPr>
          </a:p>
        </p:txBody>
      </p:sp>
      <p:sp>
        <p:nvSpPr>
          <p:cNvPr id="49" name="矩形 48">
            <a:extLst>
              <a:ext uri="{FF2B5EF4-FFF2-40B4-BE49-F238E27FC236}">
                <a16:creationId xmlns:a16="http://schemas.microsoft.com/office/drawing/2014/main" xmlns="" id="{790BF183-9F13-4618-893C-198A0C0091CF}"/>
              </a:ext>
            </a:extLst>
          </p:cNvPr>
          <p:cNvSpPr/>
          <p:nvPr/>
        </p:nvSpPr>
        <p:spPr>
          <a:xfrm>
            <a:off x="8090277" y="4015469"/>
            <a:ext cx="288069" cy="1238626"/>
          </a:xfrm>
          <a:prstGeom prst="rect">
            <a:avLst/>
          </a:prstGeom>
          <a:gradFill>
            <a:gsLst>
              <a:gs pos="0">
                <a:srgbClr val="990000">
                  <a:alpha val="0"/>
                </a:srgbClr>
              </a:gs>
              <a:gs pos="70000">
                <a:srgbClr val="CC6162"/>
              </a:gs>
              <a:gs pos="33000">
                <a:schemeClr val="accent1">
                  <a:lumMod val="20000"/>
                  <a:lumOff val="80000"/>
                </a:schemeClr>
              </a:gs>
              <a:gs pos="100000">
                <a:srgbClr val="990000"/>
              </a:gs>
            </a:gsLst>
            <a:lin ang="5400000" scaled="1"/>
          </a:gradFill>
          <a:ln w="15875">
            <a:solidFill>
              <a:schemeClr val="bg1">
                <a:lumMod val="60000"/>
                <a:lumOff val="40000"/>
              </a:schemeClr>
            </a:solidFill>
          </a:ln>
          <a:effectLst/>
        </p:spPr>
        <p:txBody>
          <a:bodyPr vert="horz" wrap="square" lIns="121872" tIns="60936" rIns="121872" bIns="60936" numCol="1" rtlCol="0" anchor="t" anchorCtr="0" compatLnSpc="1">
            <a:prstTxWarp prst="textNoShape">
              <a:avLst/>
            </a:prstTxWarp>
          </a:bodyPr>
          <a:lstStyle/>
          <a:p>
            <a:pPr fontAlgn="base">
              <a:spcBef>
                <a:spcPct val="0"/>
              </a:spcBef>
              <a:spcAft>
                <a:spcPct val="0"/>
              </a:spcAft>
              <a:buClr>
                <a:srgbClr val="CC9900"/>
              </a:buClr>
              <a:buFont typeface="Wingdings" pitchFamily="2" charset="2"/>
              <a:buChar char="n"/>
            </a:pPr>
            <a:endParaRPr lang="zh-CN" altLang="en-US" sz="2132" kern="0">
              <a:solidFill>
                <a:srgbClr val="000000"/>
              </a:solidFill>
            </a:endParaRPr>
          </a:p>
        </p:txBody>
      </p:sp>
      <p:sp>
        <p:nvSpPr>
          <p:cNvPr id="50" name="文本框 150">
            <a:extLst>
              <a:ext uri="{FF2B5EF4-FFF2-40B4-BE49-F238E27FC236}">
                <a16:creationId xmlns:a16="http://schemas.microsoft.com/office/drawing/2014/main" xmlns="" id="{B8C9DCBF-C435-4F8A-8AA0-CEABED280C7B}"/>
              </a:ext>
            </a:extLst>
          </p:cNvPr>
          <p:cNvSpPr txBox="1"/>
          <p:nvPr/>
        </p:nvSpPr>
        <p:spPr>
          <a:xfrm>
            <a:off x="6765906" y="4086869"/>
            <a:ext cx="569387" cy="369204"/>
          </a:xfrm>
          <a:prstGeom prst="rect">
            <a:avLst/>
          </a:prstGeom>
          <a:noFill/>
        </p:spPr>
        <p:txBody>
          <a:bodyPr wrap="none" rtlCol="0">
            <a:spAutoFit/>
          </a:bodyPr>
          <a:lstStyle/>
          <a:p>
            <a:pPr defTabSz="914034"/>
            <a:r>
              <a:rPr lang="en-US" altLang="zh-CN" sz="1799" kern="0" dirty="0">
                <a:solidFill>
                  <a:srgbClr val="1D1D1A"/>
                </a:solidFill>
              </a:rPr>
              <a:t>965</a:t>
            </a:r>
            <a:endParaRPr lang="zh-CN" altLang="en-US" sz="1799" kern="0" dirty="0">
              <a:solidFill>
                <a:srgbClr val="1D1D1A"/>
              </a:solidFill>
            </a:endParaRPr>
          </a:p>
        </p:txBody>
      </p:sp>
      <p:sp>
        <p:nvSpPr>
          <p:cNvPr id="51" name="文本框 151">
            <a:extLst>
              <a:ext uri="{FF2B5EF4-FFF2-40B4-BE49-F238E27FC236}">
                <a16:creationId xmlns:a16="http://schemas.microsoft.com/office/drawing/2014/main" xmlns="" id="{06350239-DD84-4FFC-9A59-5780D50D0B96}"/>
              </a:ext>
            </a:extLst>
          </p:cNvPr>
          <p:cNvSpPr txBox="1"/>
          <p:nvPr/>
        </p:nvSpPr>
        <p:spPr>
          <a:xfrm>
            <a:off x="7878050" y="3513111"/>
            <a:ext cx="697627" cy="369204"/>
          </a:xfrm>
          <a:prstGeom prst="rect">
            <a:avLst/>
          </a:prstGeom>
          <a:noFill/>
        </p:spPr>
        <p:txBody>
          <a:bodyPr wrap="none" rtlCol="0">
            <a:spAutoFit/>
          </a:bodyPr>
          <a:lstStyle/>
          <a:p>
            <a:pPr defTabSz="914034"/>
            <a:r>
              <a:rPr lang="en-US" altLang="zh-CN" sz="1799" kern="0" dirty="0">
                <a:solidFill>
                  <a:srgbClr val="1D1D1A"/>
                </a:solidFill>
              </a:rPr>
              <a:t>1802</a:t>
            </a:r>
            <a:endParaRPr lang="zh-CN" altLang="en-US" sz="1799" kern="0" dirty="0">
              <a:solidFill>
                <a:srgbClr val="1D1D1A"/>
              </a:solidFill>
            </a:endParaRPr>
          </a:p>
        </p:txBody>
      </p:sp>
      <p:sp>
        <p:nvSpPr>
          <p:cNvPr id="52" name="文本框 119">
            <a:extLst>
              <a:ext uri="{FF2B5EF4-FFF2-40B4-BE49-F238E27FC236}">
                <a16:creationId xmlns:a16="http://schemas.microsoft.com/office/drawing/2014/main" xmlns="" id="{D9B9A4C3-BCFE-4990-A93F-F433836D6D27}"/>
              </a:ext>
            </a:extLst>
          </p:cNvPr>
          <p:cNvSpPr txBox="1"/>
          <p:nvPr/>
        </p:nvSpPr>
        <p:spPr>
          <a:xfrm>
            <a:off x="9114325" y="4289502"/>
            <a:ext cx="2049757" cy="823558"/>
          </a:xfrm>
          <a:prstGeom prst="rect">
            <a:avLst/>
          </a:prstGeom>
          <a:noFill/>
        </p:spPr>
        <p:txBody>
          <a:bodyPr wrap="square" rtlCol="0">
            <a:spAutoFit/>
          </a:bodyPr>
          <a:lstStyle/>
          <a:p>
            <a:pPr marL="171381" indent="-171381" defTabSz="1218418">
              <a:lnSpc>
                <a:spcPct val="150000"/>
              </a:lnSpc>
              <a:buSzPct val="80000"/>
              <a:buFont typeface="Arial" panose="020B0604020202020204" pitchFamily="34" charset="0"/>
              <a:buChar char="•"/>
            </a:pPr>
            <a:r>
              <a:rPr lang="en-US" altLang="zh-CN" sz="1050" dirty="0" err="1"/>
              <a:t>ResNet</a:t>
            </a:r>
            <a:r>
              <a:rPr lang="en-US" altLang="zh-CN" sz="1050" dirty="0"/>
              <a:t> 50 </a:t>
            </a:r>
            <a:r>
              <a:rPr lang="en-US" altLang="zh-CN" sz="1050" dirty="0" err="1"/>
              <a:t>V1.5</a:t>
            </a:r>
            <a:endParaRPr lang="en-US" altLang="zh-CN" sz="1050" dirty="0"/>
          </a:p>
          <a:p>
            <a:pPr marL="171381" indent="-171381" defTabSz="1218418">
              <a:lnSpc>
                <a:spcPct val="150000"/>
              </a:lnSpc>
              <a:buSzPct val="80000"/>
              <a:buFont typeface="Arial" panose="020B0604020202020204" pitchFamily="34" charset="0"/>
              <a:buChar char="•"/>
            </a:pPr>
            <a:r>
              <a:rPr lang="en-US" altLang="zh-CN" sz="1050" dirty="0" err="1"/>
              <a:t>ImageNet</a:t>
            </a:r>
            <a:r>
              <a:rPr lang="en-US" altLang="zh-CN" sz="1050" dirty="0"/>
              <a:t> 2012</a:t>
            </a:r>
          </a:p>
          <a:p>
            <a:pPr marL="171381" indent="-171381">
              <a:lnSpc>
                <a:spcPct val="150000"/>
              </a:lnSpc>
              <a:buSzPct val="80000"/>
              <a:buFont typeface="Arial" panose="020B0604020202020204" pitchFamily="34" charset="0"/>
              <a:buChar char="•"/>
              <a:defRPr/>
            </a:pPr>
            <a:r>
              <a:rPr lang="zh-CN" altLang="en-US" sz="1050" dirty="0"/>
              <a:t>按各自最佳的</a:t>
            </a:r>
            <a:r>
              <a:rPr lang="en-US" altLang="zh-CN" sz="1050" dirty="0"/>
              <a:t>batch</a:t>
            </a:r>
            <a:r>
              <a:rPr lang="zh-CN" altLang="en-US" sz="1050" dirty="0"/>
              <a:t> </a:t>
            </a:r>
            <a:r>
              <a:rPr lang="en-US" altLang="zh-CN" sz="1050" dirty="0"/>
              <a:t>size</a:t>
            </a:r>
          </a:p>
        </p:txBody>
      </p:sp>
      <p:pic>
        <p:nvPicPr>
          <p:cNvPr id="61" name="图片 60" descr="Logo MindSporeai_MARK_RGB_Logo_MS_RGB">
            <a:extLst>
              <a:ext uri="{FF2B5EF4-FFF2-40B4-BE49-F238E27FC236}">
                <a16:creationId xmlns:a16="http://schemas.microsoft.com/office/drawing/2014/main" xmlns="" id="{F78D464B-239A-4829-8B02-0D0478DA2859}"/>
              </a:ext>
            </a:extLst>
          </p:cNvPr>
          <p:cNvPicPr>
            <a:picLocks noChangeAspect="1"/>
          </p:cNvPicPr>
          <p:nvPr/>
        </p:nvPicPr>
        <p:blipFill>
          <a:blip r:embed="rId3" cstate="print"/>
          <a:stretch>
            <a:fillRect/>
          </a:stretch>
        </p:blipFill>
        <p:spPr>
          <a:xfrm>
            <a:off x="8146906" y="813291"/>
            <a:ext cx="1413245" cy="1267627"/>
          </a:xfrm>
          <a:prstGeom prst="rect">
            <a:avLst/>
          </a:prstGeom>
        </p:spPr>
      </p:pic>
      <p:sp>
        <p:nvSpPr>
          <p:cNvPr id="11" name="文本框 10"/>
          <p:cNvSpPr txBox="1"/>
          <p:nvPr/>
        </p:nvSpPr>
        <p:spPr>
          <a:xfrm>
            <a:off x="1071887" y="3167707"/>
            <a:ext cx="1107563" cy="528144"/>
          </a:xfrm>
          <a:prstGeom prst="rect">
            <a:avLst/>
          </a:prstGeom>
          <a:noFill/>
        </p:spPr>
        <p:txBody>
          <a:bodyPr wrap="none" rtlCol="0">
            <a:spAutoFit/>
          </a:bodyPr>
          <a:lstStyle/>
          <a:p>
            <a:pPr>
              <a:lnSpc>
                <a:spcPts val="3439"/>
              </a:lnSpc>
            </a:pPr>
            <a:r>
              <a:rPr lang="zh-CN" altLang="en-US" sz="1799" b="1" dirty="0">
                <a:solidFill>
                  <a:schemeClr val="tx2"/>
                </a:solidFill>
              </a:rPr>
              <a:t>自动微分</a:t>
            </a:r>
          </a:p>
        </p:txBody>
      </p:sp>
      <p:sp>
        <p:nvSpPr>
          <p:cNvPr id="73" name="文本框 72"/>
          <p:cNvSpPr txBox="1"/>
          <p:nvPr/>
        </p:nvSpPr>
        <p:spPr>
          <a:xfrm>
            <a:off x="2763203" y="3167707"/>
            <a:ext cx="1107563" cy="528144"/>
          </a:xfrm>
          <a:prstGeom prst="rect">
            <a:avLst/>
          </a:prstGeom>
          <a:noFill/>
        </p:spPr>
        <p:txBody>
          <a:bodyPr wrap="none" rtlCol="0">
            <a:spAutoFit/>
          </a:bodyPr>
          <a:lstStyle/>
          <a:p>
            <a:pPr>
              <a:lnSpc>
                <a:spcPts val="3439"/>
              </a:lnSpc>
            </a:pPr>
            <a:r>
              <a:rPr lang="zh-CN" altLang="en-US" sz="1799" b="1" dirty="0">
                <a:solidFill>
                  <a:schemeClr val="tx2"/>
                </a:solidFill>
              </a:rPr>
              <a:t>自动并行</a:t>
            </a:r>
          </a:p>
        </p:txBody>
      </p:sp>
      <p:sp>
        <p:nvSpPr>
          <p:cNvPr id="74" name="文本框 73"/>
          <p:cNvSpPr txBox="1"/>
          <p:nvPr/>
        </p:nvSpPr>
        <p:spPr>
          <a:xfrm>
            <a:off x="4429225" y="3169853"/>
            <a:ext cx="1107563" cy="528144"/>
          </a:xfrm>
          <a:prstGeom prst="rect">
            <a:avLst/>
          </a:prstGeom>
          <a:noFill/>
        </p:spPr>
        <p:txBody>
          <a:bodyPr wrap="none" rtlCol="0">
            <a:spAutoFit/>
          </a:bodyPr>
          <a:lstStyle/>
          <a:p>
            <a:pPr>
              <a:lnSpc>
                <a:spcPts val="3439"/>
              </a:lnSpc>
            </a:pPr>
            <a:r>
              <a:rPr lang="zh-CN" altLang="en-US" sz="1799" b="1" dirty="0">
                <a:solidFill>
                  <a:schemeClr val="tx2"/>
                </a:solidFill>
              </a:rPr>
              <a:t>自动调优</a:t>
            </a:r>
          </a:p>
        </p:txBody>
      </p:sp>
      <p:sp>
        <p:nvSpPr>
          <p:cNvPr id="75" name="文本框 74"/>
          <p:cNvSpPr txBox="1"/>
          <p:nvPr/>
        </p:nvSpPr>
        <p:spPr>
          <a:xfrm>
            <a:off x="845150" y="4451922"/>
            <a:ext cx="1616148" cy="528350"/>
          </a:xfrm>
          <a:prstGeom prst="rect">
            <a:avLst/>
          </a:prstGeom>
          <a:noFill/>
        </p:spPr>
        <p:txBody>
          <a:bodyPr wrap="none" rtlCol="0">
            <a:spAutoFit/>
          </a:bodyPr>
          <a:lstStyle/>
          <a:p>
            <a:pPr>
              <a:lnSpc>
                <a:spcPts val="3439"/>
              </a:lnSpc>
            </a:pPr>
            <a:r>
              <a:rPr lang="en-US" altLang="zh-CN" sz="1599" b="1" dirty="0">
                <a:solidFill>
                  <a:schemeClr val="tx2"/>
                </a:solidFill>
              </a:rPr>
              <a:t>On-Device</a:t>
            </a:r>
            <a:r>
              <a:rPr lang="zh-CN" altLang="en-US" sz="1599" b="1" dirty="0">
                <a:solidFill>
                  <a:schemeClr val="tx2"/>
                </a:solidFill>
              </a:rPr>
              <a:t>执行</a:t>
            </a:r>
          </a:p>
        </p:txBody>
      </p:sp>
      <p:sp>
        <p:nvSpPr>
          <p:cNvPr id="76" name="文本框 75"/>
          <p:cNvSpPr txBox="1"/>
          <p:nvPr/>
        </p:nvSpPr>
        <p:spPr>
          <a:xfrm>
            <a:off x="2615584" y="4434871"/>
            <a:ext cx="1418424" cy="528144"/>
          </a:xfrm>
          <a:prstGeom prst="rect">
            <a:avLst/>
          </a:prstGeom>
          <a:noFill/>
        </p:spPr>
        <p:txBody>
          <a:bodyPr wrap="none" rtlCol="0">
            <a:spAutoFit/>
          </a:bodyPr>
          <a:lstStyle/>
          <a:p>
            <a:pPr>
              <a:lnSpc>
                <a:spcPts val="3439"/>
              </a:lnSpc>
            </a:pPr>
            <a:r>
              <a:rPr lang="en-US" altLang="zh-CN" sz="1599" b="1" dirty="0">
                <a:solidFill>
                  <a:schemeClr val="tx2"/>
                </a:solidFill>
              </a:rPr>
              <a:t>Pipeline</a:t>
            </a:r>
            <a:r>
              <a:rPr lang="zh-CN" altLang="en-US" sz="1599" b="1" dirty="0">
                <a:solidFill>
                  <a:schemeClr val="tx2"/>
                </a:solidFill>
              </a:rPr>
              <a:t>并行</a:t>
            </a:r>
          </a:p>
        </p:txBody>
      </p:sp>
      <p:sp>
        <p:nvSpPr>
          <p:cNvPr id="77" name="文本框 76"/>
          <p:cNvSpPr txBox="1"/>
          <p:nvPr/>
        </p:nvSpPr>
        <p:spPr>
          <a:xfrm>
            <a:off x="4357300" y="4422918"/>
            <a:ext cx="1210115" cy="528144"/>
          </a:xfrm>
          <a:prstGeom prst="rect">
            <a:avLst/>
          </a:prstGeom>
          <a:noFill/>
        </p:spPr>
        <p:txBody>
          <a:bodyPr wrap="none" rtlCol="0">
            <a:spAutoFit/>
          </a:bodyPr>
          <a:lstStyle/>
          <a:p>
            <a:pPr>
              <a:lnSpc>
                <a:spcPts val="3439"/>
              </a:lnSpc>
            </a:pPr>
            <a:r>
              <a:rPr lang="zh-CN" altLang="en-US" sz="1599" b="1" dirty="0">
                <a:solidFill>
                  <a:schemeClr val="tx2"/>
                </a:solidFill>
              </a:rPr>
              <a:t>深度图优化</a:t>
            </a:r>
          </a:p>
        </p:txBody>
      </p:sp>
      <p:sp>
        <p:nvSpPr>
          <p:cNvPr id="3" name="文本框 2"/>
          <p:cNvSpPr txBox="1"/>
          <p:nvPr/>
        </p:nvSpPr>
        <p:spPr>
          <a:xfrm>
            <a:off x="2195612" y="1625689"/>
            <a:ext cx="2258070" cy="528144"/>
          </a:xfrm>
          <a:prstGeom prst="rect">
            <a:avLst/>
          </a:prstGeom>
          <a:noFill/>
        </p:spPr>
        <p:txBody>
          <a:bodyPr wrap="none" rtlCol="0">
            <a:spAutoFit/>
          </a:bodyPr>
          <a:lstStyle/>
          <a:p>
            <a:pPr>
              <a:lnSpc>
                <a:spcPts val="3439"/>
              </a:lnSpc>
            </a:pPr>
            <a:r>
              <a:rPr lang="zh-CN" altLang="en-US" sz="1999" b="1" dirty="0">
                <a:solidFill>
                  <a:schemeClr val="tx2"/>
                </a:solidFill>
              </a:rPr>
              <a:t>全场景</a:t>
            </a:r>
            <a:r>
              <a:rPr lang="en-US" altLang="zh-CN" sz="1999" b="1" dirty="0">
                <a:solidFill>
                  <a:schemeClr val="tx2"/>
                </a:solidFill>
              </a:rPr>
              <a:t>AI</a:t>
            </a:r>
            <a:r>
              <a:rPr lang="zh-CN" altLang="en-US" sz="1999" b="1" dirty="0">
                <a:solidFill>
                  <a:schemeClr val="tx2"/>
                </a:solidFill>
              </a:rPr>
              <a:t>应用生态</a:t>
            </a:r>
          </a:p>
        </p:txBody>
      </p:sp>
      <p:sp>
        <p:nvSpPr>
          <p:cNvPr id="5" name="矩形 4"/>
          <p:cNvSpPr/>
          <p:nvPr/>
        </p:nvSpPr>
        <p:spPr>
          <a:xfrm>
            <a:off x="1469053" y="5720221"/>
            <a:ext cx="3640740" cy="399981"/>
          </a:xfrm>
          <a:prstGeom prst="rect">
            <a:avLst/>
          </a:prstGeom>
        </p:spPr>
        <p:txBody>
          <a:bodyPr wrap="none">
            <a:spAutoFit/>
          </a:bodyPr>
          <a:lstStyle/>
          <a:p>
            <a:r>
              <a:rPr lang="zh-CN" altLang="en-US" sz="1999" b="1" dirty="0">
                <a:solidFill>
                  <a:schemeClr val="tx2"/>
                </a:solidFill>
              </a:rPr>
              <a:t>处理器：</a:t>
            </a:r>
            <a:r>
              <a:rPr lang="en-US" altLang="zh-CN" sz="1999" b="1" dirty="0">
                <a:solidFill>
                  <a:schemeClr val="tx2"/>
                </a:solidFill>
              </a:rPr>
              <a:t>Ascend</a:t>
            </a:r>
            <a:r>
              <a:rPr lang="zh-CN" altLang="en-US" sz="1999" b="1" dirty="0">
                <a:solidFill>
                  <a:schemeClr val="tx2"/>
                </a:solidFill>
              </a:rPr>
              <a:t>、</a:t>
            </a:r>
            <a:r>
              <a:rPr lang="en-US" altLang="zh-CN" sz="1999" b="1" dirty="0">
                <a:solidFill>
                  <a:schemeClr val="tx2"/>
                </a:solidFill>
              </a:rPr>
              <a:t>GPU</a:t>
            </a:r>
            <a:r>
              <a:rPr lang="zh-CN" altLang="en-US" sz="1999" b="1" dirty="0">
                <a:solidFill>
                  <a:schemeClr val="tx2"/>
                </a:solidFill>
              </a:rPr>
              <a:t>、</a:t>
            </a:r>
            <a:r>
              <a:rPr lang="en-US" altLang="zh-CN" sz="1999" b="1" dirty="0">
                <a:solidFill>
                  <a:schemeClr val="tx2"/>
                </a:solidFill>
              </a:rPr>
              <a:t>CPU</a:t>
            </a:r>
          </a:p>
        </p:txBody>
      </p:sp>
      <p:sp>
        <p:nvSpPr>
          <p:cNvPr id="6" name="标题 5"/>
          <p:cNvSpPr>
            <a:spLocks noGrp="1"/>
          </p:cNvSpPr>
          <p:nvPr>
            <p:ph type="title"/>
          </p:nvPr>
        </p:nvSpPr>
        <p:spPr/>
        <p:txBody>
          <a:bodyPr>
            <a:normAutofit fontScale="90000"/>
          </a:bodyPr>
          <a:lstStyle/>
          <a:p>
            <a:r>
              <a:rPr lang="zh-CN" altLang="en-US" sz="3600" dirty="0">
                <a:latin typeface="+mn-lt"/>
                <a:ea typeface="+mj-ea"/>
                <a:cs typeface="+mn-ea"/>
              </a:rPr>
              <a:t>框架层：支持全场景</a:t>
            </a:r>
            <a:r>
              <a:rPr lang="en-US" altLang="zh-CN" sz="3600" dirty="0">
                <a:latin typeface="+mn-lt"/>
                <a:ea typeface="+mj-ea"/>
                <a:cs typeface="+mn-ea"/>
              </a:rPr>
              <a:t>AI</a:t>
            </a:r>
            <a:r>
              <a:rPr lang="zh-CN" altLang="en-US" sz="3600" dirty="0">
                <a:latin typeface="+mn-lt"/>
                <a:ea typeface="+mj-ea"/>
                <a:cs typeface="+mn-ea"/>
              </a:rPr>
              <a:t>计算的开源框架</a:t>
            </a:r>
            <a:r>
              <a:rPr lang="en-US" altLang="zh-CN" sz="3600" dirty="0" err="1">
                <a:latin typeface="+mn-lt"/>
                <a:ea typeface="+mj-ea"/>
                <a:cs typeface="+mn-ea"/>
              </a:rPr>
              <a:t>MindSpore</a:t>
            </a:r>
            <a:endParaRPr lang="en-US" sz="3600" dirty="0">
              <a:latin typeface="+mn-lt"/>
              <a:ea typeface="+mj-ea"/>
              <a:cs typeface="+mn-ea"/>
            </a:endParaRPr>
          </a:p>
        </p:txBody>
      </p:sp>
    </p:spTree>
    <p:extLst>
      <p:ext uri="{BB962C8B-B14F-4D97-AF65-F5344CB8AC3E}">
        <p14:creationId xmlns:p14="http://schemas.microsoft.com/office/powerpoint/2010/main" val="2146798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íṣḻíḋe"/>
          <p:cNvSpPr/>
          <p:nvPr/>
        </p:nvSpPr>
        <p:spPr>
          <a:xfrm>
            <a:off x="347025" y="3914699"/>
            <a:ext cx="2704945" cy="1976163"/>
          </a:xfrm>
          <a:prstGeom prst="rect">
            <a:avLst/>
          </a:prstGeom>
          <a:noFill/>
          <a:ln w="19050">
            <a:solidFill>
              <a:schemeClr val="accent3">
                <a:lumMod val="20000"/>
                <a:lumOff val="80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04" tIns="45702" rIns="91404" bIns="45702" numCol="1" spcCol="0" rtlCol="0" fromWordArt="0" anchor="ctr" anchorCtr="0" forceAA="0" compatLnSpc="1">
            <a:prstTxWarp prst="textNoShape">
              <a:avLst/>
            </a:prstTxWarp>
            <a:normAutofit/>
          </a:bodyPr>
          <a:lstStyle/>
          <a:p>
            <a:pPr algn="ctr" defTabSz="913988"/>
            <a:endParaRPr lang="zh-CN" altLang="en-US" sz="1999" b="1" i="1" dirty="0">
              <a:solidFill>
                <a:srgbClr val="000000"/>
              </a:solidFill>
            </a:endParaRPr>
          </a:p>
        </p:txBody>
      </p:sp>
      <p:sp>
        <p:nvSpPr>
          <p:cNvPr id="98" name="ïṡľîdé"/>
          <p:cNvSpPr/>
          <p:nvPr/>
        </p:nvSpPr>
        <p:spPr>
          <a:xfrm>
            <a:off x="347024" y="5890862"/>
            <a:ext cx="2704945" cy="356872"/>
          </a:xfrm>
          <a:prstGeom prst="rect">
            <a:avLst/>
          </a:prstGeom>
          <a:solidFill>
            <a:schemeClr val="accent3">
              <a:lumMod val="20000"/>
              <a:lumOff val="80000"/>
            </a:schemeClr>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04" tIns="45702" rIns="91404" bIns="45702" numCol="1" spcCol="0" rtlCol="0" fromWordArt="0" anchor="ctr" anchorCtr="0" forceAA="0" compatLnSpc="1">
            <a:prstTxWarp prst="textNoShape">
              <a:avLst/>
            </a:prstTxWarp>
            <a:normAutofit fontScale="92500" lnSpcReduction="10000"/>
          </a:bodyPr>
          <a:lstStyle/>
          <a:p>
            <a:pPr algn="ctr">
              <a:spcBef>
                <a:spcPct val="0"/>
              </a:spcBef>
            </a:pPr>
            <a:endParaRPr lang="en-US" altLang="zh-CN" sz="1999" b="1" dirty="0">
              <a:solidFill>
                <a:srgbClr val="FFFFFF"/>
              </a:solidFill>
            </a:endParaRPr>
          </a:p>
        </p:txBody>
      </p:sp>
      <p:sp>
        <p:nvSpPr>
          <p:cNvPr id="96" name="文本框 95"/>
          <p:cNvSpPr txBox="1"/>
          <p:nvPr/>
        </p:nvSpPr>
        <p:spPr>
          <a:xfrm>
            <a:off x="364062" y="5890862"/>
            <a:ext cx="2676034" cy="369188"/>
          </a:xfrm>
          <a:prstGeom prst="rect">
            <a:avLst/>
          </a:prstGeom>
          <a:noFill/>
        </p:spPr>
        <p:txBody>
          <a:bodyPr wrap="square" rtlCol="0">
            <a:spAutoFit/>
          </a:bodyPr>
          <a:lstStyle/>
          <a:p>
            <a:pPr algn="ctr"/>
            <a:r>
              <a:rPr lang="zh-CN" altLang="en-US" sz="1799" b="1" dirty="0">
                <a:solidFill>
                  <a:srgbClr val="C00000"/>
                </a:solidFill>
              </a:rPr>
              <a:t>效率高</a:t>
            </a:r>
            <a:endParaRPr lang="en-US" sz="1799" b="1" dirty="0">
              <a:solidFill>
                <a:srgbClr val="C00000"/>
              </a:solidFill>
            </a:endParaRPr>
          </a:p>
        </p:txBody>
      </p:sp>
      <p:sp>
        <p:nvSpPr>
          <p:cNvPr id="135" name="íṣḻíḋe"/>
          <p:cNvSpPr/>
          <p:nvPr/>
        </p:nvSpPr>
        <p:spPr>
          <a:xfrm>
            <a:off x="3180899" y="3912309"/>
            <a:ext cx="2791428" cy="2322959"/>
          </a:xfrm>
          <a:prstGeom prst="rect">
            <a:avLst/>
          </a:prstGeom>
          <a:noFill/>
          <a:ln w="19050">
            <a:solidFill>
              <a:schemeClr val="accent3">
                <a:lumMod val="20000"/>
                <a:lumOff val="80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04" tIns="45702" rIns="91404" bIns="45702" numCol="1" spcCol="0" rtlCol="0" fromWordArt="0" anchor="ctr" anchorCtr="0" forceAA="0" compatLnSpc="1">
            <a:prstTxWarp prst="textNoShape">
              <a:avLst/>
            </a:prstTxWarp>
            <a:normAutofit/>
          </a:bodyPr>
          <a:lstStyle/>
          <a:p>
            <a:pPr algn="ctr" defTabSz="913988"/>
            <a:endParaRPr lang="zh-CN" altLang="en-US" sz="1999" b="1" i="1" dirty="0">
              <a:solidFill>
                <a:srgbClr val="000000"/>
              </a:solidFill>
            </a:endParaRPr>
          </a:p>
        </p:txBody>
      </p:sp>
      <p:sp>
        <p:nvSpPr>
          <p:cNvPr id="136" name="ïṡľîdé"/>
          <p:cNvSpPr/>
          <p:nvPr/>
        </p:nvSpPr>
        <p:spPr>
          <a:xfrm>
            <a:off x="3176717" y="5890861"/>
            <a:ext cx="2791428" cy="344185"/>
          </a:xfrm>
          <a:prstGeom prst="rect">
            <a:avLst/>
          </a:prstGeom>
          <a:solidFill>
            <a:schemeClr val="accent3">
              <a:lumMod val="20000"/>
              <a:lumOff val="80000"/>
            </a:schemeClr>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04" tIns="45702" rIns="91404" bIns="45702" numCol="1" spcCol="0" rtlCol="0" fromWordArt="0" anchor="ctr" anchorCtr="0" forceAA="0" compatLnSpc="1">
            <a:prstTxWarp prst="textNoShape">
              <a:avLst/>
            </a:prstTxWarp>
            <a:normAutofit fontScale="92500" lnSpcReduction="10000"/>
          </a:bodyPr>
          <a:lstStyle/>
          <a:p>
            <a:pPr algn="ctr">
              <a:spcBef>
                <a:spcPct val="0"/>
              </a:spcBef>
            </a:pPr>
            <a:endParaRPr lang="en-US" altLang="zh-CN" sz="1999" b="1" dirty="0">
              <a:solidFill>
                <a:srgbClr val="FFFFFF"/>
              </a:solidFill>
            </a:endParaRPr>
          </a:p>
        </p:txBody>
      </p:sp>
      <p:sp>
        <p:nvSpPr>
          <p:cNvPr id="137" name="文本框 136"/>
          <p:cNvSpPr txBox="1"/>
          <p:nvPr/>
        </p:nvSpPr>
        <p:spPr>
          <a:xfrm>
            <a:off x="3176717" y="5865644"/>
            <a:ext cx="2791428" cy="369188"/>
          </a:xfrm>
          <a:prstGeom prst="rect">
            <a:avLst/>
          </a:prstGeom>
          <a:noFill/>
        </p:spPr>
        <p:txBody>
          <a:bodyPr wrap="square" rtlCol="0">
            <a:spAutoFit/>
          </a:bodyPr>
          <a:lstStyle/>
          <a:p>
            <a:pPr algn="ctr"/>
            <a:r>
              <a:rPr lang="zh-CN" altLang="en-US" sz="1799" b="1" dirty="0">
                <a:solidFill>
                  <a:srgbClr val="C00000"/>
                </a:solidFill>
              </a:rPr>
              <a:t>门槛低</a:t>
            </a:r>
            <a:endParaRPr lang="en-US" sz="1799" b="1" dirty="0">
              <a:solidFill>
                <a:srgbClr val="C00000"/>
              </a:solidFill>
            </a:endParaRPr>
          </a:p>
        </p:txBody>
      </p:sp>
      <p:sp>
        <p:nvSpPr>
          <p:cNvPr id="144" name="íṣḻíḋe"/>
          <p:cNvSpPr/>
          <p:nvPr/>
        </p:nvSpPr>
        <p:spPr>
          <a:xfrm>
            <a:off x="6056647" y="3892659"/>
            <a:ext cx="2920928" cy="2324280"/>
          </a:xfrm>
          <a:prstGeom prst="rect">
            <a:avLst/>
          </a:prstGeom>
          <a:noFill/>
          <a:ln w="19050">
            <a:solidFill>
              <a:srgbClr val="F6E2E3"/>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04" tIns="45702" rIns="91404" bIns="45702" numCol="1" spcCol="0" rtlCol="0" fromWordArt="0" anchor="ctr" anchorCtr="0" forceAA="0" compatLnSpc="1">
            <a:prstTxWarp prst="textNoShape">
              <a:avLst/>
            </a:prstTxWarp>
            <a:normAutofit/>
          </a:bodyPr>
          <a:lstStyle/>
          <a:p>
            <a:pPr algn="ctr" defTabSz="913988"/>
            <a:endParaRPr lang="zh-CN" altLang="en-US" sz="1999" b="1" i="1" dirty="0">
              <a:solidFill>
                <a:srgbClr val="000000"/>
              </a:solidFill>
            </a:endParaRPr>
          </a:p>
        </p:txBody>
      </p:sp>
      <p:sp>
        <p:nvSpPr>
          <p:cNvPr id="145" name="ïṡľîdé"/>
          <p:cNvSpPr/>
          <p:nvPr/>
        </p:nvSpPr>
        <p:spPr>
          <a:xfrm>
            <a:off x="6059428" y="5890862"/>
            <a:ext cx="2908430" cy="344404"/>
          </a:xfrm>
          <a:prstGeom prst="rect">
            <a:avLst/>
          </a:prstGeom>
          <a:solidFill>
            <a:srgbClr val="F6E2E3"/>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04" tIns="45702" rIns="91404" bIns="45702" numCol="1" spcCol="0" rtlCol="0" fromWordArt="0" anchor="ctr" anchorCtr="0" forceAA="0" compatLnSpc="1">
            <a:prstTxWarp prst="textNoShape">
              <a:avLst/>
            </a:prstTxWarp>
            <a:normAutofit fontScale="92500" lnSpcReduction="10000"/>
          </a:bodyPr>
          <a:lstStyle/>
          <a:p>
            <a:pPr algn="ctr">
              <a:spcBef>
                <a:spcPct val="0"/>
              </a:spcBef>
            </a:pPr>
            <a:endParaRPr lang="en-US" altLang="zh-CN" sz="1999" b="1" dirty="0">
              <a:solidFill>
                <a:srgbClr val="FFFFFF"/>
              </a:solidFill>
            </a:endParaRPr>
          </a:p>
        </p:txBody>
      </p:sp>
      <p:sp>
        <p:nvSpPr>
          <p:cNvPr id="146" name="文本框 145"/>
          <p:cNvSpPr txBox="1"/>
          <p:nvPr/>
        </p:nvSpPr>
        <p:spPr>
          <a:xfrm>
            <a:off x="6071857" y="5850275"/>
            <a:ext cx="2911301" cy="369188"/>
          </a:xfrm>
          <a:prstGeom prst="rect">
            <a:avLst/>
          </a:prstGeom>
          <a:noFill/>
        </p:spPr>
        <p:txBody>
          <a:bodyPr wrap="square" rtlCol="0">
            <a:spAutoFit/>
          </a:bodyPr>
          <a:lstStyle/>
          <a:p>
            <a:pPr algn="ctr"/>
            <a:r>
              <a:rPr lang="zh-CN" altLang="en-US" sz="1799" b="1" dirty="0">
                <a:solidFill>
                  <a:srgbClr val="C00000"/>
                </a:solidFill>
              </a:rPr>
              <a:t>性能优</a:t>
            </a:r>
            <a:endParaRPr lang="en-US" sz="1799" b="1" dirty="0">
              <a:solidFill>
                <a:srgbClr val="C00000"/>
              </a:solidFill>
            </a:endParaRPr>
          </a:p>
        </p:txBody>
      </p:sp>
      <p:sp>
        <p:nvSpPr>
          <p:cNvPr id="141" name="íṣḻíḋe"/>
          <p:cNvSpPr/>
          <p:nvPr/>
        </p:nvSpPr>
        <p:spPr>
          <a:xfrm>
            <a:off x="9051333" y="3892660"/>
            <a:ext cx="2982528" cy="2324280"/>
          </a:xfrm>
          <a:prstGeom prst="rect">
            <a:avLst/>
          </a:prstGeom>
          <a:noFill/>
          <a:ln w="19050">
            <a:solidFill>
              <a:srgbClr val="F6E2E3"/>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04" tIns="45702" rIns="91404" bIns="45702" numCol="1" spcCol="0" rtlCol="0" fromWordArt="0" anchor="ctr" anchorCtr="0" forceAA="0" compatLnSpc="1">
            <a:prstTxWarp prst="textNoShape">
              <a:avLst/>
            </a:prstTxWarp>
            <a:normAutofit/>
          </a:bodyPr>
          <a:lstStyle/>
          <a:p>
            <a:pPr algn="ctr" defTabSz="913988"/>
            <a:endParaRPr lang="zh-CN" altLang="en-US" sz="1999" b="1" i="1" dirty="0">
              <a:solidFill>
                <a:srgbClr val="000000"/>
              </a:solidFill>
            </a:endParaRPr>
          </a:p>
        </p:txBody>
      </p:sp>
      <p:sp>
        <p:nvSpPr>
          <p:cNvPr id="142" name="ïṡľîdé"/>
          <p:cNvSpPr/>
          <p:nvPr/>
        </p:nvSpPr>
        <p:spPr>
          <a:xfrm>
            <a:off x="9051332" y="5890861"/>
            <a:ext cx="2982527" cy="339697"/>
          </a:xfrm>
          <a:prstGeom prst="rect">
            <a:avLst/>
          </a:prstGeom>
          <a:solidFill>
            <a:srgbClr val="F6E2E3"/>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04" tIns="45702" rIns="91404" bIns="45702" numCol="1" spcCol="0" rtlCol="0" fromWordArt="0" anchor="ctr" anchorCtr="0" forceAA="0" compatLnSpc="1">
            <a:prstTxWarp prst="textNoShape">
              <a:avLst/>
            </a:prstTxWarp>
            <a:normAutofit fontScale="92500" lnSpcReduction="10000"/>
          </a:bodyPr>
          <a:lstStyle/>
          <a:p>
            <a:pPr algn="ctr">
              <a:spcBef>
                <a:spcPct val="0"/>
              </a:spcBef>
            </a:pPr>
            <a:endParaRPr lang="en-US" altLang="zh-CN" sz="1999" b="1" dirty="0">
              <a:solidFill>
                <a:srgbClr val="FFFFFF"/>
              </a:solidFill>
            </a:endParaRPr>
          </a:p>
        </p:txBody>
      </p:sp>
      <p:sp>
        <p:nvSpPr>
          <p:cNvPr id="143" name="文本框 142"/>
          <p:cNvSpPr txBox="1"/>
          <p:nvPr/>
        </p:nvSpPr>
        <p:spPr>
          <a:xfrm>
            <a:off x="9042002" y="5880826"/>
            <a:ext cx="2992157" cy="369188"/>
          </a:xfrm>
          <a:prstGeom prst="rect">
            <a:avLst/>
          </a:prstGeom>
          <a:solidFill>
            <a:srgbClr val="F6E2E3"/>
          </a:solidFill>
        </p:spPr>
        <p:txBody>
          <a:bodyPr wrap="square" rtlCol="0">
            <a:spAutoFit/>
          </a:bodyPr>
          <a:lstStyle/>
          <a:p>
            <a:pPr algn="ctr"/>
            <a:r>
              <a:rPr lang="zh-CN" altLang="en-US" sz="1799" b="1" dirty="0">
                <a:solidFill>
                  <a:srgbClr val="C00000"/>
                </a:solidFill>
              </a:rPr>
              <a:t>运维易</a:t>
            </a:r>
            <a:endParaRPr lang="en-US" sz="1799" b="1" dirty="0">
              <a:solidFill>
                <a:srgbClr val="C00000"/>
              </a:solidFill>
            </a:endParaRPr>
          </a:p>
        </p:txBody>
      </p:sp>
      <p:sp>
        <p:nvSpPr>
          <p:cNvPr id="14" name="矩形 13"/>
          <p:cNvSpPr/>
          <p:nvPr/>
        </p:nvSpPr>
        <p:spPr>
          <a:xfrm>
            <a:off x="362075" y="3958611"/>
            <a:ext cx="2701198" cy="1923604"/>
          </a:xfrm>
          <a:prstGeom prst="rect">
            <a:avLst/>
          </a:prstGeom>
        </p:spPr>
        <p:txBody>
          <a:bodyPr wrap="square">
            <a:spAutoFit/>
          </a:bodyPr>
          <a:lstStyle/>
          <a:p>
            <a:pPr marL="215914" indent="-215914" defTabSz="1218816">
              <a:buFont typeface="Wingdings" panose="05000000000000000000" pitchFamily="2" charset="2"/>
              <a:buChar char="q"/>
              <a:defRPr/>
            </a:pPr>
            <a:r>
              <a:rPr lang="zh-CN" altLang="en-US" sz="1200" dirty="0">
                <a:solidFill>
                  <a:srgbClr val="C00000"/>
                </a:solidFill>
              </a:rPr>
              <a:t>一站式</a:t>
            </a:r>
            <a:r>
              <a:rPr lang="en-US" altLang="zh-CN" sz="1200" dirty="0">
                <a:solidFill>
                  <a:srgbClr val="000000"/>
                </a:solidFill>
              </a:rPr>
              <a:t>AI</a:t>
            </a:r>
            <a:r>
              <a:rPr lang="zh-CN" altLang="en-US" sz="1200" dirty="0">
                <a:solidFill>
                  <a:srgbClr val="000000"/>
                </a:solidFill>
              </a:rPr>
              <a:t>平台，覆盖机器学习、深度学习、强化学习应用</a:t>
            </a:r>
            <a:r>
              <a:rPr lang="zh-CN" altLang="en-US" sz="1200" dirty="0">
                <a:solidFill>
                  <a:srgbClr val="C00000"/>
                </a:solidFill>
              </a:rPr>
              <a:t>全流程</a:t>
            </a:r>
            <a:r>
              <a:rPr lang="zh-CN" altLang="en-US" sz="1200" dirty="0">
                <a:solidFill>
                  <a:srgbClr val="000000"/>
                </a:solidFill>
              </a:rPr>
              <a:t>。</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支持</a:t>
            </a:r>
            <a:r>
              <a:rPr lang="zh-CN" altLang="en-US" sz="1200" dirty="0">
                <a:solidFill>
                  <a:srgbClr val="C00000"/>
                </a:solidFill>
              </a:rPr>
              <a:t>分布式</a:t>
            </a:r>
            <a:r>
              <a:rPr lang="zh-CN" altLang="en-US" sz="1200" dirty="0">
                <a:solidFill>
                  <a:srgbClr val="000000"/>
                </a:solidFill>
              </a:rPr>
              <a:t>并行训练。</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交互式</a:t>
            </a:r>
            <a:r>
              <a:rPr lang="en-US" altLang="zh-CN" sz="1200" dirty="0">
                <a:solidFill>
                  <a:srgbClr val="C00000"/>
                </a:solidFill>
              </a:rPr>
              <a:t>Notebook</a:t>
            </a:r>
            <a:r>
              <a:rPr lang="zh-CN" altLang="en-US" sz="1200" dirty="0">
                <a:solidFill>
                  <a:srgbClr val="000000"/>
                </a:solidFill>
              </a:rPr>
              <a:t>，支持</a:t>
            </a:r>
            <a:r>
              <a:rPr lang="en-US" altLang="zh-CN" sz="1200" dirty="0">
                <a:solidFill>
                  <a:srgbClr val="C00000"/>
                </a:solidFill>
              </a:rPr>
              <a:t>Python</a:t>
            </a:r>
            <a:r>
              <a:rPr lang="zh-CN" altLang="en-US" sz="1200" dirty="0">
                <a:solidFill>
                  <a:srgbClr val="000000"/>
                </a:solidFill>
              </a:rPr>
              <a:t>开发语言。</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内置</a:t>
            </a:r>
            <a:r>
              <a:rPr lang="en-US" altLang="zh-CN" sz="1100" dirty="0" err="1">
                <a:solidFill>
                  <a:srgbClr val="C00000"/>
                </a:solidFill>
              </a:rPr>
              <a:t>TensorFlow</a:t>
            </a:r>
            <a:r>
              <a:rPr lang="zh-CN" altLang="en-US" sz="1100" dirty="0">
                <a:solidFill>
                  <a:srgbClr val="C00000"/>
                </a:solidFill>
              </a:rPr>
              <a:t>、</a:t>
            </a:r>
            <a:r>
              <a:rPr lang="en-US" altLang="zh-CN" sz="1100" dirty="0" err="1">
                <a:solidFill>
                  <a:srgbClr val="C00000"/>
                </a:solidFill>
              </a:rPr>
              <a:t>Pytorch</a:t>
            </a:r>
            <a:r>
              <a:rPr lang="zh-CN" altLang="en-US" sz="1100" dirty="0">
                <a:solidFill>
                  <a:srgbClr val="C00000"/>
                </a:solidFill>
              </a:rPr>
              <a:t>、</a:t>
            </a:r>
            <a:r>
              <a:rPr lang="en-US" altLang="zh-CN" sz="1100" dirty="0" err="1">
                <a:solidFill>
                  <a:srgbClr val="C00000"/>
                </a:solidFill>
              </a:rPr>
              <a:t>MidenSpore</a:t>
            </a:r>
            <a:r>
              <a:rPr lang="zh-CN" altLang="en-US" sz="1100" dirty="0">
                <a:solidFill>
                  <a:srgbClr val="C00000"/>
                </a:solidFill>
              </a:rPr>
              <a:t>、</a:t>
            </a:r>
            <a:r>
              <a:rPr lang="en-US" altLang="zh-CN" sz="1100" dirty="0" err="1">
                <a:solidFill>
                  <a:srgbClr val="C00000"/>
                </a:solidFill>
              </a:rPr>
              <a:t>Scikit</a:t>
            </a:r>
            <a:r>
              <a:rPr lang="en-US" altLang="zh-CN" sz="1100" dirty="0">
                <a:solidFill>
                  <a:srgbClr val="C00000"/>
                </a:solidFill>
              </a:rPr>
              <a:t>-Learn, </a:t>
            </a:r>
            <a:r>
              <a:rPr lang="en-US" altLang="zh-CN" sz="1100" dirty="0" err="1">
                <a:solidFill>
                  <a:srgbClr val="C00000"/>
                </a:solidFill>
              </a:rPr>
              <a:t>XGBoost</a:t>
            </a:r>
            <a:r>
              <a:rPr lang="en-US" altLang="zh-CN" sz="1100" dirty="0">
                <a:solidFill>
                  <a:srgbClr val="C00000"/>
                </a:solidFill>
              </a:rPr>
              <a:t>,</a:t>
            </a:r>
            <a:r>
              <a:rPr lang="zh-CN" altLang="en-US" sz="1200" dirty="0">
                <a:solidFill>
                  <a:srgbClr val="000000"/>
                </a:solidFill>
              </a:rPr>
              <a:t>等</a:t>
            </a:r>
            <a:r>
              <a:rPr lang="en-US" altLang="zh-CN" sz="1200" dirty="0">
                <a:solidFill>
                  <a:srgbClr val="000000"/>
                </a:solidFill>
              </a:rPr>
              <a:t>AI</a:t>
            </a:r>
            <a:r>
              <a:rPr lang="zh-CN" altLang="en-US" sz="1200" dirty="0">
                <a:solidFill>
                  <a:srgbClr val="000000"/>
                </a:solidFill>
              </a:rPr>
              <a:t>引擎库。</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支持</a:t>
            </a:r>
            <a:r>
              <a:rPr lang="zh-CN" altLang="en-US" sz="1200" dirty="0">
                <a:solidFill>
                  <a:srgbClr val="C00000"/>
                </a:solidFill>
              </a:rPr>
              <a:t>难例挖掘</a:t>
            </a:r>
            <a:r>
              <a:rPr lang="zh-CN" altLang="en-US" sz="1200" dirty="0">
                <a:solidFill>
                  <a:srgbClr val="000000"/>
                </a:solidFill>
              </a:rPr>
              <a:t>，</a:t>
            </a:r>
            <a:r>
              <a:rPr lang="en-US" altLang="zh-CN" sz="1200" dirty="0">
                <a:solidFill>
                  <a:srgbClr val="000000"/>
                </a:solidFill>
              </a:rPr>
              <a:t>AI</a:t>
            </a:r>
            <a:r>
              <a:rPr lang="zh-CN" altLang="en-US" sz="1200" dirty="0">
                <a:solidFill>
                  <a:srgbClr val="000000"/>
                </a:solidFill>
              </a:rPr>
              <a:t>快速闭环。</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模型资产</a:t>
            </a:r>
            <a:r>
              <a:rPr lang="zh-CN" altLang="en-US" sz="1200" dirty="0">
                <a:solidFill>
                  <a:srgbClr val="C00000"/>
                </a:solidFill>
              </a:rPr>
              <a:t>统一管理</a:t>
            </a:r>
            <a:r>
              <a:rPr lang="zh-CN" altLang="en-US" sz="1200" dirty="0">
                <a:solidFill>
                  <a:srgbClr val="000000"/>
                </a:solidFill>
              </a:rPr>
              <a:t>，便捷应用</a:t>
            </a:r>
            <a:r>
              <a:rPr lang="zh-CN" altLang="en-US" sz="1200" dirty="0" smtClean="0">
                <a:solidFill>
                  <a:srgbClr val="000000"/>
                </a:solidFill>
              </a:rPr>
              <a:t>。</a:t>
            </a:r>
            <a:endParaRPr lang="en-US" altLang="zh-CN" sz="1200" dirty="0">
              <a:solidFill>
                <a:srgbClr val="000000"/>
              </a:solidFill>
            </a:endParaRPr>
          </a:p>
        </p:txBody>
      </p:sp>
      <p:sp>
        <p:nvSpPr>
          <p:cNvPr id="149" name="矩形 148"/>
          <p:cNvSpPr/>
          <p:nvPr/>
        </p:nvSpPr>
        <p:spPr>
          <a:xfrm>
            <a:off x="3168862" y="3924776"/>
            <a:ext cx="2787563" cy="1785104"/>
          </a:xfrm>
          <a:prstGeom prst="rect">
            <a:avLst/>
          </a:prstGeom>
        </p:spPr>
        <p:txBody>
          <a:bodyPr wrap="square">
            <a:spAutoFit/>
          </a:bodyPr>
          <a:lstStyle/>
          <a:p>
            <a:pPr marL="215914" indent="-215914" defTabSz="1218816">
              <a:buFont typeface="Wingdings" panose="05000000000000000000" pitchFamily="2" charset="2"/>
              <a:buChar char="q"/>
              <a:defRPr/>
            </a:pPr>
            <a:r>
              <a:rPr lang="zh-CN" altLang="en-US" sz="1100" dirty="0">
                <a:solidFill>
                  <a:srgbClr val="C00000"/>
                </a:solidFill>
              </a:rPr>
              <a:t>自动学习</a:t>
            </a:r>
            <a:r>
              <a:rPr lang="zh-CN" altLang="en-US" sz="1100" dirty="0">
                <a:solidFill>
                  <a:srgbClr val="000000"/>
                </a:solidFill>
              </a:rPr>
              <a:t>，</a:t>
            </a:r>
            <a:r>
              <a:rPr lang="zh-CN" altLang="en-US" sz="1100" dirty="0">
                <a:solidFill>
                  <a:srgbClr val="C00000"/>
                </a:solidFill>
              </a:rPr>
              <a:t>零</a:t>
            </a:r>
            <a:r>
              <a:rPr lang="en-US" altLang="zh-CN" sz="1100" dirty="0">
                <a:solidFill>
                  <a:srgbClr val="C00000"/>
                </a:solidFill>
              </a:rPr>
              <a:t>AI</a:t>
            </a:r>
            <a:r>
              <a:rPr lang="zh-CN" altLang="en-US" sz="1100" dirty="0">
                <a:solidFill>
                  <a:srgbClr val="C00000"/>
                </a:solidFill>
              </a:rPr>
              <a:t>基础零编码</a:t>
            </a:r>
            <a:r>
              <a:rPr lang="zh-CN" altLang="en-US" sz="1100" dirty="0">
                <a:solidFill>
                  <a:srgbClr val="000000"/>
                </a:solidFill>
              </a:rPr>
              <a:t>，可快速定制化</a:t>
            </a:r>
            <a:r>
              <a:rPr lang="en-US" altLang="zh-CN" sz="1100" dirty="0">
                <a:solidFill>
                  <a:srgbClr val="000000"/>
                </a:solidFill>
              </a:rPr>
              <a:t>AI</a:t>
            </a:r>
            <a:r>
              <a:rPr lang="zh-CN" altLang="en-US" sz="1100" dirty="0">
                <a:solidFill>
                  <a:srgbClr val="000000"/>
                </a:solidFill>
              </a:rPr>
              <a:t>模型。</a:t>
            </a:r>
            <a:endParaRPr lang="en-US" altLang="zh-CN" sz="1100" dirty="0">
              <a:solidFill>
                <a:srgbClr val="000000"/>
              </a:solidFill>
            </a:endParaRPr>
          </a:p>
          <a:p>
            <a:pPr marL="215914" indent="-215914" defTabSz="1218816">
              <a:buFont typeface="Wingdings" panose="05000000000000000000" pitchFamily="2" charset="2"/>
              <a:buChar char="q"/>
              <a:defRPr/>
            </a:pPr>
            <a:r>
              <a:rPr lang="zh-CN" altLang="en-US" sz="1100" dirty="0">
                <a:solidFill>
                  <a:srgbClr val="000000"/>
                </a:solidFill>
              </a:rPr>
              <a:t>预置</a:t>
            </a:r>
            <a:r>
              <a:rPr lang="en-US" altLang="zh-CN" sz="1100" dirty="0">
                <a:solidFill>
                  <a:srgbClr val="C00000"/>
                </a:solidFill>
              </a:rPr>
              <a:t>50+</a:t>
            </a:r>
            <a:r>
              <a:rPr lang="zh-CN" altLang="en-US" sz="1100" dirty="0">
                <a:solidFill>
                  <a:srgbClr val="000000"/>
                </a:solidFill>
              </a:rPr>
              <a:t>机器学习算子，包含输入、数据转换、建模、评估、输出等多种类型。</a:t>
            </a:r>
            <a:endParaRPr lang="en-US" altLang="zh-CN" sz="1100" dirty="0">
              <a:solidFill>
                <a:srgbClr val="000000"/>
              </a:solidFill>
            </a:endParaRPr>
          </a:p>
          <a:p>
            <a:pPr marL="215914" indent="-215914" defTabSz="1218816">
              <a:buFont typeface="Wingdings" panose="05000000000000000000" pitchFamily="2" charset="2"/>
              <a:buChar char="q"/>
              <a:defRPr/>
            </a:pPr>
            <a:r>
              <a:rPr lang="zh-CN" altLang="en-US" sz="1100" dirty="0">
                <a:solidFill>
                  <a:srgbClr val="C00000"/>
                </a:solidFill>
              </a:rPr>
              <a:t>可视化</a:t>
            </a:r>
            <a:r>
              <a:rPr lang="zh-CN" altLang="en-US" sz="1100" dirty="0">
                <a:solidFill>
                  <a:srgbClr val="000000"/>
                </a:solidFill>
              </a:rPr>
              <a:t>展示数据</a:t>
            </a:r>
            <a:r>
              <a:rPr lang="en-US" altLang="zh-CN" sz="1100" dirty="0">
                <a:solidFill>
                  <a:srgbClr val="000000"/>
                </a:solidFill>
              </a:rPr>
              <a:t>/</a:t>
            </a:r>
            <a:r>
              <a:rPr lang="zh-CN" altLang="en-US" sz="1100" dirty="0">
                <a:solidFill>
                  <a:srgbClr val="000000"/>
                </a:solidFill>
              </a:rPr>
              <a:t>模型</a:t>
            </a:r>
            <a:r>
              <a:rPr lang="en-US" altLang="zh-CN" sz="1100" dirty="0">
                <a:solidFill>
                  <a:srgbClr val="000000"/>
                </a:solidFill>
              </a:rPr>
              <a:t>/</a:t>
            </a:r>
            <a:r>
              <a:rPr lang="zh-CN" altLang="en-US" sz="1100" dirty="0">
                <a:solidFill>
                  <a:srgbClr val="000000"/>
                </a:solidFill>
              </a:rPr>
              <a:t>评估结果</a:t>
            </a:r>
            <a:endParaRPr lang="en-US" altLang="zh-CN" sz="1100" dirty="0">
              <a:solidFill>
                <a:srgbClr val="000000"/>
              </a:solidFill>
            </a:endParaRPr>
          </a:p>
          <a:p>
            <a:pPr marL="215914" indent="-215914" defTabSz="1218816">
              <a:buFont typeface="Wingdings" panose="05000000000000000000" pitchFamily="2" charset="2"/>
              <a:buChar char="q"/>
              <a:defRPr/>
            </a:pPr>
            <a:r>
              <a:rPr lang="zh-CN" altLang="en-US" sz="1100" dirty="0">
                <a:solidFill>
                  <a:srgbClr val="000000"/>
                </a:solidFill>
              </a:rPr>
              <a:t>集成</a:t>
            </a:r>
            <a:r>
              <a:rPr lang="en-US" altLang="zh-CN" sz="1100" dirty="0" err="1">
                <a:solidFill>
                  <a:srgbClr val="000000"/>
                </a:solidFill>
              </a:rPr>
              <a:t>TensorBoard</a:t>
            </a:r>
            <a:r>
              <a:rPr lang="zh-CN" altLang="en-US" sz="1100" dirty="0">
                <a:solidFill>
                  <a:srgbClr val="000000"/>
                </a:solidFill>
              </a:rPr>
              <a:t>，支持神经网络可视化</a:t>
            </a:r>
            <a:endParaRPr lang="en-US" altLang="zh-CN" sz="1100" dirty="0">
              <a:solidFill>
                <a:srgbClr val="000000"/>
              </a:solidFill>
            </a:endParaRPr>
          </a:p>
          <a:p>
            <a:pPr marL="215914" indent="-215914" defTabSz="1218816">
              <a:buFont typeface="Wingdings" panose="05000000000000000000" pitchFamily="2" charset="2"/>
              <a:buChar char="q"/>
              <a:defRPr/>
            </a:pPr>
            <a:r>
              <a:rPr lang="zh-CN" altLang="en-US" sz="1100" dirty="0">
                <a:solidFill>
                  <a:srgbClr val="000000"/>
                </a:solidFill>
              </a:rPr>
              <a:t>预置</a:t>
            </a:r>
            <a:r>
              <a:rPr lang="en-US" altLang="zh-CN" sz="1100" dirty="0">
                <a:solidFill>
                  <a:srgbClr val="C00000"/>
                </a:solidFill>
              </a:rPr>
              <a:t>10+</a:t>
            </a:r>
            <a:r>
              <a:rPr lang="zh-CN" altLang="en-US" sz="1100" dirty="0">
                <a:solidFill>
                  <a:srgbClr val="C00000"/>
                </a:solidFill>
              </a:rPr>
              <a:t>深度学习高精度模型</a:t>
            </a:r>
            <a:r>
              <a:rPr lang="zh-CN" altLang="en-US" sz="1100" dirty="0">
                <a:solidFill>
                  <a:srgbClr val="000000"/>
                </a:solidFill>
              </a:rPr>
              <a:t>，包含图像识别、物体检测、分割、</a:t>
            </a:r>
            <a:r>
              <a:rPr lang="en-US" altLang="zh-CN" sz="1100" dirty="0">
                <a:solidFill>
                  <a:srgbClr val="000000"/>
                </a:solidFill>
              </a:rPr>
              <a:t>NLP</a:t>
            </a:r>
            <a:r>
              <a:rPr lang="zh-CN" altLang="en-US" sz="1100" dirty="0">
                <a:solidFill>
                  <a:srgbClr val="000000"/>
                </a:solidFill>
              </a:rPr>
              <a:t>等多种常用类型</a:t>
            </a:r>
            <a:endParaRPr lang="en-US" altLang="zh-CN" sz="1100" dirty="0">
              <a:solidFill>
                <a:srgbClr val="000000"/>
              </a:solidFill>
            </a:endParaRPr>
          </a:p>
        </p:txBody>
      </p:sp>
      <p:sp>
        <p:nvSpPr>
          <p:cNvPr id="150" name="矩形 149"/>
          <p:cNvSpPr/>
          <p:nvPr/>
        </p:nvSpPr>
        <p:spPr>
          <a:xfrm>
            <a:off x="6043973" y="3924776"/>
            <a:ext cx="2947083" cy="1938235"/>
          </a:xfrm>
          <a:prstGeom prst="rect">
            <a:avLst/>
          </a:prstGeom>
        </p:spPr>
        <p:txBody>
          <a:bodyPr wrap="square">
            <a:spAutoFit/>
          </a:bodyPr>
          <a:lstStyle/>
          <a:p>
            <a:pPr marL="215914" indent="-215914" defTabSz="1218816">
              <a:buFont typeface="Wingdings" panose="05000000000000000000" pitchFamily="2" charset="2"/>
              <a:buChar char="q"/>
              <a:defRPr/>
            </a:pPr>
            <a:r>
              <a:rPr lang="zh-CN" altLang="en-US" sz="1200" dirty="0">
                <a:solidFill>
                  <a:srgbClr val="000000"/>
                </a:solidFill>
              </a:rPr>
              <a:t>自研</a:t>
            </a:r>
            <a:r>
              <a:rPr lang="en-US" altLang="zh-CN" sz="1200" dirty="0" err="1">
                <a:solidFill>
                  <a:srgbClr val="C00000"/>
                </a:solidFill>
              </a:rPr>
              <a:t>MoXing</a:t>
            </a:r>
            <a:r>
              <a:rPr lang="zh-CN" altLang="en-US" sz="1200" dirty="0">
                <a:solidFill>
                  <a:srgbClr val="C00000"/>
                </a:solidFill>
              </a:rPr>
              <a:t>和</a:t>
            </a:r>
            <a:r>
              <a:rPr lang="en-US" altLang="zh-CN" sz="1200" dirty="0" err="1">
                <a:solidFill>
                  <a:srgbClr val="C00000"/>
                </a:solidFill>
              </a:rPr>
              <a:t>AIBox</a:t>
            </a:r>
            <a:r>
              <a:rPr lang="zh-CN" altLang="en-US" sz="1200" dirty="0">
                <a:solidFill>
                  <a:srgbClr val="000000"/>
                </a:solidFill>
              </a:rPr>
              <a:t>深度学习训练和推理高性能加速框架。</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异构资源统一管理，海量任务容器化</a:t>
            </a:r>
            <a:r>
              <a:rPr lang="zh-CN" altLang="en-US" sz="1200" dirty="0">
                <a:solidFill>
                  <a:srgbClr val="C00000"/>
                </a:solidFill>
              </a:rPr>
              <a:t>秒级调度。</a:t>
            </a:r>
            <a:endParaRPr lang="en-US" altLang="zh-CN" sz="1200" dirty="0">
              <a:solidFill>
                <a:srgbClr val="C00000"/>
              </a:solidFill>
            </a:endParaRPr>
          </a:p>
          <a:p>
            <a:pPr marL="215914" indent="-215914" defTabSz="1218816">
              <a:buFont typeface="Wingdings" panose="05000000000000000000" pitchFamily="2" charset="2"/>
              <a:buChar char="q"/>
              <a:defRPr/>
            </a:pPr>
            <a:r>
              <a:rPr lang="zh-CN" altLang="en-US" sz="1200" dirty="0">
                <a:solidFill>
                  <a:srgbClr val="000000"/>
                </a:solidFill>
              </a:rPr>
              <a:t>支持</a:t>
            </a:r>
            <a:r>
              <a:rPr lang="zh-CN" altLang="en-US" sz="1200" dirty="0">
                <a:solidFill>
                  <a:srgbClr val="C00000"/>
                </a:solidFill>
              </a:rPr>
              <a:t>分布式</a:t>
            </a:r>
            <a:r>
              <a:rPr lang="zh-CN" altLang="en-US" sz="1200" dirty="0">
                <a:solidFill>
                  <a:srgbClr val="000000"/>
                </a:solidFill>
              </a:rPr>
              <a:t>并行训练，</a:t>
            </a:r>
            <a:r>
              <a:rPr lang="en-US" altLang="zh-CN" sz="1200" dirty="0">
                <a:solidFill>
                  <a:srgbClr val="000000"/>
                </a:solidFill>
              </a:rPr>
              <a:t>1000GPU</a:t>
            </a:r>
            <a:r>
              <a:rPr lang="zh-CN" altLang="en-US" sz="1200" dirty="0">
                <a:solidFill>
                  <a:srgbClr val="000000"/>
                </a:solidFill>
              </a:rPr>
              <a:t>线性加速比可达</a:t>
            </a:r>
            <a:r>
              <a:rPr lang="en-US" altLang="zh-CN" sz="1200" dirty="0">
                <a:solidFill>
                  <a:srgbClr val="000000"/>
                </a:solidFill>
              </a:rPr>
              <a:t>0.8</a:t>
            </a:r>
            <a:r>
              <a:rPr lang="zh-CN" altLang="en-US" sz="1200" dirty="0">
                <a:solidFill>
                  <a:srgbClr val="000000"/>
                </a:solidFill>
              </a:rPr>
              <a:t>。</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支持推理加速，提速可达</a:t>
            </a:r>
            <a:r>
              <a:rPr lang="en-US" altLang="zh-CN" sz="1200" dirty="0">
                <a:solidFill>
                  <a:srgbClr val="C00000"/>
                </a:solidFill>
              </a:rPr>
              <a:t>x</a:t>
            </a:r>
            <a:r>
              <a:rPr lang="zh-CN" altLang="en-US" sz="1200" dirty="0">
                <a:solidFill>
                  <a:srgbClr val="C00000"/>
                </a:solidFill>
              </a:rPr>
              <a:t>倍</a:t>
            </a:r>
            <a:r>
              <a:rPr lang="zh-CN" altLang="en-US" sz="1200" dirty="0">
                <a:solidFill>
                  <a:srgbClr val="000000"/>
                </a:solidFill>
              </a:rPr>
              <a:t>。</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支持模型转换压缩，可部署端侧设备。</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在线推理高并发场景实现任务</a:t>
            </a:r>
            <a:r>
              <a:rPr lang="zh-CN" altLang="en-US" sz="1200" dirty="0">
                <a:solidFill>
                  <a:srgbClr val="C00000"/>
                </a:solidFill>
              </a:rPr>
              <a:t>动态扩缩容</a:t>
            </a:r>
            <a:r>
              <a:rPr lang="zh-CN" altLang="en-US" sz="1200" dirty="0">
                <a:solidFill>
                  <a:srgbClr val="000000"/>
                </a:solidFill>
              </a:rPr>
              <a:t>，负载均衡，高可用。</a:t>
            </a:r>
            <a:endParaRPr lang="en-US" altLang="zh-CN" sz="1200" dirty="0">
              <a:solidFill>
                <a:srgbClr val="000000"/>
              </a:solidFill>
            </a:endParaRPr>
          </a:p>
        </p:txBody>
      </p:sp>
      <p:sp>
        <p:nvSpPr>
          <p:cNvPr id="152" name="矩形 151"/>
          <p:cNvSpPr/>
          <p:nvPr/>
        </p:nvSpPr>
        <p:spPr>
          <a:xfrm>
            <a:off x="9051331" y="3859585"/>
            <a:ext cx="2962963" cy="1938992"/>
          </a:xfrm>
          <a:prstGeom prst="rect">
            <a:avLst/>
          </a:prstGeom>
        </p:spPr>
        <p:txBody>
          <a:bodyPr wrap="square">
            <a:spAutoFit/>
          </a:bodyPr>
          <a:lstStyle/>
          <a:p>
            <a:pPr marL="215914" indent="-215914" defTabSz="1218816">
              <a:buFont typeface="Wingdings" panose="05000000000000000000" pitchFamily="2" charset="2"/>
              <a:buChar char="q"/>
              <a:defRPr/>
            </a:pPr>
            <a:r>
              <a:rPr lang="zh-CN" altLang="en-US" sz="1200" dirty="0">
                <a:solidFill>
                  <a:srgbClr val="000000"/>
                </a:solidFill>
              </a:rPr>
              <a:t>离线</a:t>
            </a:r>
            <a:r>
              <a:rPr lang="en-US" altLang="zh-CN" sz="1200" dirty="0">
                <a:solidFill>
                  <a:srgbClr val="000000"/>
                </a:solidFill>
              </a:rPr>
              <a:t>SDK/</a:t>
            </a:r>
            <a:r>
              <a:rPr lang="en-US" altLang="zh-CN" sz="1200" dirty="0" err="1">
                <a:solidFill>
                  <a:srgbClr val="000000"/>
                </a:solidFill>
              </a:rPr>
              <a:t>Pycharm</a:t>
            </a:r>
            <a:r>
              <a:rPr lang="zh-CN" altLang="en-US" sz="1200" dirty="0">
                <a:solidFill>
                  <a:srgbClr val="000000"/>
                </a:solidFill>
              </a:rPr>
              <a:t>插件，可本地</a:t>
            </a:r>
            <a:r>
              <a:rPr lang="en-US" altLang="zh-CN" sz="1200">
                <a:solidFill>
                  <a:srgbClr val="000000"/>
                </a:solidFill>
              </a:rPr>
              <a:t>PC</a:t>
            </a:r>
            <a:r>
              <a:rPr lang="zh-CN" altLang="en-US" sz="1200">
                <a:solidFill>
                  <a:srgbClr val="000000"/>
                </a:solidFill>
              </a:rPr>
              <a:t>调用。</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模型仓库</a:t>
            </a:r>
            <a:r>
              <a:rPr lang="zh-CN" altLang="en-US" sz="1200" dirty="0">
                <a:solidFill>
                  <a:srgbClr val="C00000"/>
                </a:solidFill>
              </a:rPr>
              <a:t>支持多厂商多框架多功能</a:t>
            </a:r>
            <a:r>
              <a:rPr lang="zh-CN" altLang="en-US" sz="1200" dirty="0">
                <a:solidFill>
                  <a:srgbClr val="000000"/>
                </a:solidFill>
              </a:rPr>
              <a:t>模型统一</a:t>
            </a:r>
            <a:r>
              <a:rPr lang="zh-CN" altLang="en-US" sz="1200">
                <a:solidFill>
                  <a:srgbClr val="000000"/>
                </a:solidFill>
              </a:rPr>
              <a:t>纳管。</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服务详情监控</a:t>
            </a:r>
            <a:r>
              <a:rPr lang="zh-CN" altLang="en-US" sz="1200" dirty="0">
                <a:solidFill>
                  <a:srgbClr val="C00000"/>
                </a:solidFill>
              </a:rPr>
              <a:t>（</a:t>
            </a:r>
            <a:r>
              <a:rPr lang="en-US" altLang="zh-CN" sz="1200" dirty="0">
                <a:solidFill>
                  <a:srgbClr val="C00000"/>
                </a:solidFill>
              </a:rPr>
              <a:t>CPU/MEM/GPU</a:t>
            </a:r>
            <a:r>
              <a:rPr lang="zh-CN" altLang="en-US" sz="1200" dirty="0">
                <a:solidFill>
                  <a:srgbClr val="C00000"/>
                </a:solidFill>
              </a:rPr>
              <a:t>等）</a:t>
            </a:r>
            <a:endParaRPr lang="en-US" altLang="zh-CN" sz="1200" dirty="0">
              <a:solidFill>
                <a:srgbClr val="C00000"/>
              </a:solidFill>
            </a:endParaRPr>
          </a:p>
          <a:p>
            <a:pPr marL="215914" indent="-215914" defTabSz="1218816">
              <a:buFont typeface="Wingdings" panose="05000000000000000000" pitchFamily="2" charset="2"/>
              <a:buChar char="q"/>
              <a:defRPr/>
            </a:pPr>
            <a:r>
              <a:rPr lang="zh-CN" altLang="en-US" sz="1200" dirty="0">
                <a:solidFill>
                  <a:srgbClr val="C00000"/>
                </a:solidFill>
              </a:rPr>
              <a:t>灰度发布</a:t>
            </a:r>
            <a:r>
              <a:rPr lang="zh-CN" altLang="en-US" sz="1200" dirty="0">
                <a:solidFill>
                  <a:srgbClr val="000000"/>
                </a:solidFill>
              </a:rPr>
              <a:t>，支持</a:t>
            </a:r>
            <a:r>
              <a:rPr lang="en-US" altLang="zh-CN" sz="1200" dirty="0">
                <a:solidFill>
                  <a:srgbClr val="000000"/>
                </a:solidFill>
              </a:rPr>
              <a:t>A/B Test</a:t>
            </a:r>
            <a:r>
              <a:rPr lang="zh-CN" altLang="en-US" sz="1200" dirty="0">
                <a:solidFill>
                  <a:srgbClr val="000000"/>
                </a:solidFill>
              </a:rPr>
              <a:t>。</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C00000"/>
                </a:solidFill>
              </a:rPr>
              <a:t>模型滚动在线升级</a:t>
            </a:r>
            <a:r>
              <a:rPr lang="zh-CN" altLang="en-US" sz="1200" dirty="0">
                <a:solidFill>
                  <a:srgbClr val="000000"/>
                </a:solidFill>
              </a:rPr>
              <a:t>，业务不间断。</a:t>
            </a:r>
            <a:endParaRPr lang="en-US" altLang="zh-CN" sz="1200" dirty="0">
              <a:solidFill>
                <a:srgbClr val="000000"/>
              </a:solidFill>
            </a:endParaRPr>
          </a:p>
          <a:p>
            <a:pPr marL="215914" indent="-215914" defTabSz="1218816">
              <a:buFont typeface="Wingdings" panose="05000000000000000000" pitchFamily="2" charset="2"/>
              <a:buChar char="q"/>
              <a:defRPr/>
            </a:pPr>
            <a:r>
              <a:rPr lang="zh-CN" altLang="en-US" sz="1200" dirty="0">
                <a:solidFill>
                  <a:srgbClr val="000000"/>
                </a:solidFill>
              </a:rPr>
              <a:t>支持标准</a:t>
            </a:r>
            <a:r>
              <a:rPr lang="en-US" altLang="zh-CN" sz="1200" dirty="0" err="1">
                <a:solidFill>
                  <a:srgbClr val="000000"/>
                </a:solidFill>
              </a:rPr>
              <a:t>RestFul</a:t>
            </a:r>
            <a:r>
              <a:rPr lang="en-US" altLang="zh-CN" sz="1200" dirty="0">
                <a:solidFill>
                  <a:srgbClr val="000000"/>
                </a:solidFill>
              </a:rPr>
              <a:t> API</a:t>
            </a:r>
            <a:r>
              <a:rPr lang="zh-CN" altLang="en-US" sz="1200" dirty="0">
                <a:solidFill>
                  <a:srgbClr val="000000"/>
                </a:solidFill>
              </a:rPr>
              <a:t>，作为</a:t>
            </a:r>
            <a:r>
              <a:rPr lang="en-US" altLang="zh-CN" sz="1200" dirty="0">
                <a:solidFill>
                  <a:srgbClr val="C00000"/>
                </a:solidFill>
              </a:rPr>
              <a:t>AI</a:t>
            </a:r>
            <a:r>
              <a:rPr lang="zh-CN" altLang="en-US" sz="1200" dirty="0">
                <a:solidFill>
                  <a:srgbClr val="C00000"/>
                </a:solidFill>
              </a:rPr>
              <a:t>底座</a:t>
            </a:r>
            <a:r>
              <a:rPr lang="zh-CN" altLang="en-US" sz="1200" dirty="0">
                <a:solidFill>
                  <a:srgbClr val="000000"/>
                </a:solidFill>
              </a:rPr>
              <a:t>易于业务</a:t>
            </a:r>
            <a:r>
              <a:rPr lang="en-US" altLang="zh-CN" sz="1200" dirty="0">
                <a:solidFill>
                  <a:srgbClr val="000000"/>
                </a:solidFill>
              </a:rPr>
              <a:t>AI</a:t>
            </a:r>
            <a:r>
              <a:rPr lang="zh-CN" altLang="en-US" sz="1200">
                <a:solidFill>
                  <a:srgbClr val="000000"/>
                </a:solidFill>
              </a:rPr>
              <a:t>平台封装。</a:t>
            </a:r>
            <a:endParaRPr lang="en-US" altLang="zh-CN" sz="1200">
              <a:solidFill>
                <a:srgbClr val="000000"/>
              </a:solidFill>
            </a:endParaRPr>
          </a:p>
          <a:p>
            <a:pPr marL="215914" indent="-215914" defTabSz="1218816">
              <a:buFont typeface="Wingdings" panose="05000000000000000000" pitchFamily="2" charset="2"/>
              <a:buChar char="q"/>
              <a:defRPr/>
            </a:pPr>
            <a:r>
              <a:rPr lang="zh-CN" altLang="en-US" sz="1200">
                <a:solidFill>
                  <a:srgbClr val="C00000"/>
                </a:solidFill>
              </a:rPr>
              <a:t>模型评估诊断</a:t>
            </a:r>
            <a:r>
              <a:rPr lang="en-US" altLang="zh-CN" sz="1200">
                <a:solidFill>
                  <a:srgbClr val="000000"/>
                </a:solidFill>
              </a:rPr>
              <a:t>,</a:t>
            </a:r>
            <a:r>
              <a:rPr lang="zh-CN" altLang="en-US" sz="1200">
                <a:solidFill>
                  <a:srgbClr val="000000"/>
                </a:solidFill>
              </a:rPr>
              <a:t>易于模型快速评估上线</a:t>
            </a:r>
            <a:endParaRPr lang="en-US" altLang="zh-CN" sz="1200" dirty="0">
              <a:solidFill>
                <a:srgbClr val="000000"/>
              </a:solidFill>
            </a:endParaRPr>
          </a:p>
        </p:txBody>
      </p:sp>
      <p:sp>
        <p:nvSpPr>
          <p:cNvPr id="87" name="流程图: 磁盘 1"/>
          <p:cNvSpPr/>
          <p:nvPr/>
        </p:nvSpPr>
        <p:spPr>
          <a:xfrm>
            <a:off x="308384" y="1589770"/>
            <a:ext cx="688343" cy="458341"/>
          </a:xfrm>
          <a:prstGeom prst="flowChartMagneticDisk">
            <a:avLst/>
          </a:prstGeom>
          <a:noFill/>
          <a:ln w="12700" cap="flat" cmpd="sng" algn="ctr">
            <a:solidFill>
              <a:srgbClr val="666666"/>
            </a:solidFill>
            <a:prstDash val="solid"/>
            <a:miter lim="800000"/>
          </a:ln>
          <a:effectLst/>
        </p:spPr>
        <p:txBody>
          <a:bodyPr rot="0" spcFirstLastPara="0" vertOverflow="overflow" horzOverflow="overflow" vert="horz" wrap="square" lIns="68497" tIns="34250" rIns="68497" bIns="34250" numCol="1" spcCol="0" rtlCol="0" fromWordArt="0" anchor="ctr" anchorCtr="0" forceAA="0" compatLnSpc="1">
            <a:prstTxWarp prst="textNoShape">
              <a:avLst/>
            </a:prstTxWarp>
            <a:noAutofit/>
          </a:bodyPr>
          <a:lstStyle/>
          <a:p>
            <a:pPr algn="ctr" defTabSz="684909">
              <a:lnSpc>
                <a:spcPct val="90000"/>
              </a:lnSpc>
              <a:spcBef>
                <a:spcPct val="0"/>
              </a:spcBef>
              <a:defRPr/>
            </a:pPr>
            <a:r>
              <a:rPr lang="zh-CN" altLang="en-US" sz="1399" b="1" kern="0" dirty="0">
                <a:solidFill>
                  <a:srgbClr val="000000"/>
                </a:solidFill>
                <a:cs typeface="Arial" panose="020B0604020202020204" pitchFamily="34" charset="0"/>
              </a:rPr>
              <a:t>数据</a:t>
            </a:r>
          </a:p>
        </p:txBody>
      </p:sp>
      <p:cxnSp>
        <p:nvCxnSpPr>
          <p:cNvPr id="88" name="直接箭头连接符 4"/>
          <p:cNvCxnSpPr>
            <a:endCxn id="92" idx="1"/>
          </p:cNvCxnSpPr>
          <p:nvPr/>
        </p:nvCxnSpPr>
        <p:spPr>
          <a:xfrm>
            <a:off x="1003628" y="1724710"/>
            <a:ext cx="365476" cy="0"/>
          </a:xfrm>
          <a:prstGeom prst="straightConnector1">
            <a:avLst/>
          </a:prstGeom>
          <a:noFill/>
          <a:ln w="12700" cap="flat" cmpd="sng" algn="ctr">
            <a:solidFill>
              <a:srgbClr val="666666">
                <a:lumMod val="40000"/>
                <a:lumOff val="60000"/>
              </a:srgbClr>
            </a:solidFill>
            <a:prstDash val="solid"/>
            <a:miter lim="800000"/>
            <a:tailEnd type="triangle"/>
          </a:ln>
          <a:effectLst/>
        </p:spPr>
      </p:cxnSp>
      <p:pic>
        <p:nvPicPr>
          <p:cNvPr id="89" name="Picture 14"/>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0227946" y="1488581"/>
            <a:ext cx="1197995" cy="660721"/>
          </a:xfrm>
          <a:prstGeom prst="rect">
            <a:avLst/>
          </a:prstGeom>
        </p:spPr>
      </p:pic>
      <p:sp>
        <p:nvSpPr>
          <p:cNvPr id="92" name="矩形 91"/>
          <p:cNvSpPr/>
          <p:nvPr/>
        </p:nvSpPr>
        <p:spPr>
          <a:xfrm>
            <a:off x="1369104" y="1572203"/>
            <a:ext cx="1871926" cy="305014"/>
          </a:xfrm>
          <a:prstGeom prst="rect">
            <a:avLst/>
          </a:prstGeom>
          <a:solidFill>
            <a:srgbClr val="666666">
              <a:lumMod val="75000"/>
            </a:srgbClr>
          </a:solidFill>
          <a:ln w="12700" cap="flat" cmpd="sng" algn="ctr">
            <a:noFill/>
            <a:prstDash val="solid"/>
            <a:miter lim="800000"/>
          </a:ln>
          <a:effectLst/>
        </p:spPr>
        <p:txBody>
          <a:bodyPr rot="0" spcFirstLastPara="0" vertOverflow="overflow" horzOverflow="overflow" vert="horz" wrap="square" lIns="68497" tIns="34250" rIns="68497" bIns="34250" numCol="1" spcCol="0" rtlCol="0" fromWordArt="0" anchor="ctr" anchorCtr="0" forceAA="0" compatLnSpc="1">
            <a:prstTxWarp prst="textNoShape">
              <a:avLst/>
            </a:prstTxWarp>
            <a:noAutofit/>
          </a:bodyPr>
          <a:lstStyle/>
          <a:p>
            <a:pPr algn="ctr" defTabSz="685036">
              <a:defRPr/>
            </a:pPr>
            <a:r>
              <a:rPr lang="zh-CN" altLang="en-US" sz="1399" kern="0" dirty="0">
                <a:solidFill>
                  <a:srgbClr val="FFFFFF"/>
                </a:solidFill>
                <a:cs typeface="Arial" panose="020B0604020202020204" pitchFamily="34" charset="0"/>
              </a:rPr>
              <a:t>数据处理</a:t>
            </a:r>
          </a:p>
        </p:txBody>
      </p:sp>
      <p:sp>
        <p:nvSpPr>
          <p:cNvPr id="93" name="矩形 92"/>
          <p:cNvSpPr/>
          <p:nvPr/>
        </p:nvSpPr>
        <p:spPr>
          <a:xfrm>
            <a:off x="3560068" y="1572203"/>
            <a:ext cx="1868588" cy="305014"/>
          </a:xfrm>
          <a:prstGeom prst="rect">
            <a:avLst/>
          </a:prstGeom>
          <a:solidFill>
            <a:srgbClr val="666666">
              <a:lumMod val="75000"/>
            </a:srgbClr>
          </a:solidFill>
          <a:ln w="12700" cap="flat" cmpd="sng" algn="ctr">
            <a:noFill/>
            <a:prstDash val="solid"/>
            <a:miter lim="800000"/>
          </a:ln>
          <a:effectLst/>
        </p:spPr>
        <p:txBody>
          <a:bodyPr rot="0" spcFirstLastPara="0" vertOverflow="overflow" horzOverflow="overflow" vert="horz" wrap="square" lIns="68497" tIns="34250" rIns="68497" bIns="34250" numCol="1" spcCol="0" rtlCol="0" fromWordArt="0" anchor="ctr" anchorCtr="0" forceAA="0" compatLnSpc="1">
            <a:prstTxWarp prst="textNoShape">
              <a:avLst/>
            </a:prstTxWarp>
            <a:noAutofit/>
          </a:bodyPr>
          <a:lstStyle/>
          <a:p>
            <a:pPr algn="ctr" defTabSz="684909">
              <a:lnSpc>
                <a:spcPct val="90000"/>
              </a:lnSpc>
              <a:spcBef>
                <a:spcPct val="0"/>
              </a:spcBef>
              <a:defRPr/>
            </a:pPr>
            <a:r>
              <a:rPr lang="zh-CN" altLang="en-US" sz="1399" kern="0" dirty="0">
                <a:solidFill>
                  <a:srgbClr val="FFFFFF"/>
                </a:solidFill>
                <a:cs typeface="Arial" panose="020B0604020202020204" pitchFamily="34" charset="0"/>
              </a:rPr>
              <a:t>模型训练</a:t>
            </a:r>
            <a:endParaRPr lang="en-US" altLang="zh-CN" sz="1399" kern="0" dirty="0">
              <a:solidFill>
                <a:srgbClr val="FFFFFF"/>
              </a:solidFill>
              <a:cs typeface="Arial" panose="020B0604020202020204" pitchFamily="34" charset="0"/>
            </a:endParaRPr>
          </a:p>
        </p:txBody>
      </p:sp>
      <p:sp>
        <p:nvSpPr>
          <p:cNvPr id="94" name="矩形 93"/>
          <p:cNvSpPr/>
          <p:nvPr/>
        </p:nvSpPr>
        <p:spPr>
          <a:xfrm>
            <a:off x="5747796" y="1572203"/>
            <a:ext cx="1868588" cy="305014"/>
          </a:xfrm>
          <a:prstGeom prst="rect">
            <a:avLst/>
          </a:prstGeom>
          <a:solidFill>
            <a:srgbClr val="666666">
              <a:lumMod val="75000"/>
            </a:srgbClr>
          </a:solidFill>
          <a:ln w="12700" cap="flat" cmpd="sng" algn="ctr">
            <a:noFill/>
            <a:prstDash val="solid"/>
            <a:miter lim="800000"/>
          </a:ln>
          <a:effectLst/>
        </p:spPr>
        <p:txBody>
          <a:bodyPr rot="0" spcFirstLastPara="0" vertOverflow="overflow" horzOverflow="overflow" vert="horz" wrap="square" lIns="68497" tIns="34250" rIns="68497" bIns="34250" numCol="1" spcCol="0" rtlCol="0" fromWordArt="0" anchor="ctr" anchorCtr="0" forceAA="0" compatLnSpc="1">
            <a:prstTxWarp prst="textNoShape">
              <a:avLst/>
            </a:prstTxWarp>
            <a:noAutofit/>
          </a:bodyPr>
          <a:lstStyle/>
          <a:p>
            <a:pPr algn="ctr" defTabSz="684909">
              <a:lnSpc>
                <a:spcPct val="90000"/>
              </a:lnSpc>
              <a:spcBef>
                <a:spcPct val="0"/>
              </a:spcBef>
              <a:defRPr/>
            </a:pPr>
            <a:r>
              <a:rPr lang="zh-CN" altLang="en-US" sz="1399" kern="0" dirty="0">
                <a:solidFill>
                  <a:srgbClr val="FFFFFF"/>
                </a:solidFill>
                <a:cs typeface="Arial" panose="020B0604020202020204" pitchFamily="34" charset="0"/>
              </a:rPr>
              <a:t>模型管理</a:t>
            </a:r>
            <a:endParaRPr lang="en-US" altLang="zh-CN" sz="1399" kern="0" dirty="0">
              <a:solidFill>
                <a:srgbClr val="FFFFFF"/>
              </a:solidFill>
              <a:cs typeface="Arial" panose="020B0604020202020204" pitchFamily="34" charset="0"/>
            </a:endParaRPr>
          </a:p>
        </p:txBody>
      </p:sp>
      <p:sp>
        <p:nvSpPr>
          <p:cNvPr id="95" name="矩形 94"/>
          <p:cNvSpPr/>
          <p:nvPr/>
        </p:nvSpPr>
        <p:spPr>
          <a:xfrm>
            <a:off x="7935527" y="1572203"/>
            <a:ext cx="1868588" cy="305014"/>
          </a:xfrm>
          <a:prstGeom prst="rect">
            <a:avLst/>
          </a:prstGeom>
          <a:solidFill>
            <a:srgbClr val="4D4D4D"/>
          </a:solidFill>
          <a:ln w="12700" cap="flat" cmpd="sng" algn="ctr">
            <a:noFill/>
            <a:prstDash val="solid"/>
            <a:miter lim="800000"/>
          </a:ln>
          <a:effectLst/>
        </p:spPr>
        <p:txBody>
          <a:bodyPr rot="0" spcFirstLastPara="0" vertOverflow="overflow" horzOverflow="overflow" vert="horz" wrap="square" lIns="68497" tIns="34250" rIns="68497" bIns="34250" numCol="1" spcCol="0" rtlCol="0" fromWordArt="0" anchor="ctr" anchorCtr="0" forceAA="0" compatLnSpc="1">
            <a:prstTxWarp prst="textNoShape">
              <a:avLst/>
            </a:prstTxWarp>
            <a:noAutofit/>
          </a:bodyPr>
          <a:lstStyle/>
          <a:p>
            <a:pPr algn="ctr" defTabSz="684909">
              <a:lnSpc>
                <a:spcPct val="90000"/>
              </a:lnSpc>
              <a:spcBef>
                <a:spcPct val="0"/>
              </a:spcBef>
              <a:defRPr/>
            </a:pPr>
            <a:r>
              <a:rPr lang="zh-CN" altLang="en-US" sz="1399" kern="0" dirty="0">
                <a:solidFill>
                  <a:srgbClr val="FFFFFF"/>
                </a:solidFill>
                <a:cs typeface="Arial" panose="020B0604020202020204" pitchFamily="34" charset="0"/>
              </a:rPr>
              <a:t>部署</a:t>
            </a:r>
            <a:endParaRPr lang="en-US" altLang="zh-CN" sz="1399" kern="0" dirty="0">
              <a:solidFill>
                <a:srgbClr val="FFFFFF"/>
              </a:solidFill>
              <a:cs typeface="Arial" panose="020B0604020202020204" pitchFamily="34" charset="0"/>
            </a:endParaRPr>
          </a:p>
        </p:txBody>
      </p:sp>
      <p:cxnSp>
        <p:nvCxnSpPr>
          <p:cNvPr id="99" name="直接箭头连接符 4"/>
          <p:cNvCxnSpPr>
            <a:stCxn id="92" idx="3"/>
            <a:endCxn id="93" idx="1"/>
          </p:cNvCxnSpPr>
          <p:nvPr/>
        </p:nvCxnSpPr>
        <p:spPr>
          <a:xfrm>
            <a:off x="3241030" y="1724710"/>
            <a:ext cx="319038" cy="0"/>
          </a:xfrm>
          <a:prstGeom prst="straightConnector1">
            <a:avLst/>
          </a:prstGeom>
          <a:noFill/>
          <a:ln w="12700" cap="flat" cmpd="sng" algn="ctr">
            <a:solidFill>
              <a:srgbClr val="666666"/>
            </a:solidFill>
            <a:prstDash val="solid"/>
            <a:miter lim="800000"/>
            <a:tailEnd type="triangle"/>
          </a:ln>
          <a:effectLst/>
        </p:spPr>
      </p:cxnSp>
      <p:cxnSp>
        <p:nvCxnSpPr>
          <p:cNvPr id="100" name="直接箭头连接符 4"/>
          <p:cNvCxnSpPr>
            <a:stCxn id="93" idx="3"/>
            <a:endCxn id="94" idx="1"/>
          </p:cNvCxnSpPr>
          <p:nvPr/>
        </p:nvCxnSpPr>
        <p:spPr>
          <a:xfrm>
            <a:off x="5428656" y="1724710"/>
            <a:ext cx="319140" cy="0"/>
          </a:xfrm>
          <a:prstGeom prst="straightConnector1">
            <a:avLst/>
          </a:prstGeom>
          <a:noFill/>
          <a:ln w="12700" cap="flat" cmpd="sng" algn="ctr">
            <a:solidFill>
              <a:srgbClr val="666666"/>
            </a:solidFill>
            <a:prstDash val="solid"/>
            <a:miter lim="800000"/>
            <a:tailEnd type="triangle"/>
          </a:ln>
          <a:effectLst/>
        </p:spPr>
      </p:cxnSp>
      <p:cxnSp>
        <p:nvCxnSpPr>
          <p:cNvPr id="101" name="直接箭头连接符 4"/>
          <p:cNvCxnSpPr>
            <a:stCxn id="94" idx="3"/>
            <a:endCxn id="95" idx="1"/>
          </p:cNvCxnSpPr>
          <p:nvPr/>
        </p:nvCxnSpPr>
        <p:spPr>
          <a:xfrm>
            <a:off x="7616384" y="1724710"/>
            <a:ext cx="319143" cy="0"/>
          </a:xfrm>
          <a:prstGeom prst="straightConnector1">
            <a:avLst/>
          </a:prstGeom>
          <a:noFill/>
          <a:ln w="12700" cap="flat" cmpd="sng" algn="ctr">
            <a:solidFill>
              <a:srgbClr val="666666"/>
            </a:solidFill>
            <a:prstDash val="solid"/>
            <a:miter lim="800000"/>
            <a:tailEnd type="triangle"/>
          </a:ln>
          <a:effectLst/>
        </p:spPr>
      </p:cxnSp>
      <p:cxnSp>
        <p:nvCxnSpPr>
          <p:cNvPr id="102" name="直接箭头连接符 4"/>
          <p:cNvCxnSpPr>
            <a:stCxn id="95" idx="3"/>
          </p:cNvCxnSpPr>
          <p:nvPr/>
        </p:nvCxnSpPr>
        <p:spPr>
          <a:xfrm>
            <a:off x="9804115" y="1724710"/>
            <a:ext cx="689788" cy="0"/>
          </a:xfrm>
          <a:prstGeom prst="straightConnector1">
            <a:avLst/>
          </a:prstGeom>
          <a:noFill/>
          <a:ln w="12700" cap="flat" cmpd="sng" algn="ctr">
            <a:solidFill>
              <a:schemeClr val="tx1"/>
            </a:solidFill>
            <a:prstDash val="solid"/>
            <a:miter lim="800000"/>
            <a:tailEnd type="triangle"/>
          </a:ln>
          <a:effectLst/>
        </p:spPr>
      </p:cxnSp>
      <p:sp>
        <p:nvSpPr>
          <p:cNvPr id="103" name="矩形 102"/>
          <p:cNvSpPr/>
          <p:nvPr/>
        </p:nvSpPr>
        <p:spPr>
          <a:xfrm>
            <a:off x="7935527" y="2684300"/>
            <a:ext cx="1868588" cy="305014"/>
          </a:xfrm>
          <a:prstGeom prst="rect">
            <a:avLst/>
          </a:prstGeom>
          <a:solidFill>
            <a:srgbClr val="4D4D4D"/>
          </a:solidFill>
          <a:ln w="12700" cap="flat" cmpd="sng" algn="ctr">
            <a:noFill/>
            <a:prstDash val="solid"/>
            <a:miter lim="800000"/>
          </a:ln>
          <a:effectLst/>
        </p:spPr>
        <p:txBody>
          <a:bodyPr rot="0" spcFirstLastPara="0" vertOverflow="overflow" horzOverflow="overflow" vert="horz" wrap="square" lIns="68497" tIns="34250" rIns="68497" bIns="34250" numCol="1" spcCol="0" rtlCol="0" fromWordArt="0" anchor="ctr" anchorCtr="0" forceAA="0" compatLnSpc="1">
            <a:prstTxWarp prst="textNoShape">
              <a:avLst/>
            </a:prstTxWarp>
            <a:noAutofit/>
          </a:bodyPr>
          <a:lstStyle/>
          <a:p>
            <a:pPr algn="ctr" defTabSz="1218784">
              <a:lnSpc>
                <a:spcPct val="90000"/>
              </a:lnSpc>
              <a:spcBef>
                <a:spcPct val="0"/>
              </a:spcBef>
              <a:spcAft>
                <a:spcPts val="405"/>
              </a:spcAft>
              <a:buSzPct val="80000"/>
              <a:defRPr/>
            </a:pPr>
            <a:r>
              <a:rPr lang="en-US" altLang="zh-CN" sz="1399" kern="0" dirty="0">
                <a:solidFill>
                  <a:srgbClr val="FFFFFF"/>
                </a:solidFill>
                <a:cs typeface="Arial" panose="020B0604020202020204" pitchFamily="34" charset="0"/>
              </a:rPr>
              <a:t>AI</a:t>
            </a:r>
            <a:r>
              <a:rPr lang="zh-CN" altLang="en-US" sz="1399" kern="0" dirty="0">
                <a:solidFill>
                  <a:srgbClr val="FFFFFF"/>
                </a:solidFill>
                <a:cs typeface="Arial" panose="020B0604020202020204" pitchFamily="34" charset="0"/>
              </a:rPr>
              <a:t>市场</a:t>
            </a:r>
            <a:endParaRPr lang="en-US" altLang="zh-CN" sz="1399" kern="0" dirty="0">
              <a:solidFill>
                <a:srgbClr val="FFFFFF"/>
              </a:solidFill>
              <a:cs typeface="Arial" panose="020B0604020202020204" pitchFamily="34" charset="0"/>
            </a:endParaRPr>
          </a:p>
        </p:txBody>
      </p:sp>
      <p:pic>
        <p:nvPicPr>
          <p:cNvPr id="104" name="Picture 14"/>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0244760" y="2535933"/>
            <a:ext cx="1197995" cy="593284"/>
          </a:xfrm>
          <a:prstGeom prst="rect">
            <a:avLst/>
          </a:prstGeom>
        </p:spPr>
      </p:pic>
      <p:cxnSp>
        <p:nvCxnSpPr>
          <p:cNvPr id="105" name="直接箭头连接符 4"/>
          <p:cNvCxnSpPr>
            <a:stCxn id="103" idx="3"/>
          </p:cNvCxnSpPr>
          <p:nvPr/>
        </p:nvCxnSpPr>
        <p:spPr>
          <a:xfrm>
            <a:off x="9804115" y="2836807"/>
            <a:ext cx="669986" cy="0"/>
          </a:xfrm>
          <a:prstGeom prst="straightConnector1">
            <a:avLst/>
          </a:prstGeom>
          <a:noFill/>
          <a:ln w="12700" cap="flat" cmpd="sng" algn="ctr">
            <a:solidFill>
              <a:schemeClr val="tx1"/>
            </a:solidFill>
            <a:prstDash val="solid"/>
            <a:miter lim="800000"/>
            <a:tailEnd type="triangle"/>
          </a:ln>
          <a:effectLst/>
        </p:spPr>
      </p:cxnSp>
      <p:cxnSp>
        <p:nvCxnSpPr>
          <p:cNvPr id="106" name="肘形连接符 105"/>
          <p:cNvCxnSpPr>
            <a:stCxn id="89" idx="0"/>
            <a:endCxn id="94" idx="0"/>
          </p:cNvCxnSpPr>
          <p:nvPr/>
        </p:nvCxnSpPr>
        <p:spPr>
          <a:xfrm rot="16200000" flipH="1" flipV="1">
            <a:off x="8712706" y="-542035"/>
            <a:ext cx="83622" cy="4144854"/>
          </a:xfrm>
          <a:prstGeom prst="bentConnector3">
            <a:avLst>
              <a:gd name="adj1" fmla="val -273373"/>
            </a:avLst>
          </a:prstGeom>
          <a:noFill/>
          <a:ln w="12700" cap="flat" cmpd="sng" algn="ctr">
            <a:solidFill>
              <a:schemeClr val="tx1"/>
            </a:solidFill>
            <a:prstDash val="solid"/>
            <a:miter lim="800000"/>
            <a:tailEnd type="triangle"/>
          </a:ln>
          <a:effectLst/>
        </p:spPr>
      </p:cxnSp>
      <p:cxnSp>
        <p:nvCxnSpPr>
          <p:cNvPr id="107" name="肘形连接符 106"/>
          <p:cNvCxnSpPr>
            <a:stCxn id="94" idx="2"/>
            <a:endCxn id="103" idx="1"/>
          </p:cNvCxnSpPr>
          <p:nvPr/>
        </p:nvCxnSpPr>
        <p:spPr>
          <a:xfrm rot="16200000" flipH="1">
            <a:off x="6829013" y="1730293"/>
            <a:ext cx="959590" cy="1253437"/>
          </a:xfrm>
          <a:prstGeom prst="bentConnector2">
            <a:avLst/>
          </a:prstGeom>
          <a:noFill/>
          <a:ln w="12700" cap="flat" cmpd="sng" algn="ctr">
            <a:solidFill>
              <a:schemeClr val="tx1"/>
            </a:solidFill>
            <a:prstDash val="solid"/>
            <a:miter lim="800000"/>
            <a:tailEnd type="triangle"/>
          </a:ln>
          <a:effectLst/>
        </p:spPr>
      </p:cxnSp>
      <p:sp>
        <p:nvSpPr>
          <p:cNvPr id="108" name="60713695"/>
          <p:cNvSpPr txBox="1"/>
          <p:nvPr/>
        </p:nvSpPr>
        <p:spPr>
          <a:xfrm>
            <a:off x="1294346" y="1953286"/>
            <a:ext cx="2208894" cy="922969"/>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数据标注</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版本管理</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团队标注</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数据特征</a:t>
            </a:r>
          </a:p>
        </p:txBody>
      </p:sp>
      <p:sp>
        <p:nvSpPr>
          <p:cNvPr id="109" name="60713695"/>
          <p:cNvSpPr txBox="1"/>
          <p:nvPr/>
        </p:nvSpPr>
        <p:spPr>
          <a:xfrm>
            <a:off x="3555481" y="1929037"/>
            <a:ext cx="2732464" cy="2025405"/>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在线编码</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en-US" altLang="zh-CN" sz="1100" dirty="0">
                <a:solidFill>
                  <a:srgbClr val="000000"/>
                </a:solidFill>
                <a:cs typeface="Arial" panose="020B0604020202020204" pitchFamily="34" charset="0"/>
              </a:rPr>
              <a:t>PC</a:t>
            </a:r>
            <a:r>
              <a:rPr lang="zh-CN" altLang="en-US" sz="1100" dirty="0">
                <a:solidFill>
                  <a:srgbClr val="000000"/>
                </a:solidFill>
                <a:cs typeface="Arial" panose="020B0604020202020204" pitchFamily="34" charset="0"/>
              </a:rPr>
              <a:t>端开发环境</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常用</a:t>
            </a:r>
            <a:r>
              <a:rPr lang="en-US" altLang="zh-CN" sz="1100" dirty="0">
                <a:solidFill>
                  <a:srgbClr val="000000"/>
                </a:solidFill>
                <a:cs typeface="Arial" panose="020B0604020202020204" pitchFamily="34" charset="0"/>
              </a:rPr>
              <a:t>AI</a:t>
            </a:r>
            <a:r>
              <a:rPr lang="zh-CN" altLang="en-US" sz="1100" dirty="0">
                <a:solidFill>
                  <a:srgbClr val="000000"/>
                </a:solidFill>
                <a:cs typeface="Arial" panose="020B0604020202020204" pitchFamily="34" charset="0"/>
              </a:rPr>
              <a:t>框架</a:t>
            </a: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预置算法</a:t>
            </a: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超参搜索</a:t>
            </a: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分布式集群</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模型可视化</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自动学习</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多元网络搜索</a:t>
            </a:r>
            <a:endParaRPr lang="en-US" altLang="zh-CN" sz="1100" dirty="0">
              <a:solidFill>
                <a:srgbClr val="000000"/>
              </a:solidFill>
              <a:cs typeface="Arial" panose="020B0604020202020204" pitchFamily="34" charset="0"/>
            </a:endParaRPr>
          </a:p>
        </p:txBody>
      </p:sp>
      <p:sp>
        <p:nvSpPr>
          <p:cNvPr id="110" name="60713695"/>
          <p:cNvSpPr txBox="1"/>
          <p:nvPr/>
        </p:nvSpPr>
        <p:spPr>
          <a:xfrm>
            <a:off x="7923452" y="1906802"/>
            <a:ext cx="1871928" cy="702482"/>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在线服务</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批量服务</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边缘服务</a:t>
            </a:r>
          </a:p>
        </p:txBody>
      </p:sp>
      <p:sp>
        <p:nvSpPr>
          <p:cNvPr id="111" name="60713695"/>
          <p:cNvSpPr txBox="1"/>
          <p:nvPr/>
        </p:nvSpPr>
        <p:spPr>
          <a:xfrm>
            <a:off x="9918233" y="2163212"/>
            <a:ext cx="1871928" cy="307528"/>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spcAft>
                <a:spcPts val="405"/>
              </a:spcAft>
              <a:buSzPct val="80000"/>
              <a:defRPr/>
            </a:pPr>
            <a:r>
              <a:rPr lang="en-US" altLang="zh-CN" sz="1399" dirty="0">
                <a:solidFill>
                  <a:srgbClr val="000000"/>
                </a:solidFill>
                <a:cs typeface="Arial" panose="020B0604020202020204" pitchFamily="34" charset="0"/>
              </a:rPr>
              <a:t>AI</a:t>
            </a:r>
            <a:r>
              <a:rPr lang="zh-CN" altLang="en-US" sz="1399" dirty="0">
                <a:solidFill>
                  <a:srgbClr val="000000"/>
                </a:solidFill>
                <a:cs typeface="Arial" panose="020B0604020202020204" pitchFamily="34" charset="0"/>
              </a:rPr>
              <a:t>应用</a:t>
            </a:r>
            <a:r>
              <a:rPr lang="en-US" altLang="zh-CN" sz="1399" dirty="0">
                <a:solidFill>
                  <a:srgbClr val="000000"/>
                </a:solidFill>
                <a:cs typeface="Arial" panose="020B0604020202020204" pitchFamily="34" charset="0"/>
              </a:rPr>
              <a:t>1</a:t>
            </a:r>
            <a:endParaRPr lang="zh-CN" altLang="en-US" sz="1399" dirty="0">
              <a:solidFill>
                <a:srgbClr val="000000"/>
              </a:solidFill>
              <a:cs typeface="Arial" panose="020B0604020202020204" pitchFamily="34" charset="0"/>
            </a:endParaRPr>
          </a:p>
        </p:txBody>
      </p:sp>
      <p:sp>
        <p:nvSpPr>
          <p:cNvPr id="112" name="60713695"/>
          <p:cNvSpPr txBox="1"/>
          <p:nvPr/>
        </p:nvSpPr>
        <p:spPr>
          <a:xfrm>
            <a:off x="9997726" y="3164810"/>
            <a:ext cx="1776953" cy="307657"/>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spcAft>
                <a:spcPts val="405"/>
              </a:spcAft>
              <a:buSzPct val="80000"/>
              <a:defRPr/>
            </a:pPr>
            <a:r>
              <a:rPr lang="en-US" altLang="zh-CN" sz="1399" dirty="0">
                <a:solidFill>
                  <a:srgbClr val="000000"/>
                </a:solidFill>
                <a:cs typeface="Arial" panose="020B0604020202020204" pitchFamily="34" charset="0"/>
              </a:rPr>
              <a:t>AI</a:t>
            </a:r>
            <a:r>
              <a:rPr lang="zh-CN" altLang="en-US" sz="1399" dirty="0">
                <a:solidFill>
                  <a:srgbClr val="000000"/>
                </a:solidFill>
                <a:cs typeface="Arial" panose="020B0604020202020204" pitchFamily="34" charset="0"/>
              </a:rPr>
              <a:t>应用</a:t>
            </a:r>
            <a:r>
              <a:rPr lang="en-US" altLang="zh-CN" sz="1399" dirty="0">
                <a:solidFill>
                  <a:srgbClr val="000000"/>
                </a:solidFill>
                <a:cs typeface="Arial" panose="020B0604020202020204" pitchFamily="34" charset="0"/>
              </a:rPr>
              <a:t>2</a:t>
            </a:r>
            <a:endParaRPr lang="zh-CN" altLang="en-US" sz="1399" dirty="0">
              <a:solidFill>
                <a:srgbClr val="000000"/>
              </a:solidFill>
              <a:cs typeface="Arial" panose="020B0604020202020204" pitchFamily="34" charset="0"/>
            </a:endParaRPr>
          </a:p>
        </p:txBody>
      </p:sp>
      <p:sp>
        <p:nvSpPr>
          <p:cNvPr id="113" name="60713695"/>
          <p:cNvSpPr txBox="1"/>
          <p:nvPr/>
        </p:nvSpPr>
        <p:spPr>
          <a:xfrm>
            <a:off x="7890746" y="1012484"/>
            <a:ext cx="1957670" cy="307528"/>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spcAft>
                <a:spcPts val="405"/>
              </a:spcAft>
              <a:buSzPct val="80000"/>
              <a:defRPr/>
            </a:pPr>
            <a:r>
              <a:rPr lang="zh-CN" altLang="en-US" sz="1399" b="1" dirty="0">
                <a:solidFill>
                  <a:srgbClr val="000000"/>
                </a:solidFill>
                <a:latin typeface="+mn-ea"/>
                <a:cs typeface="Arial" panose="020B0604020202020204" pitchFamily="34" charset="0"/>
              </a:rPr>
              <a:t>模型</a:t>
            </a:r>
            <a:r>
              <a:rPr lang="zh-CN" altLang="en-US" sz="1399" b="1" dirty="0">
                <a:solidFill>
                  <a:srgbClr val="000000"/>
                </a:solidFill>
                <a:latin typeface="Arial" panose="020B0604020202020204" pitchFamily="34" charset="0"/>
                <a:ea typeface="微软雅黑" panose="020B0503020204020204" pitchFamily="34" charset="-122"/>
                <a:cs typeface="Arial" panose="020B0604020202020204" pitchFamily="34" charset="0"/>
              </a:rPr>
              <a:t>更新</a:t>
            </a:r>
          </a:p>
        </p:txBody>
      </p:sp>
      <p:cxnSp>
        <p:nvCxnSpPr>
          <p:cNvPr id="114" name="肘形连接符 113"/>
          <p:cNvCxnSpPr/>
          <p:nvPr/>
        </p:nvCxnSpPr>
        <p:spPr>
          <a:xfrm rot="10800000" flipV="1">
            <a:off x="644737" y="1302714"/>
            <a:ext cx="10167924" cy="124293"/>
          </a:xfrm>
          <a:prstGeom prst="bentConnector3">
            <a:avLst>
              <a:gd name="adj1" fmla="val 50000"/>
            </a:avLst>
          </a:prstGeom>
          <a:noFill/>
          <a:ln w="12700" cap="flat" cmpd="sng" algn="ctr">
            <a:solidFill>
              <a:schemeClr val="tx1"/>
            </a:solidFill>
            <a:prstDash val="solid"/>
            <a:miter lim="800000"/>
            <a:tailEnd type="triangle"/>
          </a:ln>
          <a:effectLst/>
        </p:spPr>
      </p:cxnSp>
      <p:sp>
        <p:nvSpPr>
          <p:cNvPr id="115" name="60713695"/>
          <p:cNvSpPr txBox="1"/>
          <p:nvPr/>
        </p:nvSpPr>
        <p:spPr>
          <a:xfrm>
            <a:off x="4594317" y="946482"/>
            <a:ext cx="2412183" cy="307528"/>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spcAft>
                <a:spcPts val="405"/>
              </a:spcAft>
              <a:buSzPct val="80000"/>
              <a:defRPr/>
            </a:pPr>
            <a:r>
              <a:rPr lang="zh-CN" altLang="en-US" sz="1399" b="1" dirty="0">
                <a:solidFill>
                  <a:srgbClr val="000000"/>
                </a:solidFill>
                <a:latin typeface="+mn-ea"/>
                <a:cs typeface="Arial" panose="020B0604020202020204" pitchFamily="34" charset="0"/>
              </a:rPr>
              <a:t>数据优化</a:t>
            </a:r>
          </a:p>
        </p:txBody>
      </p:sp>
      <p:sp>
        <p:nvSpPr>
          <p:cNvPr id="116" name="60713695"/>
          <p:cNvSpPr txBox="1"/>
          <p:nvPr/>
        </p:nvSpPr>
        <p:spPr>
          <a:xfrm>
            <a:off x="7935528" y="2970101"/>
            <a:ext cx="1871928" cy="922969"/>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模型交易</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数据集交易</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开发过程共享</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镜像共享</a:t>
            </a:r>
            <a:endParaRPr lang="en-US" altLang="zh-CN" sz="1100" dirty="0">
              <a:solidFill>
                <a:srgbClr val="000000"/>
              </a:solidFill>
              <a:cs typeface="Arial" panose="020B0604020202020204" pitchFamily="34" charset="0"/>
            </a:endParaRPr>
          </a:p>
        </p:txBody>
      </p:sp>
      <p:sp>
        <p:nvSpPr>
          <p:cNvPr id="117" name="60713695"/>
          <p:cNvSpPr txBox="1"/>
          <p:nvPr/>
        </p:nvSpPr>
        <p:spPr>
          <a:xfrm>
            <a:off x="5713543" y="1952884"/>
            <a:ext cx="1849607" cy="922969"/>
          </a:xfrm>
          <a:prstGeom prst="rect">
            <a:avLst/>
          </a:prstGeom>
          <a:noFill/>
        </p:spPr>
        <p:txBody>
          <a:bodyPr wrap="square" rtlCol="0">
            <a:sp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模型库</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模型转换</a:t>
            </a: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精度跟踪</a:t>
            </a:r>
            <a:endParaRPr lang="en-US" altLang="zh-CN" sz="1100" dirty="0">
              <a:solidFill>
                <a:srgbClr val="000000"/>
              </a:solidFill>
              <a:cs typeface="Arial" panose="020B0604020202020204" pitchFamily="34" charset="0"/>
            </a:endParaRPr>
          </a:p>
          <a:p>
            <a:pPr marL="192803" indent="-192803">
              <a:spcAft>
                <a:spcPts val="405"/>
              </a:spcAft>
              <a:buSzPct val="80000"/>
              <a:buFont typeface="Wingdings" panose="05000000000000000000" pitchFamily="2" charset="2"/>
              <a:buChar char="l"/>
              <a:defRPr/>
            </a:pPr>
            <a:r>
              <a:rPr lang="zh-CN" altLang="en-US" sz="1100" dirty="0">
                <a:solidFill>
                  <a:srgbClr val="000000"/>
                </a:solidFill>
                <a:cs typeface="Arial" panose="020B0604020202020204" pitchFamily="34" charset="0"/>
              </a:rPr>
              <a:t>模型评估</a:t>
            </a:r>
          </a:p>
        </p:txBody>
      </p:sp>
      <p:sp>
        <p:nvSpPr>
          <p:cNvPr id="2" name="标题 1"/>
          <p:cNvSpPr>
            <a:spLocks noGrp="1"/>
          </p:cNvSpPr>
          <p:nvPr>
            <p:ph type="title"/>
          </p:nvPr>
        </p:nvSpPr>
        <p:spPr/>
        <p:txBody>
          <a:bodyPr>
            <a:normAutofit fontScale="90000"/>
          </a:bodyPr>
          <a:lstStyle/>
          <a:p>
            <a:r>
              <a:rPr lang="zh-CN" altLang="en-US" sz="3600" dirty="0" smtClean="0">
                <a:latin typeface="+mn-lt"/>
                <a:ea typeface="+mj-ea"/>
                <a:cs typeface="+mn-ea"/>
              </a:rPr>
              <a:t>应用层：普惠</a:t>
            </a:r>
            <a:r>
              <a:rPr lang="en-US" altLang="zh-CN" sz="3600" dirty="0" smtClean="0">
                <a:latin typeface="+mn-lt"/>
                <a:ea typeface="+mj-ea"/>
                <a:cs typeface="+mn-ea"/>
              </a:rPr>
              <a:t>AI+</a:t>
            </a:r>
            <a:r>
              <a:rPr lang="zh-CN" altLang="en-US" sz="3600" dirty="0" smtClean="0">
                <a:latin typeface="+mn-lt"/>
                <a:ea typeface="+mj-ea"/>
                <a:cs typeface="+mn-ea"/>
              </a:rPr>
              <a:t>急速性能的开发平台</a:t>
            </a:r>
            <a:r>
              <a:rPr lang="en-US" altLang="zh-CN" sz="3600" dirty="0" err="1" smtClean="0">
                <a:latin typeface="+mn-lt"/>
                <a:ea typeface="+mj-ea"/>
                <a:cs typeface="+mn-ea"/>
              </a:rPr>
              <a:t>ModelArts</a:t>
            </a:r>
            <a:endParaRPr lang="en-US" sz="3600" dirty="0">
              <a:latin typeface="+mn-lt"/>
              <a:ea typeface="+mj-ea"/>
              <a:cs typeface="+mn-ea"/>
            </a:endParaRPr>
          </a:p>
        </p:txBody>
      </p:sp>
    </p:spTree>
    <p:extLst>
      <p:ext uri="{BB962C8B-B14F-4D97-AF65-F5344CB8AC3E}">
        <p14:creationId xmlns:p14="http://schemas.microsoft.com/office/powerpoint/2010/main" val="356615523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zh-CN" altLang="en-US" dirty="0" smtClean="0"/>
              <a:t>人工智能芯片发展历史及现状</a:t>
            </a:r>
            <a:endParaRPr lang="en-US" altLang="zh-CN" dirty="0" smtClean="0"/>
          </a:p>
          <a:p>
            <a:r>
              <a:rPr lang="zh-CN" altLang="en-US" dirty="0" smtClean="0"/>
              <a:t>人工智能芯片的行业背景</a:t>
            </a:r>
            <a:endParaRPr lang="en-US" altLang="zh-CN" dirty="0" smtClean="0"/>
          </a:p>
          <a:p>
            <a:r>
              <a:rPr lang="zh-CN" altLang="en-US" b="1" dirty="0"/>
              <a:t>昇</a:t>
            </a:r>
            <a:r>
              <a:rPr lang="zh-CN" altLang="en-US" b="1" dirty="0" smtClean="0"/>
              <a:t>腾芯片硬件架构</a:t>
            </a:r>
            <a:endParaRPr lang="en-US" altLang="zh-CN" b="1" dirty="0" smtClean="0"/>
          </a:p>
          <a:p>
            <a:r>
              <a:rPr lang="zh-CN" altLang="en-US" dirty="0"/>
              <a:t>昇</a:t>
            </a:r>
            <a:r>
              <a:rPr lang="zh-CN" altLang="en-US" dirty="0" smtClean="0"/>
              <a:t>腾芯片软件架构</a:t>
            </a:r>
            <a:endParaRPr lang="en-US" altLang="zh-CN" dirty="0" smtClean="0"/>
          </a:p>
        </p:txBody>
      </p:sp>
    </p:spTree>
    <p:extLst>
      <p:ext uri="{BB962C8B-B14F-4D97-AF65-F5344CB8AC3E}">
        <p14:creationId xmlns:p14="http://schemas.microsoft.com/office/powerpoint/2010/main" val="117401647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type="body" sz="quarter" idx="10"/>
          </p:nvPr>
        </p:nvSpPr>
        <p:spPr/>
        <p:txBody>
          <a:bodyPr/>
          <a:lstStyle/>
          <a:p>
            <a:r>
              <a:rPr lang="zh-CN" altLang="en-US" dirty="0" smtClean="0"/>
              <a:t>第三节主要介绍昇腾芯片的硬件架构</a:t>
            </a:r>
            <a:endParaRPr lang="zh-CN" altLang="en-US" dirty="0"/>
          </a:p>
        </p:txBody>
      </p:sp>
    </p:spTree>
    <p:extLst>
      <p:ext uri="{BB962C8B-B14F-4D97-AF65-F5344CB8AC3E}">
        <p14:creationId xmlns:p14="http://schemas.microsoft.com/office/powerpoint/2010/main" val="20128511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descr="C:\Users\swx640908.CHINA\AppData\Roaming\eSpace_Desktop\UserData\swx640908\imagefiles\originalImgfiles\6F2FB2AD-F67E-4D87-B72B-B2EA9E08574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9632" y="1083951"/>
            <a:ext cx="7326377" cy="3758431"/>
          </a:xfrm>
          <a:prstGeom prst="rect">
            <a:avLst/>
          </a:prstGeom>
          <a:noFill/>
          <a:extLst>
            <a:ext uri="{909E8E84-426E-40DD-AFC4-6F175D3DCCD1}">
              <a14:hiddenFill xmlns:a14="http://schemas.microsoft.com/office/drawing/2010/main">
                <a:solidFill>
                  <a:srgbClr val="FFFFFF"/>
                </a:solidFill>
              </a14:hiddenFill>
            </a:ext>
          </a:extLst>
        </p:spPr>
      </p:pic>
      <p:sp>
        <p:nvSpPr>
          <p:cNvPr id="4" name="标题 3"/>
          <p:cNvSpPr>
            <a:spLocks noGrp="1"/>
          </p:cNvSpPr>
          <p:nvPr>
            <p:ph type="title"/>
          </p:nvPr>
        </p:nvSpPr>
        <p:spPr/>
        <p:txBody>
          <a:bodyPr>
            <a:normAutofit fontScale="90000"/>
          </a:bodyPr>
          <a:lstStyle/>
          <a:p>
            <a:r>
              <a:rPr lang="en-US" altLang="zh-CN" sz="3600" dirty="0">
                <a:latin typeface="+mn-lt"/>
                <a:ea typeface="+mj-ea"/>
                <a:cs typeface="+mn-ea"/>
              </a:rPr>
              <a:t>AI Core</a:t>
            </a:r>
            <a:r>
              <a:rPr lang="zh-CN" altLang="en-US" sz="3600" dirty="0">
                <a:latin typeface="+mn-lt"/>
                <a:ea typeface="+mj-ea"/>
                <a:cs typeface="+mn-ea"/>
              </a:rPr>
              <a:t>：在昇腾处理器中的位置</a:t>
            </a:r>
            <a:r>
              <a:rPr lang="en-US" sz="3600" dirty="0">
                <a:latin typeface="+mn-lt"/>
                <a:ea typeface="+mj-ea"/>
                <a:cs typeface="+mn-ea"/>
              </a:rPr>
              <a:t/>
            </a:r>
            <a:br>
              <a:rPr lang="en-US" sz="3600" dirty="0">
                <a:latin typeface="+mn-lt"/>
                <a:ea typeface="+mj-ea"/>
                <a:cs typeface="+mn-ea"/>
              </a:rPr>
            </a:br>
            <a:endParaRPr lang="en-US" sz="3600" dirty="0">
              <a:latin typeface="+mn-lt"/>
              <a:ea typeface="+mj-ea"/>
              <a:cs typeface="+mn-ea"/>
            </a:endParaRPr>
          </a:p>
        </p:txBody>
      </p:sp>
      <p:sp>
        <p:nvSpPr>
          <p:cNvPr id="5" name="文本占位符 4"/>
          <p:cNvSpPr>
            <a:spLocks noGrp="1"/>
          </p:cNvSpPr>
          <p:nvPr>
            <p:ph type="body" sz="quarter" idx="10"/>
          </p:nvPr>
        </p:nvSpPr>
        <p:spPr>
          <a:xfrm>
            <a:off x="729833" y="4452757"/>
            <a:ext cx="4343703" cy="1855053"/>
          </a:xfrm>
        </p:spPr>
        <p:txBody>
          <a:bodyPr/>
          <a:lstStyle/>
          <a:p>
            <a:pPr>
              <a:lnSpc>
                <a:spcPct val="150000"/>
              </a:lnSpc>
            </a:pPr>
            <a:r>
              <a:rPr lang="en-US" altLang="zh-CN" sz="1400" b="1" dirty="0"/>
              <a:t>AI Core</a:t>
            </a:r>
            <a:r>
              <a:rPr lang="zh-CN" altLang="en-US" sz="1400" b="1" dirty="0"/>
              <a:t>是昇腾</a:t>
            </a:r>
            <a:r>
              <a:rPr lang="en-US" altLang="zh-CN" sz="1400" b="1" dirty="0"/>
              <a:t>AI</a:t>
            </a:r>
            <a:r>
              <a:rPr lang="zh-CN" altLang="en-US" sz="1400" b="1" dirty="0"/>
              <a:t>处理器的计算核心，采用华为自研的达芬奇架构，通常也被叫做</a:t>
            </a:r>
            <a:r>
              <a:rPr lang="en-US" altLang="zh-CN" sz="1400" b="1" dirty="0"/>
              <a:t>Da Vinci Core</a:t>
            </a:r>
            <a:r>
              <a:rPr lang="zh-CN" altLang="en-US" sz="1400" b="1" dirty="0" smtClean="0"/>
              <a:t>。</a:t>
            </a:r>
            <a:endParaRPr lang="en-US" altLang="zh-CN" sz="1200" dirty="0"/>
          </a:p>
          <a:p>
            <a:pPr>
              <a:lnSpc>
                <a:spcPct val="150000"/>
              </a:lnSpc>
            </a:pPr>
            <a:r>
              <a:rPr lang="zh-CN" altLang="en-US" sz="1200" dirty="0"/>
              <a:t>根据不同的处理器版本，</a:t>
            </a:r>
            <a:r>
              <a:rPr lang="en-US" altLang="zh-CN" sz="1200" dirty="0"/>
              <a:t>AI Core</a:t>
            </a:r>
            <a:r>
              <a:rPr lang="zh-CN" altLang="en-US" sz="1200" dirty="0"/>
              <a:t>里的计算、存储和带宽资源有不同的规格，在本课程中，主要是按照</a:t>
            </a:r>
            <a:r>
              <a:rPr lang="en-US" altLang="zh-CN" sz="1200" dirty="0"/>
              <a:t>Ascend310/910 </a:t>
            </a:r>
            <a:r>
              <a:rPr lang="zh-CN" altLang="en-US" sz="1200" dirty="0"/>
              <a:t>来介绍。</a:t>
            </a:r>
          </a:p>
          <a:p>
            <a:endParaRPr lang="en-US" dirty="0"/>
          </a:p>
        </p:txBody>
      </p:sp>
      <p:sp>
        <p:nvSpPr>
          <p:cNvPr id="6488" name="Rectangle 411"/>
          <p:cNvSpPr>
            <a:spLocks noChangeArrowheads="1"/>
          </p:cNvSpPr>
          <p:nvPr/>
        </p:nvSpPr>
        <p:spPr bwMode="auto">
          <a:xfrm>
            <a:off x="6769524" y="3491026"/>
            <a:ext cx="184659" cy="369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04" tIns="45702" rIns="91404" bIns="45702" numCol="1" anchor="ctr" anchorCtr="0" compatLnSpc="1">
            <a:prstTxWarp prst="textNoShape">
              <a:avLst/>
            </a:prstTxWarp>
            <a:spAutoFit/>
          </a:bodyPr>
          <a:lstStyle/>
          <a:p>
            <a:endParaRPr lang="zh-CN" altLang="en-US" sz="1799"/>
          </a:p>
        </p:txBody>
      </p:sp>
      <p:pic>
        <p:nvPicPr>
          <p:cNvPr id="2" name="图片 1"/>
          <p:cNvPicPr>
            <a:picLocks noChangeAspect="1"/>
          </p:cNvPicPr>
          <p:nvPr/>
        </p:nvPicPr>
        <p:blipFill>
          <a:blip r:embed="rId3"/>
          <a:stretch>
            <a:fillRect/>
          </a:stretch>
        </p:blipFill>
        <p:spPr>
          <a:xfrm>
            <a:off x="1047750" y="1206612"/>
            <a:ext cx="3661882" cy="2696572"/>
          </a:xfrm>
          <a:prstGeom prst="rect">
            <a:avLst/>
          </a:prstGeom>
          <a:ln w="15875">
            <a:solidFill>
              <a:srgbClr val="9AA9C1"/>
            </a:solidFill>
          </a:ln>
        </p:spPr>
      </p:pic>
      <p:sp>
        <p:nvSpPr>
          <p:cNvPr id="7" name="TextBox 6"/>
          <p:cNvSpPr txBox="1"/>
          <p:nvPr/>
        </p:nvSpPr>
        <p:spPr>
          <a:xfrm>
            <a:off x="1917463" y="3991464"/>
            <a:ext cx="1459768" cy="461293"/>
          </a:xfrm>
          <a:prstGeom prst="rect">
            <a:avLst/>
          </a:prstGeom>
          <a:noFill/>
        </p:spPr>
        <p:txBody>
          <a:bodyPr wrap="square" rtlCol="0">
            <a:spAutoFit/>
          </a:bodyPr>
          <a:lstStyle/>
          <a:p>
            <a:pPr algn="ctr">
              <a:lnSpc>
                <a:spcPct val="150000"/>
              </a:lnSpc>
            </a:pPr>
            <a:r>
              <a:rPr lang="zh-CN" altLang="en-US" sz="1599" b="1"/>
              <a:t>昇腾处理器</a:t>
            </a:r>
            <a:endParaRPr lang="zh-CN" altLang="en-US" sz="1599" b="1" dirty="0"/>
          </a:p>
        </p:txBody>
      </p:sp>
      <p:sp>
        <p:nvSpPr>
          <p:cNvPr id="3" name="圆角矩形 2"/>
          <p:cNvSpPr/>
          <p:nvPr/>
        </p:nvSpPr>
        <p:spPr>
          <a:xfrm>
            <a:off x="911141" y="2001787"/>
            <a:ext cx="2090944" cy="1011250"/>
          </a:xfrm>
          <a:prstGeom prst="roundRect">
            <a:avLst/>
          </a:prstGeom>
          <a:solidFill>
            <a:srgbClr val="EA002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cxnSp>
        <p:nvCxnSpPr>
          <p:cNvPr id="10" name="Straight Connector 7"/>
          <p:cNvCxnSpPr/>
          <p:nvPr/>
        </p:nvCxnSpPr>
        <p:spPr bwMode="auto">
          <a:xfrm flipV="1">
            <a:off x="2934375" y="1351593"/>
            <a:ext cx="2437448" cy="650194"/>
          </a:xfrm>
          <a:prstGeom prst="line">
            <a:avLst/>
          </a:prstGeom>
          <a:solidFill>
            <a:schemeClr val="accent1"/>
          </a:solidFill>
          <a:ln w="15875" cap="flat" cmpd="sng" algn="ctr">
            <a:solidFill>
              <a:schemeClr val="accent2"/>
            </a:solidFill>
            <a:prstDash val="dash"/>
            <a:round/>
            <a:headEnd type="none" w="med" len="med"/>
            <a:tailEnd type="none" w="med" len="med"/>
          </a:ln>
          <a:effectLst/>
        </p:spPr>
      </p:cxnSp>
      <p:cxnSp>
        <p:nvCxnSpPr>
          <p:cNvPr id="11" name="Straight Connector 9"/>
          <p:cNvCxnSpPr/>
          <p:nvPr/>
        </p:nvCxnSpPr>
        <p:spPr bwMode="auto">
          <a:xfrm>
            <a:off x="2934375" y="3013037"/>
            <a:ext cx="2437448" cy="1506478"/>
          </a:xfrm>
          <a:prstGeom prst="line">
            <a:avLst/>
          </a:prstGeom>
          <a:solidFill>
            <a:schemeClr val="accent1"/>
          </a:solidFill>
          <a:ln w="15875" cap="flat" cmpd="sng" algn="ctr">
            <a:solidFill>
              <a:schemeClr val="accent2"/>
            </a:solidFill>
            <a:prstDash val="dash"/>
            <a:round/>
            <a:headEnd type="none" w="med" len="med"/>
            <a:tailEnd type="none" w="med" len="med"/>
          </a:ln>
          <a:effectLst/>
        </p:spPr>
      </p:cxnSp>
      <p:sp>
        <p:nvSpPr>
          <p:cNvPr id="19" name="TextBox 6"/>
          <p:cNvSpPr txBox="1"/>
          <p:nvPr/>
        </p:nvSpPr>
        <p:spPr>
          <a:xfrm>
            <a:off x="1832651" y="5299579"/>
            <a:ext cx="4263349" cy="337978"/>
          </a:xfrm>
          <a:prstGeom prst="rect">
            <a:avLst/>
          </a:prstGeom>
          <a:noFill/>
        </p:spPr>
        <p:txBody>
          <a:bodyPr wrap="square" rtlCol="0">
            <a:spAutoFit/>
          </a:bodyPr>
          <a:lstStyle/>
          <a:p>
            <a:pPr>
              <a:lnSpc>
                <a:spcPct val="150000"/>
              </a:lnSpc>
            </a:pPr>
            <a:endParaRPr lang="zh-CN" altLang="en-US" sz="1200" dirty="0"/>
          </a:p>
        </p:txBody>
      </p:sp>
      <p:sp>
        <p:nvSpPr>
          <p:cNvPr id="20" name="TextBox 6"/>
          <p:cNvSpPr txBox="1"/>
          <p:nvPr/>
        </p:nvSpPr>
        <p:spPr>
          <a:xfrm>
            <a:off x="7824889" y="4519515"/>
            <a:ext cx="1459768" cy="461293"/>
          </a:xfrm>
          <a:prstGeom prst="rect">
            <a:avLst/>
          </a:prstGeom>
          <a:noFill/>
        </p:spPr>
        <p:txBody>
          <a:bodyPr wrap="square" rtlCol="0">
            <a:spAutoFit/>
          </a:bodyPr>
          <a:lstStyle/>
          <a:p>
            <a:pPr algn="ctr">
              <a:lnSpc>
                <a:spcPct val="150000"/>
              </a:lnSpc>
            </a:pPr>
            <a:r>
              <a:rPr lang="en-US" altLang="zh-CN" sz="1599" b="1" dirty="0"/>
              <a:t>AI Core</a:t>
            </a:r>
            <a:endParaRPr lang="zh-CN" altLang="en-US" sz="1599" b="1" dirty="0"/>
          </a:p>
        </p:txBody>
      </p:sp>
      <p:sp>
        <p:nvSpPr>
          <p:cNvPr id="15" name="文本占位符 4"/>
          <p:cNvSpPr txBox="1">
            <a:spLocks/>
          </p:cNvSpPr>
          <p:nvPr/>
        </p:nvSpPr>
        <p:spPr bwMode="auto">
          <a:xfrm>
            <a:off x="5110566" y="4938371"/>
            <a:ext cx="6858000" cy="1559293"/>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lvl1pPr marL="302279" indent="-302279" algn="just" defTabSz="914034" rtl="0" eaLnBrk="1" fontAlgn="ctr" latinLnBrk="0" hangingPunct="1">
              <a:lnSpc>
                <a:spcPct val="140000"/>
              </a:lnSpc>
              <a:spcBef>
                <a:spcPts val="792"/>
              </a:spcBef>
              <a:buClrTx/>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baseline="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baseline="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baseline="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baseline="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a:lnSpc>
                <a:spcPct val="150000"/>
              </a:lnSpc>
            </a:pPr>
            <a:r>
              <a:rPr lang="zh-CN" altLang="en-US" sz="1400" b="1" dirty="0"/>
              <a:t>达芬奇架构主要部分：</a:t>
            </a:r>
            <a:endParaRPr lang="en-US" altLang="zh-CN" sz="1400" b="1" dirty="0"/>
          </a:p>
          <a:p>
            <a:pPr lvl="1">
              <a:lnSpc>
                <a:spcPct val="150000"/>
              </a:lnSpc>
              <a:spcBef>
                <a:spcPct val="0"/>
              </a:spcBef>
            </a:pPr>
            <a:r>
              <a:rPr lang="zh-CN" altLang="en-US" sz="1200" dirty="0">
                <a:cs typeface="+mn-ea"/>
              </a:rPr>
              <a:t>计算单元： 包含三种基础计算资源（矩阵计算单元、向量计算单元、标量计算单元）</a:t>
            </a:r>
            <a:endParaRPr lang="en-US" altLang="zh-CN" sz="1200" dirty="0">
              <a:cs typeface="+mn-ea"/>
            </a:endParaRPr>
          </a:p>
          <a:p>
            <a:pPr lvl="1">
              <a:lnSpc>
                <a:spcPct val="150000"/>
              </a:lnSpc>
              <a:spcBef>
                <a:spcPct val="0"/>
              </a:spcBef>
            </a:pPr>
            <a:r>
              <a:rPr lang="zh-CN" altLang="en-US" sz="1200" dirty="0">
                <a:cs typeface="+mn-ea"/>
              </a:rPr>
              <a:t>存储系统： </a:t>
            </a:r>
            <a:r>
              <a:rPr lang="en-US" altLang="zh-CN" sz="1200" dirty="0">
                <a:cs typeface="+mn-ea"/>
              </a:rPr>
              <a:t>AI Core</a:t>
            </a:r>
            <a:r>
              <a:rPr lang="zh-CN" altLang="en-US" sz="1200" dirty="0">
                <a:cs typeface="+mn-ea"/>
              </a:rPr>
              <a:t>的片上存储单元和相应的数据通路构成了存储系统。</a:t>
            </a:r>
            <a:endParaRPr lang="en-US" altLang="zh-CN" sz="1200" dirty="0">
              <a:cs typeface="+mn-ea"/>
            </a:endParaRPr>
          </a:p>
          <a:p>
            <a:pPr lvl="1">
              <a:lnSpc>
                <a:spcPct val="150000"/>
              </a:lnSpc>
              <a:spcBef>
                <a:spcPct val="0"/>
              </a:spcBef>
            </a:pPr>
            <a:r>
              <a:rPr lang="zh-CN" altLang="en-US" sz="1200" dirty="0">
                <a:cs typeface="+mn-ea"/>
              </a:rPr>
              <a:t>控制单元：整个计算过程提供了指令控制，相当于</a:t>
            </a:r>
            <a:r>
              <a:rPr lang="en-US" altLang="zh-CN" sz="1200" dirty="0">
                <a:cs typeface="+mn-ea"/>
              </a:rPr>
              <a:t>AI Core</a:t>
            </a:r>
            <a:r>
              <a:rPr lang="zh-CN" altLang="en-US" sz="1200" dirty="0">
                <a:cs typeface="+mn-ea"/>
              </a:rPr>
              <a:t>的司令部，负责整个</a:t>
            </a:r>
            <a:r>
              <a:rPr lang="en-US" altLang="zh-CN" sz="1200" dirty="0">
                <a:cs typeface="+mn-ea"/>
              </a:rPr>
              <a:t>AI Core</a:t>
            </a:r>
            <a:r>
              <a:rPr lang="zh-CN" altLang="en-US" sz="1200" dirty="0">
                <a:cs typeface="+mn-ea"/>
              </a:rPr>
              <a:t>的运行。</a:t>
            </a:r>
            <a:endParaRPr lang="en-US" altLang="zh-CN" sz="1200" dirty="0">
              <a:cs typeface="+mn-ea"/>
            </a:endParaRPr>
          </a:p>
          <a:p>
            <a:endParaRPr lang="en-US" dirty="0"/>
          </a:p>
        </p:txBody>
      </p:sp>
    </p:spTree>
    <p:extLst>
      <p:ext uri="{BB962C8B-B14F-4D97-AF65-F5344CB8AC3E}">
        <p14:creationId xmlns:p14="http://schemas.microsoft.com/office/powerpoint/2010/main" val="3944687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600" dirty="0">
                <a:latin typeface="+mn-lt"/>
                <a:ea typeface="+mj-ea"/>
                <a:cs typeface="+mn-ea"/>
              </a:rPr>
              <a:t>AI Core</a:t>
            </a:r>
            <a:r>
              <a:rPr lang="zh-CN" altLang="en-US" sz="3600" dirty="0">
                <a:latin typeface="+mn-lt"/>
                <a:ea typeface="+mj-ea"/>
                <a:cs typeface="+mn-ea"/>
              </a:rPr>
              <a:t>：计算单元</a:t>
            </a:r>
            <a:r>
              <a:rPr lang="en-US" sz="3600" dirty="0">
                <a:latin typeface="+mn-lt"/>
                <a:ea typeface="+mj-ea"/>
                <a:cs typeface="+mn-ea"/>
              </a:rPr>
              <a:t/>
            </a:r>
            <a:br>
              <a:rPr lang="en-US" sz="3600" dirty="0">
                <a:latin typeface="+mn-lt"/>
                <a:ea typeface="+mj-ea"/>
                <a:cs typeface="+mn-ea"/>
              </a:rPr>
            </a:br>
            <a:endParaRPr lang="en-US" sz="3600" dirty="0">
              <a:latin typeface="+mn-lt"/>
              <a:ea typeface="+mj-ea"/>
              <a:cs typeface="+mn-ea"/>
            </a:endParaRPr>
          </a:p>
        </p:txBody>
      </p:sp>
      <p:sp>
        <p:nvSpPr>
          <p:cNvPr id="4" name="文本占位符 3"/>
          <p:cNvSpPr>
            <a:spLocks noGrp="1"/>
          </p:cNvSpPr>
          <p:nvPr>
            <p:ph type="body" sz="quarter" idx="10"/>
          </p:nvPr>
        </p:nvSpPr>
        <p:spPr>
          <a:xfrm>
            <a:off x="731838" y="988017"/>
            <a:ext cx="10728326" cy="5296545"/>
          </a:xfrm>
        </p:spPr>
        <p:txBody>
          <a:bodyPr/>
          <a:lstStyle/>
          <a:p>
            <a:r>
              <a:rPr lang="zh-CN" altLang="en-US" sz="1600" b="1" dirty="0">
                <a:latin typeface="+mn-ea"/>
              </a:rPr>
              <a:t>三种基础计算资源：矩阵计算单元、向量计算单元和标量计算单元，分别对应矩阵、向量和标量三种常见的计算模式。</a:t>
            </a:r>
            <a:endParaRPr lang="en-US" altLang="zh-CN" sz="1600" dirty="0">
              <a:latin typeface="+mn-ea"/>
            </a:endParaRPr>
          </a:p>
          <a:p>
            <a:endParaRPr lang="en-US" dirty="0"/>
          </a:p>
        </p:txBody>
      </p:sp>
      <p:sp>
        <p:nvSpPr>
          <p:cNvPr id="6488" name="Rectangle 411"/>
          <p:cNvSpPr>
            <a:spLocks noChangeArrowheads="1"/>
          </p:cNvSpPr>
          <p:nvPr/>
        </p:nvSpPr>
        <p:spPr bwMode="auto">
          <a:xfrm>
            <a:off x="6704224" y="3842976"/>
            <a:ext cx="184659" cy="369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04" tIns="45702" rIns="91404" bIns="45702" numCol="1" anchor="ctr" anchorCtr="0" compatLnSpc="1">
            <a:prstTxWarp prst="textNoShape">
              <a:avLst/>
            </a:prstTxWarp>
            <a:spAutoFit/>
          </a:bodyPr>
          <a:lstStyle/>
          <a:p>
            <a:endParaRPr lang="zh-CN" altLang="en-US" sz="1799"/>
          </a:p>
        </p:txBody>
      </p:sp>
      <p:graphicFrame>
        <p:nvGraphicFramePr>
          <p:cNvPr id="3" name="对象 2"/>
          <p:cNvGraphicFramePr>
            <a:graphicFrameLocks noChangeAspect="1"/>
          </p:cNvGraphicFramePr>
          <p:nvPr>
            <p:extLst/>
          </p:nvPr>
        </p:nvGraphicFramePr>
        <p:xfrm>
          <a:off x="726790" y="2229216"/>
          <a:ext cx="6788674" cy="4102398"/>
        </p:xfrm>
        <a:graphic>
          <a:graphicData uri="http://schemas.openxmlformats.org/presentationml/2006/ole">
            <mc:AlternateContent xmlns:mc="http://schemas.openxmlformats.org/markup-compatibility/2006">
              <mc:Choice xmlns:v="urn:schemas-microsoft-com:vml" Requires="v">
                <p:oleObj spid="_x0000_s1033" r:id="rId4" imgW="7105745" imgH="3848195" progId="Visio.Drawing.15">
                  <p:embed/>
                </p:oleObj>
              </mc:Choice>
              <mc:Fallback>
                <p:oleObj r:id="rId4" imgW="7105745" imgH="3848195" progId="Visio.Drawing.15">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790" y="2229216"/>
                        <a:ext cx="6788674" cy="4102398"/>
                      </a:xfrm>
                      <a:prstGeom prst="rect">
                        <a:avLst/>
                      </a:prstGeom>
                      <a:noFill/>
                    </p:spPr>
                  </p:pic>
                </p:oleObj>
              </mc:Fallback>
            </mc:AlternateContent>
          </a:graphicData>
        </a:graphic>
      </p:graphicFrame>
      <p:sp>
        <p:nvSpPr>
          <p:cNvPr id="7" name="TextBox 3"/>
          <p:cNvSpPr txBox="1"/>
          <p:nvPr/>
        </p:nvSpPr>
        <p:spPr>
          <a:xfrm>
            <a:off x="7624177" y="1348533"/>
            <a:ext cx="3997226" cy="5116785"/>
          </a:xfrm>
          <a:prstGeom prst="rect">
            <a:avLst/>
          </a:prstGeom>
          <a:noFill/>
        </p:spPr>
        <p:txBody>
          <a:bodyPr wrap="square" rtlCol="0">
            <a:spAutoFit/>
          </a:bodyPr>
          <a:lstStyle/>
          <a:p>
            <a:pPr marL="215914" indent="-215914">
              <a:lnSpc>
                <a:spcPct val="150000"/>
              </a:lnSpc>
              <a:spcBef>
                <a:spcPts val="600"/>
              </a:spcBef>
              <a:buFont typeface="Arial" panose="020B0604020202020204" pitchFamily="34" charset="0"/>
              <a:buChar char="•"/>
            </a:pPr>
            <a:r>
              <a:rPr lang="zh-CN" altLang="en-US" sz="1100" b="1" dirty="0"/>
              <a:t>矩阵计算单元（</a:t>
            </a:r>
            <a:r>
              <a:rPr lang="en-US" altLang="zh-CN" sz="1100" b="1" dirty="0"/>
              <a:t>Cube Unit</a:t>
            </a:r>
            <a:r>
              <a:rPr lang="zh-CN" altLang="en-US" sz="1100" b="1" dirty="0"/>
              <a:t>）：</a:t>
            </a:r>
            <a:endParaRPr lang="en-US" altLang="zh-CN" sz="1100" b="1" dirty="0"/>
          </a:p>
          <a:p>
            <a:pPr marL="215914">
              <a:lnSpc>
                <a:spcPct val="150000"/>
              </a:lnSpc>
              <a:spcBef>
                <a:spcPts val="600"/>
              </a:spcBef>
            </a:pPr>
            <a:r>
              <a:rPr lang="zh-CN" altLang="en-US" sz="1100" dirty="0"/>
              <a:t>矩阵计算单元和累加器主要完成矩阵相关运算。一拍完成一个</a:t>
            </a:r>
            <a:r>
              <a:rPr lang="en-US" altLang="zh-CN" sz="1100" dirty="0"/>
              <a:t>fp16</a:t>
            </a:r>
            <a:r>
              <a:rPr lang="zh-CN" altLang="en-US" sz="1100" dirty="0"/>
              <a:t>的</a:t>
            </a:r>
            <a:r>
              <a:rPr lang="en-US" altLang="zh-CN" sz="1100" dirty="0"/>
              <a:t> 16x16</a:t>
            </a:r>
            <a:r>
              <a:rPr lang="zh-CN" altLang="en-US" sz="1100" dirty="0"/>
              <a:t>与</a:t>
            </a:r>
            <a:r>
              <a:rPr lang="en-US" altLang="zh-CN" sz="1100" dirty="0"/>
              <a:t>16x16</a:t>
            </a:r>
            <a:r>
              <a:rPr lang="zh-CN" altLang="en-US" sz="1100" dirty="0"/>
              <a:t>矩阵乘（</a:t>
            </a:r>
            <a:r>
              <a:rPr lang="en-US" altLang="zh-CN" sz="1100" dirty="0"/>
              <a:t>4096</a:t>
            </a:r>
            <a:r>
              <a:rPr lang="zh-CN" altLang="en-US" sz="1100" dirty="0"/>
              <a:t>）； 如果是</a:t>
            </a:r>
            <a:r>
              <a:rPr lang="en-US" altLang="zh-CN" sz="1100" dirty="0"/>
              <a:t>int8</a:t>
            </a:r>
            <a:r>
              <a:rPr lang="zh-CN" altLang="en-US" sz="1100" dirty="0"/>
              <a:t>输入，则一拍完成 </a:t>
            </a:r>
            <a:r>
              <a:rPr lang="en-US" altLang="zh-CN" sz="1100" dirty="0"/>
              <a:t>16*32 </a:t>
            </a:r>
            <a:r>
              <a:rPr lang="zh-CN" altLang="en-US" sz="1100" dirty="0"/>
              <a:t>与 </a:t>
            </a:r>
            <a:r>
              <a:rPr lang="en-US" altLang="zh-CN" sz="1100" dirty="0"/>
              <a:t>32*16 </a:t>
            </a:r>
            <a:r>
              <a:rPr lang="zh-CN" altLang="en-US" sz="1100" dirty="0"/>
              <a:t>矩阵乘（</a:t>
            </a:r>
            <a:r>
              <a:rPr lang="en-US" altLang="zh-CN" sz="1100" dirty="0"/>
              <a:t>8192</a:t>
            </a:r>
            <a:r>
              <a:rPr lang="zh-CN" altLang="en-US" sz="1100" dirty="0"/>
              <a:t>）</a:t>
            </a:r>
            <a:r>
              <a:rPr lang="zh-CN" altLang="en-US" sz="1100" dirty="0" smtClean="0"/>
              <a:t>。</a:t>
            </a:r>
            <a:endParaRPr lang="en-US" altLang="zh-CN" sz="1100" dirty="0"/>
          </a:p>
          <a:p>
            <a:pPr marL="215914" indent="-215914">
              <a:lnSpc>
                <a:spcPct val="150000"/>
              </a:lnSpc>
              <a:spcBef>
                <a:spcPts val="600"/>
              </a:spcBef>
              <a:buFont typeface="Arial" panose="020B0604020202020204" pitchFamily="34" charset="0"/>
              <a:buChar char="•"/>
            </a:pPr>
            <a:r>
              <a:rPr lang="zh-CN" altLang="en-US" sz="1100" b="1" dirty="0"/>
              <a:t>向量计算单元（</a:t>
            </a:r>
            <a:r>
              <a:rPr lang="en-US" altLang="zh-CN" sz="1100" b="1" dirty="0"/>
              <a:t>Vector Unit</a:t>
            </a:r>
            <a:r>
              <a:rPr lang="zh-CN" altLang="en-US" sz="1100" b="1" dirty="0"/>
              <a:t>）：</a:t>
            </a:r>
            <a:endParaRPr lang="en-US" altLang="zh-CN" sz="1100" b="1" dirty="0"/>
          </a:p>
          <a:p>
            <a:pPr marL="215914">
              <a:lnSpc>
                <a:spcPct val="150000"/>
              </a:lnSpc>
              <a:spcBef>
                <a:spcPts val="600"/>
              </a:spcBef>
            </a:pPr>
            <a:r>
              <a:rPr lang="zh-CN" altLang="en-US" sz="1100" dirty="0"/>
              <a:t>实现向量和标量，或双向量之间的计算，功能覆盖各种基本的计算类型和许多定制的计算类型，主要包括</a:t>
            </a:r>
            <a:r>
              <a:rPr lang="en-US" altLang="zh-CN" sz="1100" dirty="0"/>
              <a:t>FP16/ FP32/Int32/Int8</a:t>
            </a:r>
            <a:r>
              <a:rPr lang="zh-CN" altLang="en-US" sz="1100" dirty="0"/>
              <a:t>等数据类型的计算。一拍可以完成两个</a:t>
            </a:r>
            <a:r>
              <a:rPr lang="en-US" altLang="zh-CN" sz="1100" dirty="0"/>
              <a:t>128</a:t>
            </a:r>
            <a:r>
              <a:rPr lang="zh-CN" altLang="en-US" sz="1100" dirty="0"/>
              <a:t>长度</a:t>
            </a:r>
            <a:r>
              <a:rPr lang="en-US" altLang="zh-CN" sz="1100" dirty="0"/>
              <a:t>fp16</a:t>
            </a:r>
            <a:r>
              <a:rPr lang="zh-CN" altLang="en-US" sz="1100" dirty="0"/>
              <a:t>类型的向量相加</a:t>
            </a:r>
            <a:r>
              <a:rPr lang="en-US" altLang="zh-CN" sz="1100" dirty="0"/>
              <a:t>/</a:t>
            </a:r>
            <a:r>
              <a:rPr lang="zh-CN" altLang="en-US" sz="1100" dirty="0"/>
              <a:t>乘， 或者</a:t>
            </a:r>
            <a:r>
              <a:rPr lang="en-US" altLang="zh-CN" sz="1100" dirty="0"/>
              <a:t>64</a:t>
            </a:r>
            <a:r>
              <a:rPr lang="zh-CN" altLang="en-US" sz="1100" dirty="0"/>
              <a:t>个</a:t>
            </a:r>
            <a:r>
              <a:rPr lang="en-US" altLang="zh-CN" sz="1100" dirty="0"/>
              <a:t>fp32/int32</a:t>
            </a:r>
            <a:r>
              <a:rPr lang="zh-CN" altLang="en-US" sz="1100" dirty="0"/>
              <a:t>类型的向量相加</a:t>
            </a:r>
            <a:r>
              <a:rPr lang="en-US" altLang="zh-CN" sz="1100" dirty="0"/>
              <a:t>/</a:t>
            </a:r>
            <a:r>
              <a:rPr lang="zh-CN" altLang="en-US" sz="1100" dirty="0"/>
              <a:t>乘</a:t>
            </a:r>
            <a:r>
              <a:rPr lang="zh-CN" altLang="en-US" sz="1100" dirty="0" smtClean="0"/>
              <a:t>。</a:t>
            </a:r>
            <a:endParaRPr lang="en-US" altLang="zh-CN" sz="1100" dirty="0"/>
          </a:p>
          <a:p>
            <a:pPr marL="215914" indent="-215914">
              <a:lnSpc>
                <a:spcPct val="150000"/>
              </a:lnSpc>
              <a:spcBef>
                <a:spcPts val="600"/>
              </a:spcBef>
              <a:buFont typeface="Arial" panose="020B0604020202020204" pitchFamily="34" charset="0"/>
              <a:buChar char="•"/>
            </a:pPr>
            <a:r>
              <a:rPr lang="zh-CN" altLang="en-US" sz="1100" b="1" dirty="0"/>
              <a:t>标量计算单元（</a:t>
            </a:r>
            <a:r>
              <a:rPr lang="en-US" altLang="zh-CN" sz="1100" b="1" dirty="0"/>
              <a:t>Scalar Unit</a:t>
            </a:r>
            <a:r>
              <a:rPr lang="zh-CN" altLang="en-US" sz="1100" b="1" dirty="0"/>
              <a:t>）：</a:t>
            </a:r>
            <a:endParaRPr lang="en-US" altLang="zh-CN" sz="1100" b="1" dirty="0"/>
          </a:p>
          <a:p>
            <a:pPr marL="215914">
              <a:lnSpc>
                <a:spcPct val="150000"/>
              </a:lnSpc>
              <a:spcBef>
                <a:spcPts val="600"/>
              </a:spcBef>
            </a:pPr>
            <a:r>
              <a:rPr lang="zh-CN" altLang="en-US" sz="1100" dirty="0"/>
              <a:t>相当于一个微型</a:t>
            </a:r>
            <a:r>
              <a:rPr lang="en-US" altLang="zh-CN" sz="1100" dirty="0"/>
              <a:t>CPU</a:t>
            </a:r>
            <a:r>
              <a:rPr lang="zh-CN" altLang="en-US" sz="1100" dirty="0"/>
              <a:t>，控制整个</a:t>
            </a:r>
            <a:r>
              <a:rPr lang="en-US" altLang="zh-CN" sz="1100" dirty="0"/>
              <a:t>AI Core</a:t>
            </a:r>
            <a:r>
              <a:rPr lang="zh-CN" altLang="en-US" sz="1100" dirty="0"/>
              <a:t>的运行，完成整个程序的循环控制、分支判断，可以为</a:t>
            </a:r>
            <a:r>
              <a:rPr lang="en-US" altLang="zh-CN" sz="1100" dirty="0"/>
              <a:t>Cube/Vector</a:t>
            </a:r>
            <a:r>
              <a:rPr lang="zh-CN" altLang="en-US" sz="1100" dirty="0"/>
              <a:t>提供数据地址和相关参数的计算，以及基本的算术运算</a:t>
            </a:r>
            <a:r>
              <a:rPr lang="zh-CN" altLang="en-US" sz="1100" dirty="0" smtClean="0"/>
              <a:t>。</a:t>
            </a:r>
            <a:endParaRPr lang="en-US" altLang="zh-CN" sz="1100" dirty="0"/>
          </a:p>
          <a:p>
            <a:pPr marL="215914" indent="-215914">
              <a:lnSpc>
                <a:spcPct val="150000"/>
              </a:lnSpc>
              <a:spcBef>
                <a:spcPts val="600"/>
              </a:spcBef>
              <a:buFont typeface="Arial" panose="020B0604020202020204" pitchFamily="34" charset="0"/>
              <a:buChar char="•"/>
            </a:pPr>
            <a:r>
              <a:rPr lang="zh-CN" altLang="en-US" sz="1100" b="1" dirty="0"/>
              <a:t>累加器：</a:t>
            </a:r>
            <a:endParaRPr lang="en-US" altLang="zh-CN" sz="1100" b="1" dirty="0"/>
          </a:p>
          <a:p>
            <a:pPr marL="215914">
              <a:lnSpc>
                <a:spcPct val="150000"/>
              </a:lnSpc>
              <a:spcBef>
                <a:spcPts val="600"/>
              </a:spcBef>
            </a:pPr>
            <a:r>
              <a:rPr lang="zh-CN" altLang="en-US" sz="1100" dirty="0"/>
              <a:t>把当前矩阵乘的结果与前次计算的中间结果相加， 可以用于完成卷积中加</a:t>
            </a:r>
            <a:r>
              <a:rPr lang="en-US" altLang="zh-CN" sz="1100" dirty="0"/>
              <a:t>bias</a:t>
            </a:r>
            <a:r>
              <a:rPr lang="zh-CN" altLang="en-US" sz="1100" dirty="0"/>
              <a:t>操作。</a:t>
            </a:r>
            <a:endParaRPr lang="en-US" altLang="zh-CN" sz="1100" dirty="0"/>
          </a:p>
        </p:txBody>
      </p:sp>
    </p:spTree>
    <p:extLst>
      <p:ext uri="{BB962C8B-B14F-4D97-AF65-F5344CB8AC3E}">
        <p14:creationId xmlns:p14="http://schemas.microsoft.com/office/powerpoint/2010/main" val="3898597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00464022\AppData\Roaming\eSpace_Desktop\UserData\d00464022\imagefiles\DC2A2839-0490-4D5C-B3B1-156959CA202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367" y="1273003"/>
            <a:ext cx="10394780" cy="4885395"/>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p:txBody>
          <a:bodyPr>
            <a:normAutofit fontScale="90000"/>
          </a:bodyPr>
          <a:lstStyle/>
          <a:p>
            <a:r>
              <a:rPr lang="en-US" altLang="zh-CN" sz="3600" dirty="0">
                <a:latin typeface="+mn-lt"/>
                <a:ea typeface="+mj-ea"/>
                <a:cs typeface="+mn-ea"/>
              </a:rPr>
              <a:t>AI Core</a:t>
            </a:r>
            <a:r>
              <a:rPr lang="zh-CN" altLang="en-US" sz="3600" dirty="0">
                <a:latin typeface="+mn-lt"/>
                <a:ea typeface="+mj-ea"/>
                <a:cs typeface="+mn-ea"/>
              </a:rPr>
              <a:t>：计算单元 </a:t>
            </a:r>
            <a:r>
              <a:rPr lang="en-US" altLang="zh-CN" sz="3600" dirty="0">
                <a:latin typeface="+mn-lt"/>
                <a:ea typeface="+mj-ea"/>
                <a:cs typeface="+mn-ea"/>
              </a:rPr>
              <a:t>—— </a:t>
            </a:r>
            <a:r>
              <a:rPr lang="zh-CN" altLang="en-US" sz="3600" dirty="0">
                <a:latin typeface="+mn-lt"/>
                <a:ea typeface="+mj-ea"/>
                <a:cs typeface="+mn-ea"/>
              </a:rPr>
              <a:t>加速原理</a:t>
            </a:r>
            <a:r>
              <a:rPr lang="en-US" sz="3600" dirty="0">
                <a:latin typeface="+mn-lt"/>
                <a:ea typeface="+mj-ea"/>
                <a:cs typeface="+mn-ea"/>
              </a:rPr>
              <a:t/>
            </a:r>
            <a:br>
              <a:rPr lang="en-US" sz="3600" dirty="0">
                <a:latin typeface="+mn-lt"/>
                <a:ea typeface="+mj-ea"/>
                <a:cs typeface="+mn-ea"/>
              </a:rPr>
            </a:br>
            <a:endParaRPr lang="en-US" sz="3600" dirty="0">
              <a:latin typeface="+mn-lt"/>
              <a:ea typeface="+mj-ea"/>
              <a:cs typeface="+mn-ea"/>
            </a:endParaRPr>
          </a:p>
        </p:txBody>
      </p:sp>
    </p:spTree>
    <p:extLst>
      <p:ext uri="{BB962C8B-B14F-4D97-AF65-F5344CB8AC3E}">
        <p14:creationId xmlns:p14="http://schemas.microsoft.com/office/powerpoint/2010/main" val="6900489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zh-CN" altLang="en-US" dirty="0" smtClean="0"/>
              <a:t>本章主要侧重</a:t>
            </a:r>
            <a:r>
              <a:rPr lang="zh-CN" altLang="en-US" dirty="0"/>
              <a:t>讲解人工智能芯片的发展历史及现状，以及昇腾</a:t>
            </a:r>
            <a:r>
              <a:rPr lang="en-US" altLang="zh-CN" dirty="0"/>
              <a:t>AI</a:t>
            </a:r>
            <a:r>
              <a:rPr lang="zh-CN" altLang="en-US" dirty="0"/>
              <a:t>芯片的软硬件架构原理</a:t>
            </a:r>
            <a:r>
              <a:rPr lang="zh-CN" altLang="en-US" dirty="0" smtClean="0"/>
              <a:t>。同时对于算子的开发也进行了深入的介绍，并结合案例进行演示。</a:t>
            </a:r>
            <a:r>
              <a:rPr lang="en-US" altLang="zh-CN" dirty="0" smtClean="0"/>
              <a:t> </a:t>
            </a:r>
            <a:endParaRPr lang="zh-CN" altLang="en-US" dirty="0"/>
          </a:p>
        </p:txBody>
      </p:sp>
    </p:spTree>
    <p:extLst>
      <p:ext uri="{BB962C8B-B14F-4D97-AF65-F5344CB8AC3E}">
        <p14:creationId xmlns:p14="http://schemas.microsoft.com/office/powerpoint/2010/main" val="193295450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592205" y="1187879"/>
            <a:ext cx="5952234" cy="4326440"/>
          </a:xfrm>
          <a:prstGeom prst="rect">
            <a:avLst/>
          </a:prstGeom>
        </p:spPr>
      </p:pic>
      <p:sp>
        <p:nvSpPr>
          <p:cNvPr id="15" name="Down Arrow 4"/>
          <p:cNvSpPr/>
          <p:nvPr/>
        </p:nvSpPr>
        <p:spPr bwMode="auto">
          <a:xfrm>
            <a:off x="4282460" y="2701168"/>
            <a:ext cx="158166" cy="2311992"/>
          </a:xfrm>
          <a:prstGeom prst="downArrow">
            <a:avLst/>
          </a:prstGeom>
          <a:solidFill>
            <a:srgbClr val="FFFFFF"/>
          </a:solidFill>
          <a:ln w="25400" cap="flat" cmpd="sng" algn="ctr">
            <a:solidFill>
              <a:srgbClr val="000000"/>
            </a:solidFill>
            <a:prstDash val="solid"/>
            <a:headEnd/>
            <a:tailEnd type="stealth" w="med" len="med"/>
          </a:ln>
          <a:effectLst/>
        </p:spPr>
        <p:txBody>
          <a:bodyPr lIns="72996" tIns="36498" rIns="72996" bIns="36498" rtlCol="0" anchor="ctr"/>
          <a:lstStyle/>
          <a:p>
            <a:pPr algn="ctr" defTabSz="914034">
              <a:defRPr/>
            </a:pPr>
            <a:endParaRPr lang="zh-CN" altLang="en-US" sz="1799" kern="0">
              <a:solidFill>
                <a:sysClr val="windowText" lastClr="000000"/>
              </a:solidFill>
              <a:latin typeface="微软雅黑"/>
              <a:ea typeface="华文细黑" panose="02010600040101010101" pitchFamily="2" charset="-122"/>
            </a:endParaRPr>
          </a:p>
        </p:txBody>
      </p:sp>
      <p:sp>
        <p:nvSpPr>
          <p:cNvPr id="16" name="Down Arrow 7"/>
          <p:cNvSpPr/>
          <p:nvPr/>
        </p:nvSpPr>
        <p:spPr bwMode="auto">
          <a:xfrm rot="10800000">
            <a:off x="6544440" y="2701166"/>
            <a:ext cx="158541" cy="2311992"/>
          </a:xfrm>
          <a:prstGeom prst="downArrow">
            <a:avLst/>
          </a:prstGeom>
          <a:solidFill>
            <a:srgbClr val="FFFFFF"/>
          </a:solidFill>
          <a:ln w="25400" cap="flat" cmpd="sng" algn="ctr">
            <a:solidFill>
              <a:srgbClr val="000000"/>
            </a:solidFill>
            <a:prstDash val="solid"/>
            <a:headEnd/>
            <a:tailEnd type="stealth" w="med" len="med"/>
          </a:ln>
          <a:effectLst/>
        </p:spPr>
        <p:txBody>
          <a:bodyPr lIns="72996" tIns="36498" rIns="72996" bIns="36498" rtlCol="0" anchor="ctr"/>
          <a:lstStyle/>
          <a:p>
            <a:pPr algn="ctr" defTabSz="914034">
              <a:defRPr/>
            </a:pPr>
            <a:endParaRPr lang="zh-CN" altLang="en-US" sz="1799" kern="0">
              <a:solidFill>
                <a:sysClr val="windowText" lastClr="000000"/>
              </a:solidFill>
              <a:latin typeface="微软雅黑"/>
              <a:ea typeface="华文细黑" panose="02010600040101010101" pitchFamily="2" charset="-122"/>
            </a:endParaRPr>
          </a:p>
        </p:txBody>
      </p:sp>
      <p:sp>
        <p:nvSpPr>
          <p:cNvPr id="17" name="TextBox 8"/>
          <p:cNvSpPr txBox="1"/>
          <p:nvPr/>
        </p:nvSpPr>
        <p:spPr>
          <a:xfrm>
            <a:off x="3315887" y="3609368"/>
            <a:ext cx="1161213" cy="307657"/>
          </a:xfrm>
          <a:prstGeom prst="rect">
            <a:avLst/>
          </a:prstGeom>
          <a:noFill/>
        </p:spPr>
        <p:txBody>
          <a:bodyPr wrap="square" rtlCol="0">
            <a:spAutoFit/>
          </a:bodyPr>
          <a:lstStyle/>
          <a:p>
            <a:pPr defTabSz="914034"/>
            <a:r>
              <a:rPr lang="zh-CN" altLang="en-US" sz="1399" dirty="0">
                <a:solidFill>
                  <a:srgbClr val="FF0000"/>
                </a:solidFill>
                <a:latin typeface="微软雅黑"/>
                <a:ea typeface="微软雅黑"/>
              </a:rPr>
              <a:t>算力密度高</a:t>
            </a:r>
          </a:p>
        </p:txBody>
      </p:sp>
      <p:sp>
        <p:nvSpPr>
          <p:cNvPr id="18" name="TextBox 9"/>
          <p:cNvSpPr txBox="1"/>
          <p:nvPr/>
        </p:nvSpPr>
        <p:spPr>
          <a:xfrm>
            <a:off x="6109984" y="3601415"/>
            <a:ext cx="667946" cy="307657"/>
          </a:xfrm>
          <a:prstGeom prst="rect">
            <a:avLst/>
          </a:prstGeom>
          <a:noFill/>
        </p:spPr>
        <p:txBody>
          <a:bodyPr wrap="square" rtlCol="0">
            <a:spAutoFit/>
          </a:bodyPr>
          <a:lstStyle/>
          <a:p>
            <a:pPr defTabSz="914034"/>
            <a:r>
              <a:rPr lang="zh-CN" altLang="en-US" sz="1399" dirty="0">
                <a:solidFill>
                  <a:srgbClr val="FF0000"/>
                </a:solidFill>
                <a:latin typeface="微软雅黑"/>
                <a:ea typeface="微软雅黑"/>
              </a:rPr>
              <a:t>灵活</a:t>
            </a:r>
          </a:p>
        </p:txBody>
      </p:sp>
      <p:pic>
        <p:nvPicPr>
          <p:cNvPr id="3" name="图片 2"/>
          <p:cNvPicPr>
            <a:picLocks noChangeAspect="1"/>
          </p:cNvPicPr>
          <p:nvPr/>
        </p:nvPicPr>
        <p:blipFill>
          <a:blip r:embed="rId4"/>
          <a:stretch>
            <a:fillRect/>
          </a:stretch>
        </p:blipFill>
        <p:spPr>
          <a:xfrm>
            <a:off x="8410814" y="1213166"/>
            <a:ext cx="2498972" cy="2954661"/>
          </a:xfrm>
          <a:prstGeom prst="rect">
            <a:avLst/>
          </a:prstGeom>
        </p:spPr>
      </p:pic>
      <p:sp>
        <p:nvSpPr>
          <p:cNvPr id="10" name="矩形 9">
            <a:extLst>
              <a:ext uri="{FF2B5EF4-FFF2-40B4-BE49-F238E27FC236}">
                <a16:creationId xmlns="" xmlns:a16="http://schemas.microsoft.com/office/drawing/2014/main" id="{A397C86C-14F1-4498-A080-5483DE2B6B0D}"/>
              </a:ext>
            </a:extLst>
          </p:cNvPr>
          <p:cNvSpPr/>
          <p:nvPr/>
        </p:nvSpPr>
        <p:spPr>
          <a:xfrm>
            <a:off x="8133508" y="4150511"/>
            <a:ext cx="3277876" cy="346114"/>
          </a:xfrm>
          <a:prstGeom prst="rect">
            <a:avLst/>
          </a:prstGeom>
        </p:spPr>
        <p:txBody>
          <a:bodyPr wrap="square">
            <a:spAutoFit/>
          </a:bodyPr>
          <a:lstStyle/>
          <a:p>
            <a:pPr>
              <a:lnSpc>
                <a:spcPct val="150000"/>
              </a:lnSpc>
            </a:pPr>
            <a:r>
              <a:rPr lang="en-US" altLang="zh-CN" sz="1100">
                <a:latin typeface="微软雅黑" panose="020B0503020204020204" pitchFamily="34" charset="-122"/>
                <a:ea typeface="微软雅黑" panose="020B0503020204020204" pitchFamily="34" charset="-122"/>
              </a:rPr>
              <a:t>AlexNet</a:t>
            </a:r>
            <a:r>
              <a:rPr lang="zh-CN" altLang="en-US" sz="1100">
                <a:latin typeface="微软雅黑" panose="020B0503020204020204" pitchFamily="34" charset="-122"/>
                <a:ea typeface="微软雅黑" panose="020B0503020204020204" pitchFamily="34" charset="-122"/>
              </a:rPr>
              <a:t>模型每层每秒浮点运算次数及参数数量</a:t>
            </a:r>
            <a:endParaRPr lang="zh-CN" altLang="zh-CN" sz="1399" dirty="0">
              <a:latin typeface="微软雅黑" panose="020B0503020204020204" pitchFamily="34" charset="-122"/>
              <a:ea typeface="微软雅黑" panose="020B0503020204020204" pitchFamily="34" charset="-122"/>
            </a:endParaRPr>
          </a:p>
        </p:txBody>
      </p:sp>
      <p:graphicFrame>
        <p:nvGraphicFramePr>
          <p:cNvPr id="12" name="Table 16"/>
          <p:cNvGraphicFramePr>
            <a:graphicFrameLocks noGrp="1"/>
          </p:cNvGraphicFramePr>
          <p:nvPr>
            <p:extLst/>
          </p:nvPr>
        </p:nvGraphicFramePr>
        <p:xfrm>
          <a:off x="7558666" y="4658591"/>
          <a:ext cx="4308338" cy="1075385"/>
        </p:xfrm>
        <a:graphic>
          <a:graphicData uri="http://schemas.openxmlformats.org/drawingml/2006/table">
            <a:tbl>
              <a:tblPr/>
              <a:tblGrid>
                <a:gridCol w="1566668"/>
                <a:gridCol w="783334"/>
                <a:gridCol w="709897"/>
                <a:gridCol w="1248439"/>
              </a:tblGrid>
              <a:tr h="215077">
                <a:tc gridSpan="4">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altLang="zh-CN" sz="1200" u="none" strike="noStrike" dirty="0">
                          <a:effectLst/>
                        </a:rPr>
                        <a:t>CNN</a:t>
                      </a:r>
                      <a:r>
                        <a:rPr lang="zh-CN" altLang="en-US" sz="1200" u="none" strike="noStrike" dirty="0">
                          <a:effectLst/>
                        </a:rPr>
                        <a:t>经典模型的内存，计算量和参数数量对比</a:t>
                      </a:r>
                      <a:endParaRPr lang="zh-CN" altLang="en-US" sz="1200" b="1" i="0" u="none" strike="noStrike" dirty="0">
                        <a:solidFill>
                          <a:srgbClr val="444444"/>
                        </a:solidFill>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r>
              <a:tr h="215077">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zh-CN" altLang="en-US" sz="1200" u="none" strike="noStrike">
                          <a:effectLst/>
                        </a:rPr>
                        <a:t>　</a:t>
                      </a:r>
                      <a:endParaRPr lang="zh-CN" altLang="en-US"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sz="1200" u="none" strike="noStrike">
                          <a:effectLst/>
                        </a:rPr>
                        <a:t>AlexNet</a:t>
                      </a:r>
                      <a:endParaRPr lang="en-US"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sz="1200" u="none" strike="noStrike">
                          <a:effectLst/>
                        </a:rPr>
                        <a:t>VGG16</a:t>
                      </a:r>
                      <a:endParaRPr lang="en-US"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sz="1200" u="none" strike="noStrike">
                          <a:effectLst/>
                        </a:rPr>
                        <a:t>Inception-v3</a:t>
                      </a:r>
                      <a:endParaRPr lang="en-US"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r>
              <a:tr h="215077">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zh-CN" altLang="en-US" sz="1200" u="none" strike="noStrike">
                          <a:effectLst/>
                        </a:rPr>
                        <a:t>模型内存</a:t>
                      </a:r>
                      <a:r>
                        <a:rPr lang="en-US" altLang="zh-CN" sz="1200" u="none" strike="noStrike">
                          <a:effectLst/>
                        </a:rPr>
                        <a:t>(</a:t>
                      </a:r>
                      <a:r>
                        <a:rPr lang="en-US" sz="1200" u="none" strike="noStrike">
                          <a:effectLst/>
                        </a:rPr>
                        <a:t>MB)</a:t>
                      </a:r>
                      <a:endParaRPr lang="en-US"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zh-CN" altLang="en-US" sz="1200" u="none" strike="noStrike">
                          <a:effectLst/>
                        </a:rPr>
                        <a:t>＞</a:t>
                      </a:r>
                      <a:r>
                        <a:rPr lang="en-US" altLang="zh-CN" sz="1200" u="none" strike="noStrike">
                          <a:effectLst/>
                        </a:rPr>
                        <a:t>200</a:t>
                      </a:r>
                      <a:endParaRPr lang="en-US" altLang="zh-CN"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zh-CN" altLang="en-US" sz="1200" u="none" strike="noStrike">
                          <a:effectLst/>
                        </a:rPr>
                        <a:t>＞</a:t>
                      </a:r>
                      <a:r>
                        <a:rPr lang="en-US" altLang="zh-CN" sz="1200" u="none" strike="noStrike">
                          <a:effectLst/>
                        </a:rPr>
                        <a:t>500</a:t>
                      </a:r>
                      <a:endParaRPr lang="en-US" altLang="zh-CN"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altLang="zh-CN" sz="1200" u="none" strike="noStrike">
                          <a:effectLst/>
                        </a:rPr>
                        <a:t>90-100</a:t>
                      </a:r>
                      <a:endParaRPr lang="en-US" altLang="zh-CN"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r>
              <a:tr h="215077">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zh-CN" altLang="en-US" sz="1200" u="none" strike="noStrike">
                          <a:effectLst/>
                        </a:rPr>
                        <a:t>参数（百万）</a:t>
                      </a:r>
                      <a:endParaRPr lang="zh-CN" altLang="en-US"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altLang="zh-CN" sz="1200" u="none" strike="noStrike" dirty="0">
                          <a:effectLst/>
                        </a:rPr>
                        <a:t>60</a:t>
                      </a:r>
                      <a:endParaRPr lang="en-US" altLang="zh-CN" sz="1200" b="0" i="0" u="none" strike="noStrike" dirty="0">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altLang="zh-CN" sz="1200" u="none" strike="noStrike">
                          <a:effectLst/>
                        </a:rPr>
                        <a:t>138</a:t>
                      </a:r>
                      <a:endParaRPr lang="en-US" altLang="zh-CN"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altLang="zh-CN" sz="1200" u="none" strike="noStrike">
                          <a:effectLst/>
                        </a:rPr>
                        <a:t>23.2</a:t>
                      </a:r>
                      <a:endParaRPr lang="en-US" altLang="zh-CN"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r>
              <a:tr h="215077">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zh-CN" altLang="en-US" sz="1200" u="none" strike="noStrike">
                          <a:effectLst/>
                        </a:rPr>
                        <a:t>计算量（百万）</a:t>
                      </a:r>
                      <a:endParaRPr lang="zh-CN" altLang="en-US"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altLang="zh-CN" sz="1200" u="none" strike="noStrike">
                          <a:effectLst/>
                        </a:rPr>
                        <a:t>720</a:t>
                      </a:r>
                      <a:endParaRPr lang="en-US" altLang="zh-CN"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altLang="zh-CN" sz="1200" u="none" strike="noStrike">
                          <a:effectLst/>
                        </a:rPr>
                        <a:t>15300</a:t>
                      </a:r>
                      <a:endParaRPr lang="en-US" altLang="zh-CN" sz="1200" b="0" i="0" u="none" strike="noStrike">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c>
                  <a:txBody>
                    <a:bodyPr/>
                    <a:lstStyle>
                      <a:lvl1pPr marL="0" algn="l" defTabSz="1187798" rtl="0" eaLnBrk="1" latinLnBrk="0" hangingPunct="1">
                        <a:defRPr sz="2338" kern="1200">
                          <a:solidFill>
                            <a:schemeClr val="dk1"/>
                          </a:solidFill>
                          <a:latin typeface="微软雅黑"/>
                          <a:ea typeface="微软雅黑"/>
                        </a:defRPr>
                      </a:lvl1pPr>
                      <a:lvl2pPr marL="593900" algn="l" defTabSz="1187798" rtl="0" eaLnBrk="1" latinLnBrk="0" hangingPunct="1">
                        <a:defRPr sz="2338" kern="1200">
                          <a:solidFill>
                            <a:schemeClr val="dk1"/>
                          </a:solidFill>
                          <a:latin typeface="微软雅黑"/>
                          <a:ea typeface="微软雅黑"/>
                        </a:defRPr>
                      </a:lvl2pPr>
                      <a:lvl3pPr marL="1187798" algn="l" defTabSz="1187798" rtl="0" eaLnBrk="1" latinLnBrk="0" hangingPunct="1">
                        <a:defRPr sz="2338" kern="1200">
                          <a:solidFill>
                            <a:schemeClr val="dk1"/>
                          </a:solidFill>
                          <a:latin typeface="微软雅黑"/>
                          <a:ea typeface="微软雅黑"/>
                        </a:defRPr>
                      </a:lvl3pPr>
                      <a:lvl4pPr marL="1781699" algn="l" defTabSz="1187798" rtl="0" eaLnBrk="1" latinLnBrk="0" hangingPunct="1">
                        <a:defRPr sz="2338" kern="1200">
                          <a:solidFill>
                            <a:schemeClr val="dk1"/>
                          </a:solidFill>
                          <a:latin typeface="微软雅黑"/>
                          <a:ea typeface="微软雅黑"/>
                        </a:defRPr>
                      </a:lvl4pPr>
                      <a:lvl5pPr marL="2375598" algn="l" defTabSz="1187798" rtl="0" eaLnBrk="1" latinLnBrk="0" hangingPunct="1">
                        <a:defRPr sz="2338" kern="1200">
                          <a:solidFill>
                            <a:schemeClr val="dk1"/>
                          </a:solidFill>
                          <a:latin typeface="微软雅黑"/>
                          <a:ea typeface="微软雅黑"/>
                        </a:defRPr>
                      </a:lvl5pPr>
                      <a:lvl6pPr marL="2969497" algn="l" defTabSz="1187798" rtl="0" eaLnBrk="1" latinLnBrk="0" hangingPunct="1">
                        <a:defRPr sz="2338" kern="1200">
                          <a:solidFill>
                            <a:schemeClr val="dk1"/>
                          </a:solidFill>
                          <a:latin typeface="微软雅黑"/>
                          <a:ea typeface="微软雅黑"/>
                        </a:defRPr>
                      </a:lvl6pPr>
                      <a:lvl7pPr marL="3563396" algn="l" defTabSz="1187798" rtl="0" eaLnBrk="1" latinLnBrk="0" hangingPunct="1">
                        <a:defRPr sz="2338" kern="1200">
                          <a:solidFill>
                            <a:schemeClr val="dk1"/>
                          </a:solidFill>
                          <a:latin typeface="微软雅黑"/>
                          <a:ea typeface="微软雅黑"/>
                        </a:defRPr>
                      </a:lvl7pPr>
                      <a:lvl8pPr marL="4157297" algn="l" defTabSz="1187798" rtl="0" eaLnBrk="1" latinLnBrk="0" hangingPunct="1">
                        <a:defRPr sz="2338" kern="1200">
                          <a:solidFill>
                            <a:schemeClr val="dk1"/>
                          </a:solidFill>
                          <a:latin typeface="微软雅黑"/>
                          <a:ea typeface="微软雅黑"/>
                        </a:defRPr>
                      </a:lvl8pPr>
                      <a:lvl9pPr marL="4751195" algn="l" defTabSz="1187798" rtl="0" eaLnBrk="1" latinLnBrk="0" hangingPunct="1">
                        <a:defRPr sz="2338" kern="1200">
                          <a:solidFill>
                            <a:schemeClr val="dk1"/>
                          </a:solidFill>
                          <a:latin typeface="微软雅黑"/>
                          <a:ea typeface="微软雅黑"/>
                        </a:defRPr>
                      </a:lvl9pPr>
                    </a:lstStyle>
                    <a:p>
                      <a:pPr algn="ctr" fontAlgn="ctr"/>
                      <a:r>
                        <a:rPr lang="en-US" altLang="zh-CN" sz="1200" u="none" strike="noStrike" dirty="0">
                          <a:effectLst/>
                        </a:rPr>
                        <a:t>5000 </a:t>
                      </a:r>
                      <a:endParaRPr lang="en-US" altLang="zh-CN" sz="1200" b="0" i="0" u="none" strike="noStrike" dirty="0">
                        <a:effectLst/>
                        <a:latin typeface="Tahoma" panose="020B0604030504040204" pitchFamily="34" charset="0"/>
                        <a:ea typeface="宋体" panose="02010600030101010101" pitchFamily="2" charset="-122"/>
                      </a:endParaRPr>
                    </a:p>
                  </a:txBody>
                  <a:tcPr marL="0" marR="0"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99CCCC">
                        <a:tint val="20000"/>
                      </a:srgbClr>
                    </a:solidFill>
                  </a:tcPr>
                </a:tc>
              </a:tr>
            </a:tbl>
          </a:graphicData>
        </a:graphic>
      </p:graphicFrame>
      <p:sp>
        <p:nvSpPr>
          <p:cNvPr id="13" name="TextBox 13"/>
          <p:cNvSpPr txBox="1"/>
          <p:nvPr/>
        </p:nvSpPr>
        <p:spPr>
          <a:xfrm>
            <a:off x="7802229" y="5850198"/>
            <a:ext cx="3821209" cy="307657"/>
          </a:xfrm>
          <a:prstGeom prst="rect">
            <a:avLst/>
          </a:prstGeom>
          <a:noFill/>
        </p:spPr>
        <p:txBody>
          <a:bodyPr wrap="square" rtlCol="0">
            <a:spAutoFit/>
          </a:bodyPr>
          <a:lstStyle/>
          <a:p>
            <a:pPr algn="ctr"/>
            <a:r>
              <a:rPr lang="zh-CN" altLang="en-US" sz="1399" dirty="0">
                <a:solidFill>
                  <a:srgbClr val="FF0000"/>
                </a:solidFill>
                <a:latin typeface="微软雅黑" panose="020B0503020204020204" pitchFamily="34" charset="-122"/>
                <a:ea typeface="微软雅黑" panose="020B0503020204020204" pitchFamily="34" charset="-122"/>
              </a:rPr>
              <a:t>从计算量角度，</a:t>
            </a:r>
            <a:r>
              <a:rPr lang="en-US" altLang="zh-CN" sz="1399" dirty="0">
                <a:solidFill>
                  <a:srgbClr val="FF0000"/>
                </a:solidFill>
                <a:latin typeface="微软雅黑" panose="020B0503020204020204" pitchFamily="34" charset="-122"/>
                <a:ea typeface="微软雅黑" panose="020B0503020204020204" pitchFamily="34" charset="-122"/>
              </a:rPr>
              <a:t>99%</a:t>
            </a:r>
            <a:r>
              <a:rPr lang="zh-CN" altLang="en-US" sz="1399" dirty="0">
                <a:solidFill>
                  <a:srgbClr val="FF0000"/>
                </a:solidFill>
                <a:latin typeface="微软雅黑" panose="020B0503020204020204" pitchFamily="34" charset="-122"/>
                <a:ea typeface="微软雅黑" panose="020B0503020204020204" pitchFamily="34" charset="-122"/>
              </a:rPr>
              <a:t>以上计算都是矩阵乘</a:t>
            </a:r>
          </a:p>
        </p:txBody>
      </p:sp>
      <p:sp>
        <p:nvSpPr>
          <p:cNvPr id="14" name="Rectangle 17"/>
          <p:cNvSpPr/>
          <p:nvPr/>
        </p:nvSpPr>
        <p:spPr bwMode="auto">
          <a:xfrm>
            <a:off x="7558665" y="5514319"/>
            <a:ext cx="4308338" cy="219657"/>
          </a:xfrm>
          <a:prstGeom prst="rect">
            <a:avLst/>
          </a:prstGeom>
          <a:noFill/>
          <a:ln w="25400">
            <a:solidFill>
              <a:srgbClr val="FF0000"/>
            </a:solidFill>
            <a:round/>
            <a:headEnd/>
            <a:tailEnd type="stealth" w="med" len="med"/>
          </a:ln>
          <a:effectLst/>
        </p:spPr>
        <p:txBody>
          <a:bodyPr lIns="72996" tIns="36498" rIns="72996" bIns="36498" rtlCol="0" anchor="ctr"/>
          <a:lstStyle/>
          <a:p>
            <a:pPr algn="ctr"/>
            <a:endParaRPr lang="zh-CN" altLang="en-US" sz="1799" kern="0">
              <a:solidFill>
                <a:sysClr val="windowText" lastClr="000000"/>
              </a:solidFill>
              <a:ea typeface="华文细黑" panose="02010600040101010101" pitchFamily="2" charset="-122"/>
            </a:endParaRPr>
          </a:p>
        </p:txBody>
      </p:sp>
      <p:sp>
        <p:nvSpPr>
          <p:cNvPr id="4" name="标题 3"/>
          <p:cNvSpPr>
            <a:spLocks noGrp="1"/>
          </p:cNvSpPr>
          <p:nvPr>
            <p:ph type="title"/>
          </p:nvPr>
        </p:nvSpPr>
        <p:spPr/>
        <p:txBody>
          <a:bodyPr>
            <a:normAutofit fontScale="90000"/>
          </a:bodyPr>
          <a:lstStyle/>
          <a:p>
            <a:r>
              <a:rPr lang="en-US" altLang="zh-CN" sz="3600" dirty="0">
                <a:latin typeface="+mn-lt"/>
                <a:ea typeface="+mj-ea"/>
                <a:cs typeface="+mn-ea"/>
              </a:rPr>
              <a:t>AI Core</a:t>
            </a:r>
            <a:r>
              <a:rPr lang="zh-CN" altLang="en-US" sz="3600" dirty="0">
                <a:latin typeface="+mn-lt"/>
                <a:ea typeface="+mj-ea"/>
                <a:cs typeface="+mn-ea"/>
              </a:rPr>
              <a:t>：计算单元 </a:t>
            </a:r>
            <a:r>
              <a:rPr lang="en-US" altLang="zh-CN" sz="3600" dirty="0">
                <a:latin typeface="+mn-lt"/>
                <a:ea typeface="+mj-ea"/>
                <a:cs typeface="+mn-ea"/>
              </a:rPr>
              <a:t>—— Cube Unit</a:t>
            </a:r>
            <a:endParaRPr lang="en-US" sz="3600" dirty="0">
              <a:latin typeface="+mn-lt"/>
              <a:ea typeface="+mj-ea"/>
              <a:cs typeface="+mn-ea"/>
            </a:endParaRPr>
          </a:p>
        </p:txBody>
      </p:sp>
      <p:sp>
        <p:nvSpPr>
          <p:cNvPr id="5" name="文本占位符 4"/>
          <p:cNvSpPr>
            <a:spLocks noGrp="1"/>
          </p:cNvSpPr>
          <p:nvPr>
            <p:ph type="body" sz="quarter" idx="10"/>
          </p:nvPr>
        </p:nvSpPr>
        <p:spPr>
          <a:xfrm>
            <a:off x="690816" y="5470789"/>
            <a:ext cx="6543018" cy="851820"/>
          </a:xfrm>
        </p:spPr>
        <p:txBody>
          <a:bodyPr/>
          <a:lstStyle/>
          <a:p>
            <a:pPr>
              <a:lnSpc>
                <a:spcPct val="150000"/>
              </a:lnSpc>
              <a:spcBef>
                <a:spcPts val="600"/>
              </a:spcBef>
            </a:pPr>
            <a:r>
              <a:rPr lang="zh-CN" altLang="en-US" sz="1400" dirty="0">
                <a:latin typeface="微软雅黑" panose="020B0503020204020204" pitchFamily="34" charset="-122"/>
                <a:ea typeface="微软雅黑" panose="020B0503020204020204" pitchFamily="34" charset="-122"/>
              </a:rPr>
              <a:t>上图示例为</a:t>
            </a:r>
            <a:r>
              <a:rPr lang="zh-CN" altLang="zh-CN" sz="1400" dirty="0">
                <a:latin typeface="微软雅黑" panose="020B0503020204020204" pitchFamily="34" charset="-122"/>
                <a:ea typeface="微软雅黑" panose="020B0503020204020204" pitchFamily="34" charset="-122"/>
              </a:rPr>
              <a:t>一个矩阵</a:t>
            </a:r>
            <a:r>
              <a:rPr lang="en-US" altLang="zh-CN" sz="1400" dirty="0">
                <a:latin typeface="微软雅黑" panose="020B0503020204020204" pitchFamily="34" charset="-122"/>
                <a:ea typeface="微软雅黑" panose="020B0503020204020204" pitchFamily="34" charset="-122"/>
              </a:rPr>
              <a:t>a</a:t>
            </a:r>
            <a:r>
              <a:rPr lang="zh-CN" altLang="zh-CN" sz="1400" dirty="0">
                <a:latin typeface="微软雅黑" panose="020B0503020204020204" pitchFamily="34" charset="-122"/>
                <a:ea typeface="微软雅黑" panose="020B0503020204020204" pitchFamily="34" charset="-122"/>
              </a:rPr>
              <a:t>和另一个矩阵</a:t>
            </a:r>
            <a:r>
              <a:rPr lang="en-US" altLang="zh-CN" sz="1400" dirty="0">
                <a:latin typeface="微软雅黑" panose="020B0503020204020204" pitchFamily="34" charset="-122"/>
                <a:ea typeface="微软雅黑" panose="020B0503020204020204" pitchFamily="34" charset="-122"/>
              </a:rPr>
              <a:t>b</a:t>
            </a:r>
            <a:r>
              <a:rPr lang="zh-CN" altLang="zh-CN" sz="1400" dirty="0">
                <a:latin typeface="微软雅黑" panose="020B0503020204020204" pitchFamily="34" charset="-122"/>
                <a:ea typeface="微软雅黑" panose="020B0503020204020204" pitchFamily="34" charset="-122"/>
              </a:rPr>
              <a:t>之间的乘法运算</a:t>
            </a:r>
            <a:r>
              <a:rPr lang="en-US" altLang="zh-CN" sz="1400" dirty="0">
                <a:latin typeface="微软雅黑" panose="020B0503020204020204" pitchFamily="34" charset="-122"/>
                <a:ea typeface="微软雅黑" panose="020B0503020204020204" pitchFamily="34" charset="-122"/>
              </a:rPr>
              <a:t>c=a*b</a:t>
            </a:r>
            <a:r>
              <a:rPr lang="zh-CN" altLang="en-US" sz="1400" dirty="0" smtClean="0">
                <a:latin typeface="微软雅黑" panose="020B0503020204020204" pitchFamily="34" charset="-122"/>
                <a:ea typeface="微软雅黑" panose="020B0503020204020204" pitchFamily="34" charset="-122"/>
              </a:rPr>
              <a:t>。在</a:t>
            </a:r>
            <a:r>
              <a:rPr lang="zh-CN" altLang="en-US" sz="1400" dirty="0">
                <a:latin typeface="微软雅黑" panose="020B0503020204020204" pitchFamily="34" charset="-122"/>
                <a:ea typeface="微软雅黑" panose="020B0503020204020204" pitchFamily="34" charset="-122"/>
              </a:rPr>
              <a:t>不同的计算单元中实现该矩阵乘，其复杂度和运算效率差别很大。</a:t>
            </a:r>
            <a:endParaRPr lang="zh-CN" altLang="zh-CN" sz="1400" dirty="0">
              <a:latin typeface="微软雅黑" panose="020B0503020204020204" pitchFamily="34" charset="-122"/>
              <a:ea typeface="微软雅黑" panose="020B0503020204020204" pitchFamily="34" charset="-122"/>
            </a:endParaRPr>
          </a:p>
          <a:p>
            <a:endParaRPr lang="en-US" dirty="0"/>
          </a:p>
        </p:txBody>
      </p:sp>
    </p:spTree>
    <p:extLst>
      <p:ext uri="{BB962C8B-B14F-4D97-AF65-F5344CB8AC3E}">
        <p14:creationId xmlns:p14="http://schemas.microsoft.com/office/powerpoint/2010/main" val="1594989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 xmlns:a16="http://schemas.microsoft.com/office/drawing/2014/main" id="{A397C86C-14F1-4498-A080-5483DE2B6B0D}"/>
              </a:ext>
            </a:extLst>
          </p:cNvPr>
          <p:cNvSpPr/>
          <p:nvPr/>
        </p:nvSpPr>
        <p:spPr>
          <a:xfrm>
            <a:off x="787093" y="3558965"/>
            <a:ext cx="10807711" cy="2419124"/>
          </a:xfrm>
          <a:prstGeom prst="rect">
            <a:avLst/>
          </a:prstGeom>
        </p:spPr>
        <p:txBody>
          <a:bodyPr wrap="square">
            <a:spAutoFit/>
          </a:bodyPr>
          <a:lstStyle/>
          <a:p>
            <a:pPr marL="302279" indent="-302279" algn="just" defTabSz="914034" fontAlgn="ctr">
              <a:lnSpc>
                <a:spcPct val="140000"/>
              </a:lnSpc>
              <a:spcBef>
                <a:spcPts val="792"/>
              </a:spcBef>
              <a:buSzPct val="50000"/>
              <a:buFont typeface="Wingdings" panose="05000000000000000000" pitchFamily="2" charset="2"/>
              <a:buChar char="l"/>
            </a:pP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一般在矩阵较大时，由于芯片上计算和存储资源有限，往往需要对矩阵进行分块平铺处理（</a:t>
            </a:r>
            <a:r>
              <a:rPr lang="en-US" altLang="zh-CN" dirty="0">
                <a:latin typeface="Huawei Sans" panose="020C0503030203020204" pitchFamily="34" charset="0"/>
                <a:ea typeface="方正兰亭黑简体" panose="02000000000000000000" pitchFamily="2" charset="-122"/>
                <a:cs typeface="Huawei Sans" panose="020C0503030203020204" pitchFamily="34" charset="0"/>
              </a:rPr>
              <a:t>Tiling</a:t>
            </a: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）。受限于片上缓存的容量，当一次难以装下整个矩阵</a:t>
            </a:r>
            <a:r>
              <a:rPr lang="en-US" altLang="zh-CN" dirty="0">
                <a:latin typeface="Huawei Sans" panose="020C0503030203020204" pitchFamily="34" charset="0"/>
                <a:ea typeface="方正兰亭黑简体" panose="02000000000000000000" pitchFamily="2" charset="-122"/>
                <a:cs typeface="Huawei Sans" panose="020C0503030203020204" pitchFamily="34" charset="0"/>
              </a:rPr>
              <a:t>B</a:t>
            </a: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时，可以将矩阵</a:t>
            </a:r>
            <a:r>
              <a:rPr lang="en-US" altLang="zh-CN" dirty="0">
                <a:latin typeface="Huawei Sans" panose="020C0503030203020204" pitchFamily="34" charset="0"/>
                <a:ea typeface="方正兰亭黑简体" panose="02000000000000000000" pitchFamily="2" charset="-122"/>
                <a:cs typeface="Huawei Sans" panose="020C0503030203020204" pitchFamily="34" charset="0"/>
              </a:rPr>
              <a:t>B</a:t>
            </a: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划分成为</a:t>
            </a:r>
            <a:r>
              <a:rPr lang="en-US" altLang="zh-CN" dirty="0">
                <a:latin typeface="Huawei Sans" panose="020C0503030203020204" pitchFamily="34" charset="0"/>
                <a:ea typeface="方正兰亭黑简体" panose="02000000000000000000" pitchFamily="2" charset="-122"/>
                <a:cs typeface="Huawei Sans" panose="020C0503030203020204" pitchFamily="34" charset="0"/>
              </a:rPr>
              <a:t>B0</a:t>
            </a: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a:t>
            </a:r>
            <a:r>
              <a:rPr lang="en-US" altLang="zh-CN" dirty="0">
                <a:latin typeface="Huawei Sans" panose="020C0503030203020204" pitchFamily="34" charset="0"/>
                <a:ea typeface="方正兰亭黑简体" panose="02000000000000000000" pitchFamily="2" charset="-122"/>
                <a:cs typeface="Huawei Sans" panose="020C0503030203020204" pitchFamily="34" charset="0"/>
              </a:rPr>
              <a:t>B1</a:t>
            </a: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a:t>
            </a:r>
            <a:r>
              <a:rPr lang="en-US" altLang="zh-CN" dirty="0">
                <a:latin typeface="Huawei Sans" panose="020C0503030203020204" pitchFamily="34" charset="0"/>
                <a:ea typeface="方正兰亭黑简体" panose="02000000000000000000" pitchFamily="2" charset="-122"/>
                <a:cs typeface="Huawei Sans" panose="020C0503030203020204" pitchFamily="34" charset="0"/>
              </a:rPr>
              <a:t>B2</a:t>
            </a: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和</a:t>
            </a:r>
            <a:r>
              <a:rPr lang="en-US" altLang="zh-CN" dirty="0">
                <a:latin typeface="Huawei Sans" panose="020C0503030203020204" pitchFamily="34" charset="0"/>
                <a:ea typeface="方正兰亭黑简体" panose="02000000000000000000" pitchFamily="2" charset="-122"/>
                <a:cs typeface="Huawei Sans" panose="020C0503030203020204" pitchFamily="34" charset="0"/>
              </a:rPr>
              <a:t>B3</a:t>
            </a: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等多个子矩阵。而每一个子矩阵的大小都可以适合一次性存储到芯片上的缓存中并与矩阵</a:t>
            </a:r>
            <a:r>
              <a:rPr lang="en-US" altLang="zh-CN" dirty="0">
                <a:latin typeface="Huawei Sans" panose="020C0503030203020204" pitchFamily="34" charset="0"/>
                <a:ea typeface="方正兰亭黑简体" panose="02000000000000000000" pitchFamily="2" charset="-122"/>
                <a:cs typeface="Huawei Sans" panose="020C0503030203020204" pitchFamily="34" charset="0"/>
              </a:rPr>
              <a:t>A</a:t>
            </a: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进行计算从而得到结果子矩阵。这样做的目的是充分利用数据的局部性原理，尽可能的把缓存中的子矩阵数据重复使用完毕并得到所有相关的子矩阵结果后再读入新的子矩阵开始新的周期。如此往复可以依次将所有的子矩阵都一一搬运到缓存中，并完成整个矩阵计算的全过程，最终得到结果矩阵</a:t>
            </a:r>
            <a:r>
              <a:rPr lang="en-US" altLang="zh-CN" dirty="0">
                <a:latin typeface="Huawei Sans" panose="020C0503030203020204" pitchFamily="34" charset="0"/>
                <a:ea typeface="方正兰亭黑简体" panose="02000000000000000000" pitchFamily="2" charset="-122"/>
                <a:cs typeface="Huawei Sans" panose="020C0503030203020204" pitchFamily="34" charset="0"/>
              </a:rPr>
              <a:t>C</a:t>
            </a:r>
            <a:r>
              <a:rPr lang="zh-CN" altLang="zh-CN" dirty="0">
                <a:latin typeface="Huawei Sans" panose="020C0503030203020204" pitchFamily="34" charset="0"/>
                <a:ea typeface="方正兰亭黑简体" panose="02000000000000000000" pitchFamily="2" charset="-122"/>
                <a:cs typeface="Huawei Sans" panose="020C0503030203020204" pitchFamily="34" charset="0"/>
              </a:rPr>
              <a:t>。</a:t>
            </a:r>
            <a:endParaRPr lang="zh-CN" altLang="zh-CN" sz="2199" dirty="0">
              <a:latin typeface="Huawei Sans" panose="020C0503030203020204" pitchFamily="34" charset="0"/>
              <a:ea typeface="方正兰亭黑简体" panose="02000000000000000000" pitchFamily="2" charset="-122"/>
              <a:cs typeface="Huawei Sans" panose="020C0503030203020204" pitchFamily="34" charset="0"/>
            </a:endParaRPr>
          </a:p>
        </p:txBody>
      </p:sp>
      <p:sp>
        <p:nvSpPr>
          <p:cNvPr id="5" name="Rectangle 5"/>
          <p:cNvSpPr>
            <a:spLocks noChangeArrowheads="1"/>
          </p:cNvSpPr>
          <p:nvPr/>
        </p:nvSpPr>
        <p:spPr bwMode="auto">
          <a:xfrm>
            <a:off x="1" y="-183191"/>
            <a:ext cx="184659" cy="369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04" tIns="45702" rIns="91404" bIns="45702" numCol="1" anchor="ctr" anchorCtr="0" compatLnSpc="1">
            <a:prstTxWarp prst="textNoShape">
              <a:avLst/>
            </a:prstTxWarp>
            <a:spAutoFit/>
          </a:bodyPr>
          <a:lstStyle/>
          <a:p>
            <a:endParaRPr lang="zh-CN" altLang="en-US" sz="1799"/>
          </a:p>
        </p:txBody>
      </p:sp>
      <p:graphicFrame>
        <p:nvGraphicFramePr>
          <p:cNvPr id="7" name="对象 6"/>
          <p:cNvGraphicFramePr>
            <a:graphicFrameLocks noChangeAspect="1"/>
          </p:cNvGraphicFramePr>
          <p:nvPr>
            <p:extLst/>
          </p:nvPr>
        </p:nvGraphicFramePr>
        <p:xfrm>
          <a:off x="1878166" y="1000124"/>
          <a:ext cx="7900693" cy="2465945"/>
        </p:xfrm>
        <a:graphic>
          <a:graphicData uri="http://schemas.openxmlformats.org/presentationml/2006/ole">
            <mc:AlternateContent xmlns:mc="http://schemas.openxmlformats.org/markup-compatibility/2006">
              <mc:Choice xmlns:v="urn:schemas-microsoft-com:vml" Requires="v">
                <p:oleObj spid="_x0000_s2057" r:id="rId4" imgW="2886075" imgH="980980" progId="Visio.Drawing.15">
                  <p:embed/>
                </p:oleObj>
              </mc:Choice>
              <mc:Fallback>
                <p:oleObj r:id="rId4" imgW="2886075" imgH="980980" progId="Visio.Drawing.15">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78166" y="1000124"/>
                        <a:ext cx="7900693" cy="2465945"/>
                      </a:xfrm>
                      <a:prstGeom prst="rect">
                        <a:avLst/>
                      </a:prstGeom>
                      <a:noFill/>
                    </p:spPr>
                  </p:pic>
                </p:oleObj>
              </mc:Fallback>
            </mc:AlternateContent>
          </a:graphicData>
        </a:graphic>
      </p:graphicFrame>
      <p:sp>
        <p:nvSpPr>
          <p:cNvPr id="2" name="标题 1"/>
          <p:cNvSpPr>
            <a:spLocks noGrp="1"/>
          </p:cNvSpPr>
          <p:nvPr>
            <p:ph type="title"/>
          </p:nvPr>
        </p:nvSpPr>
        <p:spPr/>
        <p:txBody>
          <a:bodyPr/>
          <a:lstStyle/>
          <a:p>
            <a:r>
              <a:rPr lang="en-US" altLang="zh-CN" sz="3200" dirty="0">
                <a:latin typeface="+mn-lt"/>
                <a:ea typeface="+mj-ea"/>
                <a:cs typeface="+mn-ea"/>
              </a:rPr>
              <a:t>AI Core</a:t>
            </a:r>
            <a:r>
              <a:rPr lang="zh-CN" altLang="en-US" sz="3200" dirty="0">
                <a:latin typeface="+mn-lt"/>
                <a:ea typeface="+mj-ea"/>
                <a:cs typeface="+mn-ea"/>
              </a:rPr>
              <a:t>：计算单元 </a:t>
            </a:r>
            <a:r>
              <a:rPr lang="en-US" altLang="zh-CN" sz="3200" dirty="0">
                <a:latin typeface="+mn-lt"/>
                <a:ea typeface="+mj-ea"/>
                <a:cs typeface="+mn-ea"/>
              </a:rPr>
              <a:t>—— Cube Unit</a:t>
            </a:r>
            <a:r>
              <a:rPr lang="zh-CN" altLang="en-US" sz="3200" dirty="0">
                <a:latin typeface="+mn-lt"/>
                <a:ea typeface="+mj-ea"/>
                <a:cs typeface="+mn-ea"/>
              </a:rPr>
              <a:t>（矩阵分块计算）</a:t>
            </a:r>
            <a:endParaRPr lang="en-US" sz="3200" dirty="0">
              <a:latin typeface="+mn-lt"/>
              <a:ea typeface="+mj-ea"/>
              <a:cs typeface="+mn-ea"/>
            </a:endParaRPr>
          </a:p>
        </p:txBody>
      </p:sp>
    </p:spTree>
    <p:extLst>
      <p:ext uri="{BB962C8B-B14F-4D97-AF65-F5344CB8AC3E}">
        <p14:creationId xmlns:p14="http://schemas.microsoft.com/office/powerpoint/2010/main" val="2147501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1" y="-183191"/>
            <a:ext cx="184659" cy="369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04" tIns="45702" rIns="91404" bIns="45702" numCol="1" anchor="ctr" anchorCtr="0" compatLnSpc="1">
            <a:prstTxWarp prst="textNoShape">
              <a:avLst/>
            </a:prstTxWarp>
            <a:spAutoFit/>
          </a:bodyPr>
          <a:lstStyle/>
          <a:p>
            <a:endParaRPr lang="zh-CN" altLang="en-US" sz="1799"/>
          </a:p>
        </p:txBody>
      </p:sp>
      <p:graphicFrame>
        <p:nvGraphicFramePr>
          <p:cNvPr id="8" name="对象 7"/>
          <p:cNvGraphicFramePr>
            <a:graphicFrameLocks noChangeAspect="1"/>
          </p:cNvGraphicFramePr>
          <p:nvPr>
            <p:extLst>
              <p:ext uri="{D42A27DB-BD31-4B8C-83A1-F6EECF244321}">
                <p14:modId xmlns:p14="http://schemas.microsoft.com/office/powerpoint/2010/main" val="2835158244"/>
              </p:ext>
            </p:extLst>
          </p:nvPr>
        </p:nvGraphicFramePr>
        <p:xfrm>
          <a:off x="2089584" y="971873"/>
          <a:ext cx="7588680" cy="2677425"/>
        </p:xfrm>
        <a:graphic>
          <a:graphicData uri="http://schemas.openxmlformats.org/presentationml/2006/ole">
            <mc:AlternateContent xmlns:mc="http://schemas.openxmlformats.org/markup-compatibility/2006">
              <mc:Choice xmlns:v="urn:schemas-microsoft-com:vml" Requires="v">
                <p:oleObj spid="_x0000_s3081" name="Visio" r:id="rId4" imgW="3036406" imgH="1078333" progId="Visio.Drawing.15">
                  <p:embed/>
                </p:oleObj>
              </mc:Choice>
              <mc:Fallback>
                <p:oleObj name="Visio" r:id="rId4" imgW="3036406" imgH="1078333" progId="Visio.Drawing.15">
                  <p:embed/>
                  <p:pic>
                    <p:nvPicPr>
                      <p:cNvPr id="0" name=""/>
                      <p:cNvPicPr>
                        <a:picLocks noChangeAspect="1" noChangeArrowheads="1"/>
                      </p:cNvPicPr>
                      <p:nvPr/>
                    </p:nvPicPr>
                    <p:blipFill>
                      <a:blip r:embed="rId5"/>
                      <a:srcRect/>
                      <a:stretch>
                        <a:fillRect/>
                      </a:stretch>
                    </p:blipFill>
                    <p:spPr bwMode="auto">
                      <a:xfrm>
                        <a:off x="2089584" y="971873"/>
                        <a:ext cx="7588680" cy="2677425"/>
                      </a:xfrm>
                      <a:prstGeom prst="rect">
                        <a:avLst/>
                      </a:prstGeom>
                      <a:noFill/>
                    </p:spPr>
                  </p:pic>
                </p:oleObj>
              </mc:Fallback>
            </mc:AlternateContent>
          </a:graphicData>
        </a:graphic>
      </p:graphicFrame>
      <p:sp>
        <p:nvSpPr>
          <p:cNvPr id="2" name="标题 1"/>
          <p:cNvSpPr>
            <a:spLocks noGrp="1"/>
          </p:cNvSpPr>
          <p:nvPr>
            <p:ph type="title"/>
          </p:nvPr>
        </p:nvSpPr>
        <p:spPr/>
        <p:txBody>
          <a:bodyPr>
            <a:normAutofit fontScale="90000"/>
          </a:bodyPr>
          <a:lstStyle/>
          <a:p>
            <a:r>
              <a:rPr lang="en-US" altLang="zh-CN" sz="3200" dirty="0">
                <a:latin typeface="+mn-lt"/>
                <a:ea typeface="+mj-ea"/>
                <a:cs typeface="+mn-ea"/>
              </a:rPr>
              <a:t>AI Core</a:t>
            </a:r>
            <a:r>
              <a:rPr lang="zh-CN" altLang="en-US" sz="3200" dirty="0">
                <a:latin typeface="+mn-lt"/>
                <a:ea typeface="+mj-ea"/>
                <a:cs typeface="+mn-ea"/>
              </a:rPr>
              <a:t>：计算单元 </a:t>
            </a:r>
            <a:r>
              <a:rPr lang="en-US" altLang="zh-CN" sz="3200" dirty="0">
                <a:latin typeface="+mn-lt"/>
                <a:ea typeface="+mj-ea"/>
                <a:cs typeface="+mn-ea"/>
              </a:rPr>
              <a:t>—— Vector Unit</a:t>
            </a:r>
            <a:r>
              <a:rPr lang="en-US" sz="3200" dirty="0">
                <a:latin typeface="+mn-lt"/>
                <a:ea typeface="+mj-ea"/>
                <a:cs typeface="+mn-ea"/>
              </a:rPr>
              <a:t/>
            </a:r>
            <a:br>
              <a:rPr lang="en-US" sz="3200" dirty="0">
                <a:latin typeface="+mn-lt"/>
                <a:ea typeface="+mj-ea"/>
                <a:cs typeface="+mn-ea"/>
              </a:rPr>
            </a:br>
            <a:endParaRPr lang="en-US" sz="3200" dirty="0">
              <a:latin typeface="+mn-lt"/>
              <a:ea typeface="+mj-ea"/>
              <a:cs typeface="+mn-ea"/>
            </a:endParaRPr>
          </a:p>
        </p:txBody>
      </p:sp>
      <p:sp>
        <p:nvSpPr>
          <p:cNvPr id="3" name="文本占位符 2"/>
          <p:cNvSpPr>
            <a:spLocks noGrp="1"/>
          </p:cNvSpPr>
          <p:nvPr>
            <p:ph type="body" sz="quarter" idx="10"/>
          </p:nvPr>
        </p:nvSpPr>
        <p:spPr>
          <a:xfrm>
            <a:off x="784980" y="3649621"/>
            <a:ext cx="10753508" cy="2468336"/>
          </a:xfrm>
        </p:spPr>
        <p:txBody>
          <a:bodyPr/>
          <a:lstStyle/>
          <a:p>
            <a:r>
              <a:rPr lang="en-US" altLang="zh-CN" sz="1800" dirty="0"/>
              <a:t>AI Core</a:t>
            </a:r>
            <a:r>
              <a:rPr lang="zh-CN" altLang="zh-CN" sz="1800" dirty="0"/>
              <a:t>中的向量计算单元主要负责完成和向量相关的运算，能够实现向量和标量，或双向量之间的计算，功能覆盖各种基本和多种定制的计算类型，主要包括</a:t>
            </a:r>
            <a:r>
              <a:rPr lang="en-US" altLang="zh-CN" sz="1800" dirty="0"/>
              <a:t>FP32</a:t>
            </a:r>
            <a:r>
              <a:rPr lang="zh-CN" altLang="zh-CN" sz="1800" dirty="0"/>
              <a:t>、</a:t>
            </a:r>
            <a:r>
              <a:rPr lang="en-US" altLang="zh-CN" sz="1800" dirty="0"/>
              <a:t>FP16</a:t>
            </a:r>
            <a:r>
              <a:rPr lang="zh-CN" altLang="zh-CN" sz="1800" dirty="0"/>
              <a:t>、</a:t>
            </a:r>
            <a:r>
              <a:rPr lang="en-US" altLang="zh-CN" sz="1800" dirty="0"/>
              <a:t>INT32</a:t>
            </a:r>
            <a:r>
              <a:rPr lang="zh-CN" altLang="zh-CN" sz="1800" dirty="0"/>
              <a:t>和</a:t>
            </a:r>
            <a:r>
              <a:rPr lang="en-US" altLang="zh-CN" sz="1800" dirty="0"/>
              <a:t>INT8</a:t>
            </a:r>
            <a:r>
              <a:rPr lang="zh-CN" altLang="zh-CN" sz="1800" dirty="0"/>
              <a:t>等数据类型的计算。</a:t>
            </a:r>
            <a:endParaRPr lang="en-US" altLang="zh-CN" sz="1800" dirty="0"/>
          </a:p>
          <a:p>
            <a:r>
              <a:rPr lang="zh-CN" altLang="en-US" sz="1800" dirty="0"/>
              <a:t>如上图所示，</a:t>
            </a:r>
            <a:r>
              <a:rPr lang="zh-CN" altLang="zh-CN" sz="1800" dirty="0"/>
              <a:t>向量计算单元可以快速完成两个</a:t>
            </a:r>
            <a:r>
              <a:rPr lang="en-US" altLang="zh-CN" sz="1800" dirty="0"/>
              <a:t>FP16</a:t>
            </a:r>
            <a:r>
              <a:rPr lang="zh-CN" altLang="zh-CN" sz="1800" dirty="0"/>
              <a:t>类型的向量相加或者相乘。向量计算单元的源操作数和目的操作数通常都保存在输出缓冲器中。对向量计算单元而言，输入的数据可以不连续，这取决于输入数据的寻址模式</a:t>
            </a:r>
            <a:r>
              <a:rPr lang="zh-CN" altLang="zh-CN" sz="1800" dirty="0" smtClean="0"/>
              <a:t>。</a:t>
            </a:r>
            <a:endParaRPr lang="zh-CN" altLang="zh-CN" sz="1800" dirty="0"/>
          </a:p>
        </p:txBody>
      </p:sp>
    </p:spTree>
    <p:extLst>
      <p:ext uri="{BB962C8B-B14F-4D97-AF65-F5344CB8AC3E}">
        <p14:creationId xmlns:p14="http://schemas.microsoft.com/office/powerpoint/2010/main" val="3135106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1" y="-183191"/>
            <a:ext cx="184659" cy="369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04" tIns="45702" rIns="91404" bIns="45702" numCol="1" anchor="ctr" anchorCtr="0" compatLnSpc="1">
            <a:prstTxWarp prst="textNoShape">
              <a:avLst/>
            </a:prstTxWarp>
            <a:spAutoFit/>
          </a:bodyPr>
          <a:lstStyle/>
          <a:p>
            <a:endParaRPr lang="zh-CN" altLang="en-US" sz="1799"/>
          </a:p>
        </p:txBody>
      </p:sp>
      <p:sp>
        <p:nvSpPr>
          <p:cNvPr id="2" name="标题 1"/>
          <p:cNvSpPr>
            <a:spLocks noGrp="1"/>
          </p:cNvSpPr>
          <p:nvPr>
            <p:ph type="title"/>
          </p:nvPr>
        </p:nvSpPr>
        <p:spPr/>
        <p:txBody>
          <a:bodyPr/>
          <a:lstStyle/>
          <a:p>
            <a:r>
              <a:rPr lang="en-US" altLang="zh-CN" sz="3200" dirty="0">
                <a:latin typeface="+mn-lt"/>
                <a:ea typeface="+mj-ea"/>
                <a:cs typeface="+mn-ea"/>
              </a:rPr>
              <a:t>AI Core</a:t>
            </a:r>
            <a:r>
              <a:rPr lang="zh-CN" altLang="en-US" sz="3200" dirty="0">
                <a:latin typeface="+mn-lt"/>
                <a:ea typeface="+mj-ea"/>
                <a:cs typeface="+mn-ea"/>
              </a:rPr>
              <a:t>：计算单元 </a:t>
            </a:r>
            <a:r>
              <a:rPr lang="en-US" altLang="zh-CN" sz="3200" dirty="0">
                <a:latin typeface="+mn-lt"/>
                <a:ea typeface="+mj-ea"/>
                <a:cs typeface="+mn-ea"/>
              </a:rPr>
              <a:t>—— Scalar Unit</a:t>
            </a:r>
            <a:endParaRPr lang="en-US" sz="3200" dirty="0">
              <a:latin typeface="+mn-lt"/>
              <a:ea typeface="+mj-ea"/>
              <a:cs typeface="+mn-ea"/>
            </a:endParaRPr>
          </a:p>
        </p:txBody>
      </p:sp>
      <p:sp>
        <p:nvSpPr>
          <p:cNvPr id="3" name="文本占位符 2"/>
          <p:cNvSpPr>
            <a:spLocks noGrp="1"/>
          </p:cNvSpPr>
          <p:nvPr>
            <p:ph type="body" sz="quarter" idx="10"/>
          </p:nvPr>
        </p:nvSpPr>
        <p:spPr>
          <a:xfrm>
            <a:off x="731838" y="1047750"/>
            <a:ext cx="10728326" cy="3315023"/>
          </a:xfrm>
        </p:spPr>
        <p:txBody>
          <a:bodyPr/>
          <a:lstStyle/>
          <a:p>
            <a:r>
              <a:rPr lang="zh-CN" altLang="en-US" sz="2000" dirty="0"/>
              <a:t>标量计算单元负责完成</a:t>
            </a:r>
            <a:r>
              <a:rPr lang="en-US" altLang="zh-CN" sz="2000" dirty="0"/>
              <a:t>AI Core</a:t>
            </a:r>
            <a:r>
              <a:rPr lang="zh-CN" altLang="en-US" sz="2000" dirty="0"/>
              <a:t>中与标量相关的运算。它相当于一个微型</a:t>
            </a:r>
            <a:r>
              <a:rPr lang="en-US" altLang="zh-CN" sz="2000" dirty="0"/>
              <a:t>CPU</a:t>
            </a:r>
            <a:r>
              <a:rPr lang="zh-CN" altLang="en-US" sz="2000" dirty="0"/>
              <a:t>，控制整个</a:t>
            </a:r>
            <a:r>
              <a:rPr lang="en-US" altLang="zh-CN" sz="2000" dirty="0"/>
              <a:t>AI Core</a:t>
            </a:r>
            <a:r>
              <a:rPr lang="zh-CN" altLang="en-US" sz="2000" dirty="0"/>
              <a:t>的运行。标量计算单元可以对程序中的循环进行控制，可以实现分支判断，其结果可以通过在事件同步模块中插入同步符的方式来控制</a:t>
            </a:r>
            <a:r>
              <a:rPr lang="en-US" altLang="zh-CN" sz="2000" dirty="0"/>
              <a:t>AI Core</a:t>
            </a:r>
            <a:r>
              <a:rPr lang="zh-CN" altLang="en-US" sz="2000" dirty="0"/>
              <a:t>中其它功能性单元的执行流水。它还为矩阵计算单元或向量计算单元提供数据地址和相关参数的计算，并且能够实现基本的算术运算。其它复杂度较高的标量运算则由专门的</a:t>
            </a:r>
            <a:r>
              <a:rPr lang="en-US" altLang="zh-CN" sz="2000" dirty="0"/>
              <a:t>AI CPU</a:t>
            </a:r>
            <a:r>
              <a:rPr lang="zh-CN" altLang="en-US" sz="2000" dirty="0"/>
              <a:t>通过算子完成。</a:t>
            </a:r>
          </a:p>
          <a:p>
            <a:r>
              <a:rPr lang="zh-CN" altLang="en-US" sz="2000" dirty="0"/>
              <a:t>在标量计算单元周围配备了多个通用寄存器（</a:t>
            </a:r>
            <a:r>
              <a:rPr lang="en-US" altLang="zh-CN" sz="2000" dirty="0"/>
              <a:t>General Purpose Register</a:t>
            </a:r>
            <a:r>
              <a:rPr lang="zh-CN" altLang="en-US" sz="2000" dirty="0"/>
              <a:t>，</a:t>
            </a:r>
            <a:r>
              <a:rPr lang="en-US" altLang="zh-CN" sz="2000" dirty="0"/>
              <a:t>GPR</a:t>
            </a:r>
            <a:r>
              <a:rPr lang="zh-CN" altLang="en-US" sz="2000" dirty="0"/>
              <a:t>）和专用寄存器（</a:t>
            </a:r>
            <a:r>
              <a:rPr lang="en-US" altLang="zh-CN" sz="2000" dirty="0"/>
              <a:t>Special Purpose Register</a:t>
            </a:r>
            <a:r>
              <a:rPr lang="zh-CN" altLang="en-US" sz="2000" dirty="0"/>
              <a:t>，</a:t>
            </a:r>
            <a:r>
              <a:rPr lang="en-US" altLang="zh-CN" sz="2000" dirty="0"/>
              <a:t>SPR</a:t>
            </a:r>
            <a:r>
              <a:rPr lang="zh-CN" altLang="en-US" sz="2000" dirty="0"/>
              <a:t>）。这些通用寄存器可以用于变量或地址的寄存，为算术逻辑运算提供源操作数和存储中间计算结果。专用寄存器的设计是为了支持指令集中一些指令的特殊功能，一般不可以直接访问，只有部分可以通过指令读写。</a:t>
            </a:r>
          </a:p>
          <a:p>
            <a:endParaRPr lang="en-US" dirty="0"/>
          </a:p>
        </p:txBody>
      </p:sp>
    </p:spTree>
    <p:extLst>
      <p:ext uri="{BB962C8B-B14F-4D97-AF65-F5344CB8AC3E}">
        <p14:creationId xmlns:p14="http://schemas.microsoft.com/office/powerpoint/2010/main" val="1716823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200" dirty="0">
                <a:latin typeface="+mn-lt"/>
                <a:ea typeface="+mj-ea"/>
                <a:cs typeface="+mn-ea"/>
              </a:rPr>
              <a:t>AI Core</a:t>
            </a:r>
            <a:r>
              <a:rPr lang="zh-CN" altLang="en-US" sz="3200" dirty="0">
                <a:latin typeface="+mn-lt"/>
                <a:ea typeface="+mj-ea"/>
                <a:cs typeface="+mn-ea"/>
              </a:rPr>
              <a:t>：存储系统</a:t>
            </a:r>
            <a:r>
              <a:rPr lang="en-US" dirty="0">
                <a:solidFill>
                  <a:srgbClr val="990000"/>
                </a:solidFill>
              </a:rPr>
              <a:t/>
            </a:r>
            <a:br>
              <a:rPr lang="en-US" dirty="0">
                <a:solidFill>
                  <a:srgbClr val="990000"/>
                </a:solidFill>
              </a:rPr>
            </a:br>
            <a:endParaRPr lang="en-US" dirty="0"/>
          </a:p>
        </p:txBody>
      </p:sp>
      <p:sp>
        <p:nvSpPr>
          <p:cNvPr id="4" name="文本占位符 3"/>
          <p:cNvSpPr>
            <a:spLocks noGrp="1"/>
          </p:cNvSpPr>
          <p:nvPr>
            <p:ph type="body" sz="quarter" idx="10"/>
          </p:nvPr>
        </p:nvSpPr>
        <p:spPr/>
        <p:txBody>
          <a:bodyPr/>
          <a:lstStyle/>
          <a:p>
            <a:r>
              <a:rPr lang="en-US" altLang="zh-CN" sz="1400" dirty="0"/>
              <a:t>AI Core</a:t>
            </a:r>
            <a:r>
              <a:rPr lang="zh-CN" altLang="en-US" sz="1400" dirty="0"/>
              <a:t>采用了大容量的片上缓冲区设计，通过增大的片上缓存数据量来减少数据从片外存储系统搬运到</a:t>
            </a:r>
            <a:r>
              <a:rPr lang="en-US" altLang="zh-CN" sz="1400" dirty="0"/>
              <a:t>AI Core</a:t>
            </a:r>
            <a:r>
              <a:rPr lang="zh-CN" altLang="en-US" sz="1400" dirty="0"/>
              <a:t>中的频次，从而可以降低数据搬运过程中所产生的功耗，有效控制了整体计算的能耗。</a:t>
            </a:r>
            <a:endParaRPr lang="en-US" altLang="zh-CN" sz="1400" dirty="0"/>
          </a:p>
          <a:p>
            <a:endParaRPr lang="en-US" dirty="0"/>
          </a:p>
        </p:txBody>
      </p:sp>
      <p:sp>
        <p:nvSpPr>
          <p:cNvPr id="6488" name="Rectangle 411"/>
          <p:cNvSpPr>
            <a:spLocks noChangeArrowheads="1"/>
          </p:cNvSpPr>
          <p:nvPr/>
        </p:nvSpPr>
        <p:spPr bwMode="auto">
          <a:xfrm>
            <a:off x="6704225" y="3331481"/>
            <a:ext cx="184659" cy="369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04" tIns="45702" rIns="91404" bIns="45702" numCol="1" anchor="ctr" anchorCtr="0" compatLnSpc="1">
            <a:prstTxWarp prst="textNoShape">
              <a:avLst/>
            </a:prstTxWarp>
            <a:spAutoFit/>
          </a:bodyPr>
          <a:lstStyle/>
          <a:p>
            <a:endParaRPr lang="zh-CN" altLang="en-US" sz="1799"/>
          </a:p>
        </p:txBody>
      </p:sp>
      <p:graphicFrame>
        <p:nvGraphicFramePr>
          <p:cNvPr id="3" name="对象 2"/>
          <p:cNvGraphicFramePr>
            <a:graphicFrameLocks noChangeAspect="1"/>
          </p:cNvGraphicFramePr>
          <p:nvPr>
            <p:extLst/>
          </p:nvPr>
        </p:nvGraphicFramePr>
        <p:xfrm>
          <a:off x="726791" y="2084788"/>
          <a:ext cx="6745911" cy="3231506"/>
        </p:xfrm>
        <a:graphic>
          <a:graphicData uri="http://schemas.openxmlformats.org/presentationml/2006/ole">
            <mc:AlternateContent xmlns:mc="http://schemas.openxmlformats.org/markup-compatibility/2006">
              <mc:Choice xmlns:v="urn:schemas-microsoft-com:vml" Requires="v">
                <p:oleObj spid="_x0000_s4105" r:id="rId3" imgW="7105745" imgH="3848195" progId="Visio.Drawing.15">
                  <p:embed/>
                </p:oleObj>
              </mc:Choice>
              <mc:Fallback>
                <p:oleObj r:id="rId3" imgW="7105745" imgH="3848195" progId="Visio.Drawing.15">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6791" y="2084788"/>
                        <a:ext cx="6745911" cy="3231506"/>
                      </a:xfrm>
                      <a:prstGeom prst="rect">
                        <a:avLst/>
                      </a:prstGeom>
                      <a:noFill/>
                    </p:spPr>
                  </p:pic>
                </p:oleObj>
              </mc:Fallback>
            </mc:AlternateContent>
          </a:graphicData>
        </a:graphic>
      </p:graphicFrame>
      <p:sp>
        <p:nvSpPr>
          <p:cNvPr id="7" name="TextBox 3"/>
          <p:cNvSpPr txBox="1"/>
          <p:nvPr/>
        </p:nvSpPr>
        <p:spPr>
          <a:xfrm>
            <a:off x="7718099" y="1723155"/>
            <a:ext cx="3813786" cy="4680223"/>
          </a:xfrm>
          <a:prstGeom prst="rect">
            <a:avLst/>
          </a:prstGeom>
          <a:noFill/>
        </p:spPr>
        <p:txBody>
          <a:bodyPr wrap="square" rtlCol="0">
            <a:spAutoFit/>
          </a:bodyPr>
          <a:lstStyle/>
          <a:p>
            <a:pPr>
              <a:lnSpc>
                <a:spcPct val="150000"/>
              </a:lnSpc>
              <a:spcBef>
                <a:spcPts val="600"/>
              </a:spcBef>
            </a:pPr>
            <a:r>
              <a:rPr lang="zh-CN" altLang="en-US" sz="1100" b="1" dirty="0"/>
              <a:t>存储单元由存储控制单元、缓冲区和寄存器组成。</a:t>
            </a:r>
            <a:endParaRPr lang="en-US" altLang="zh-CN" sz="1100" b="1" dirty="0"/>
          </a:p>
          <a:p>
            <a:pPr marL="215914" indent="-215914">
              <a:lnSpc>
                <a:spcPct val="150000"/>
              </a:lnSpc>
              <a:spcBef>
                <a:spcPts val="600"/>
              </a:spcBef>
              <a:buFont typeface="Arial" panose="020B0604020202020204" pitchFamily="34" charset="0"/>
              <a:buChar char="•"/>
            </a:pPr>
            <a:r>
              <a:rPr lang="zh-CN" altLang="en-US" sz="1100" b="1" dirty="0"/>
              <a:t>存储控制单元：</a:t>
            </a:r>
            <a:endParaRPr lang="en-US" altLang="zh-CN" sz="1100" b="1" dirty="0"/>
          </a:p>
          <a:p>
            <a:pPr marL="215914">
              <a:lnSpc>
                <a:spcPct val="150000"/>
              </a:lnSpc>
            </a:pPr>
            <a:r>
              <a:rPr lang="zh-CN" altLang="en-US" sz="1000" dirty="0"/>
              <a:t>通过总线接口直接访问</a:t>
            </a:r>
            <a:r>
              <a:rPr lang="en-US" altLang="zh-CN" sz="1000" dirty="0"/>
              <a:t>AI Core</a:t>
            </a:r>
            <a:r>
              <a:rPr lang="zh-CN" altLang="en-US" sz="1000" dirty="0"/>
              <a:t>之外的更低层级的缓存，也可以直通到</a:t>
            </a:r>
            <a:r>
              <a:rPr lang="en-US" altLang="zh-CN" sz="1000" dirty="0"/>
              <a:t>DDR</a:t>
            </a:r>
            <a:r>
              <a:rPr lang="zh-CN" altLang="en-US" sz="1000" dirty="0"/>
              <a:t>或</a:t>
            </a:r>
            <a:r>
              <a:rPr lang="en-US" altLang="zh-CN" sz="1000" dirty="0"/>
              <a:t>HBM</a:t>
            </a:r>
            <a:r>
              <a:rPr lang="zh-CN" altLang="en-US" sz="1000" dirty="0"/>
              <a:t>直接访问内存。其中还设置了</a:t>
            </a:r>
            <a:r>
              <a:rPr lang="zh-CN" altLang="en-US" sz="1000" b="1" dirty="0"/>
              <a:t>存储转换单元，</a:t>
            </a:r>
            <a:r>
              <a:rPr lang="zh-CN" altLang="en-US" sz="1000" dirty="0"/>
              <a:t>作为</a:t>
            </a:r>
            <a:r>
              <a:rPr lang="en-US" altLang="zh-CN" sz="1000" dirty="0"/>
              <a:t>AI Core</a:t>
            </a:r>
            <a:r>
              <a:rPr lang="zh-CN" altLang="en-US" sz="1000" dirty="0"/>
              <a:t>内部数据通路的传输控制器，负责</a:t>
            </a:r>
            <a:r>
              <a:rPr lang="en-US" altLang="zh-CN" sz="1000" dirty="0"/>
              <a:t>AI Core</a:t>
            </a:r>
            <a:r>
              <a:rPr lang="zh-CN" altLang="en-US" sz="1000" dirty="0"/>
              <a:t>内部数据在不同缓冲区之间的读写管理，以及完成一系列的格式转换操作，如补零，</a:t>
            </a:r>
            <a:r>
              <a:rPr lang="en-US" altLang="zh-CN" sz="1000" dirty="0"/>
              <a:t>Img2Col</a:t>
            </a:r>
            <a:r>
              <a:rPr lang="zh-CN" altLang="en-US" sz="1000" dirty="0"/>
              <a:t>，转置、解压缩等；</a:t>
            </a:r>
            <a:endParaRPr lang="en-US" altLang="zh-CN" sz="1000" dirty="0"/>
          </a:p>
          <a:p>
            <a:pPr marL="215914" indent="-215914">
              <a:lnSpc>
                <a:spcPct val="150000"/>
              </a:lnSpc>
              <a:spcBef>
                <a:spcPts val="600"/>
              </a:spcBef>
              <a:buFont typeface="Arial" panose="020B0604020202020204" pitchFamily="34" charset="0"/>
              <a:buChar char="•"/>
            </a:pPr>
            <a:r>
              <a:rPr lang="zh-CN" altLang="en-US" sz="1100" b="1" dirty="0"/>
              <a:t>输入缓冲区：</a:t>
            </a:r>
            <a:endParaRPr lang="en-US" altLang="zh-CN" sz="1100" b="1" dirty="0"/>
          </a:p>
          <a:p>
            <a:pPr marL="215914">
              <a:lnSpc>
                <a:spcPct val="150000"/>
              </a:lnSpc>
            </a:pPr>
            <a:r>
              <a:rPr lang="zh-CN" altLang="en-US" sz="1000" dirty="0"/>
              <a:t>用来暂时保留需要频繁重复使用的数据，不需要每次都通过总线接口到</a:t>
            </a:r>
            <a:r>
              <a:rPr lang="en-US" altLang="zh-CN" sz="1000" dirty="0"/>
              <a:t>AI Core</a:t>
            </a:r>
            <a:r>
              <a:rPr lang="zh-CN" altLang="en-US" sz="1000" dirty="0"/>
              <a:t>的外部读取，从而在减少总线上数据访问频次的同时也降低了总线上产生拥堵的风险，达到节省功耗、提高性能的效果；</a:t>
            </a:r>
            <a:endParaRPr lang="en-US" altLang="zh-CN" sz="1000" dirty="0"/>
          </a:p>
          <a:p>
            <a:pPr marL="215914" indent="-215914">
              <a:lnSpc>
                <a:spcPct val="150000"/>
              </a:lnSpc>
              <a:spcBef>
                <a:spcPts val="600"/>
              </a:spcBef>
              <a:buFont typeface="Arial" panose="020B0604020202020204" pitchFamily="34" charset="0"/>
              <a:buChar char="•"/>
            </a:pPr>
            <a:r>
              <a:rPr lang="zh-CN" altLang="en-US" sz="1100" b="1" dirty="0"/>
              <a:t>输出缓冲区：</a:t>
            </a:r>
            <a:endParaRPr lang="en-US" altLang="zh-CN" sz="1100" b="1" dirty="0"/>
          </a:p>
          <a:p>
            <a:pPr marL="215914">
              <a:lnSpc>
                <a:spcPct val="150000"/>
              </a:lnSpc>
            </a:pPr>
            <a:r>
              <a:rPr lang="zh-CN" altLang="en-US" sz="1000" dirty="0"/>
              <a:t>用来存放神经网络中每层计算的中间结果，从而在进入下一层计算时方便的获取数据。相比较通过总线读取数据的带宽低，延迟大，通过输出缓冲区可以大大提升计算效率；</a:t>
            </a:r>
            <a:endParaRPr lang="en-US" altLang="zh-CN" sz="1000" dirty="0"/>
          </a:p>
          <a:p>
            <a:pPr marL="215914" indent="-215914">
              <a:lnSpc>
                <a:spcPct val="150000"/>
              </a:lnSpc>
              <a:spcBef>
                <a:spcPts val="600"/>
              </a:spcBef>
              <a:buFont typeface="Arial" panose="020B0604020202020204" pitchFamily="34" charset="0"/>
              <a:buChar char="•"/>
            </a:pPr>
            <a:r>
              <a:rPr lang="zh-CN" altLang="en-US" sz="1100" b="1" dirty="0"/>
              <a:t>寄存器：</a:t>
            </a:r>
            <a:r>
              <a:rPr lang="en-US" altLang="zh-CN" sz="1100" b="1" dirty="0"/>
              <a:t> </a:t>
            </a:r>
          </a:p>
          <a:p>
            <a:pPr marL="215914">
              <a:lnSpc>
                <a:spcPct val="150000"/>
              </a:lnSpc>
            </a:pPr>
            <a:r>
              <a:rPr lang="en-US" altLang="zh-CN" sz="1050" dirty="0"/>
              <a:t>AI Core</a:t>
            </a:r>
            <a:r>
              <a:rPr lang="zh-CN" altLang="en-US" sz="1050" dirty="0"/>
              <a:t>中的各类寄存器资源主要是标量计算单元在使用。</a:t>
            </a:r>
            <a:endParaRPr lang="en-US" altLang="zh-CN" sz="1100" dirty="0"/>
          </a:p>
        </p:txBody>
      </p:sp>
      <p:sp>
        <p:nvSpPr>
          <p:cNvPr id="10" name="TextBox 3"/>
          <p:cNvSpPr txBox="1"/>
          <p:nvPr/>
        </p:nvSpPr>
        <p:spPr>
          <a:xfrm>
            <a:off x="726791" y="5407905"/>
            <a:ext cx="6924632" cy="1038340"/>
          </a:xfrm>
          <a:prstGeom prst="rect">
            <a:avLst/>
          </a:prstGeom>
          <a:noFill/>
        </p:spPr>
        <p:txBody>
          <a:bodyPr wrap="square" rtlCol="0">
            <a:spAutoFit/>
          </a:bodyPr>
          <a:lstStyle/>
          <a:p>
            <a:pPr marL="171381" indent="-171381">
              <a:lnSpc>
                <a:spcPct val="150000"/>
              </a:lnSpc>
              <a:buFont typeface="Arial" panose="020B0604020202020204" pitchFamily="34" charset="0"/>
              <a:buChar char="•"/>
            </a:pPr>
            <a:r>
              <a:rPr lang="zh-CN" altLang="en-US" sz="1100" b="1" dirty="0"/>
              <a:t>数据通路：是指</a:t>
            </a:r>
            <a:r>
              <a:rPr lang="en-US" altLang="zh-CN" sz="1100" b="1" dirty="0"/>
              <a:t>AI Core</a:t>
            </a:r>
            <a:r>
              <a:rPr lang="zh-CN" altLang="en-US" sz="1100" b="1" dirty="0"/>
              <a:t>在完成一次计算任务时，数据在</a:t>
            </a:r>
            <a:r>
              <a:rPr lang="en-US" altLang="zh-CN" sz="1100" b="1" dirty="0"/>
              <a:t>AI Core</a:t>
            </a:r>
            <a:r>
              <a:rPr lang="zh-CN" altLang="en-US" sz="1100" b="1" dirty="0"/>
              <a:t>中的流通路径。</a:t>
            </a:r>
            <a:endParaRPr lang="en-US" altLang="zh-CN" sz="1100" b="1" dirty="0"/>
          </a:p>
          <a:p>
            <a:pPr marL="215914">
              <a:lnSpc>
                <a:spcPct val="150000"/>
              </a:lnSpc>
            </a:pPr>
            <a:r>
              <a:rPr lang="zh-CN" altLang="en-US" sz="1000" dirty="0"/>
              <a:t>达芬奇架构数据通路的特点是</a:t>
            </a:r>
            <a:r>
              <a:rPr lang="zh-CN" altLang="en-US" sz="1000" b="1" dirty="0"/>
              <a:t>多进单出</a:t>
            </a:r>
            <a:r>
              <a:rPr lang="zh-CN" altLang="en-US" sz="1000" dirty="0"/>
              <a:t>，主要是考虑到神经网络在计算过程中，输入的数据种类繁多并且数量巨大，可以通过并行输入的方式来提高数据流入的效率。与此相反，将多种输入数据处理完成后往往只生成输出特征矩阵，数据种类相对单一，单输出的数据通路，可以节约芯片硬件资源。</a:t>
            </a:r>
            <a:endParaRPr lang="en-US" altLang="zh-CN" sz="1000" dirty="0"/>
          </a:p>
        </p:txBody>
      </p:sp>
      <p:sp>
        <p:nvSpPr>
          <p:cNvPr id="13" name="TextBox 3"/>
          <p:cNvSpPr txBox="1"/>
          <p:nvPr/>
        </p:nvSpPr>
        <p:spPr>
          <a:xfrm>
            <a:off x="2049964" y="1731669"/>
            <a:ext cx="4496844" cy="261508"/>
          </a:xfrm>
          <a:prstGeom prst="rect">
            <a:avLst/>
          </a:prstGeom>
          <a:solidFill>
            <a:schemeClr val="bg1">
              <a:lumMod val="60000"/>
              <a:lumOff val="40000"/>
            </a:schemeClr>
          </a:solidFill>
        </p:spPr>
        <p:txBody>
          <a:bodyPr wrap="square" rtlCol="0">
            <a:spAutoFit/>
          </a:bodyPr>
          <a:lstStyle/>
          <a:p>
            <a:r>
              <a:rPr lang="zh-CN" altLang="en-US" sz="1100" b="1" dirty="0">
                <a:latin typeface="+mn-ea"/>
              </a:rPr>
              <a:t>存储单元和相应的数据通路，构成了</a:t>
            </a:r>
            <a:r>
              <a:rPr lang="en-US" altLang="zh-CN" sz="1100" b="1" dirty="0">
                <a:latin typeface="+mn-ea"/>
              </a:rPr>
              <a:t>AI Core</a:t>
            </a:r>
            <a:r>
              <a:rPr lang="zh-CN" altLang="en-US" sz="1100" b="1" dirty="0">
                <a:latin typeface="+mn-ea"/>
              </a:rPr>
              <a:t>的存储系统。</a:t>
            </a:r>
            <a:endParaRPr lang="en-US" altLang="zh-CN" sz="1100" b="1" dirty="0">
              <a:latin typeface="+mn-ea"/>
            </a:endParaRPr>
          </a:p>
        </p:txBody>
      </p:sp>
    </p:spTree>
    <p:extLst>
      <p:ext uri="{BB962C8B-B14F-4D97-AF65-F5344CB8AC3E}">
        <p14:creationId xmlns:p14="http://schemas.microsoft.com/office/powerpoint/2010/main" val="62516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200" dirty="0">
                <a:latin typeface="+mn-lt"/>
                <a:ea typeface="+mj-ea"/>
                <a:cs typeface="+mn-ea"/>
              </a:rPr>
              <a:t>AI Core</a:t>
            </a:r>
            <a:r>
              <a:rPr lang="zh-CN" altLang="en-US" sz="3200" dirty="0">
                <a:latin typeface="+mn-lt"/>
                <a:ea typeface="+mj-ea"/>
                <a:cs typeface="+mn-ea"/>
              </a:rPr>
              <a:t>：控制单元</a:t>
            </a:r>
            <a:r>
              <a:rPr lang="en-US" sz="3200" dirty="0">
                <a:latin typeface="+mn-lt"/>
                <a:ea typeface="+mj-ea"/>
                <a:cs typeface="+mn-ea"/>
              </a:rPr>
              <a:t/>
            </a:r>
            <a:br>
              <a:rPr lang="en-US" sz="3200" dirty="0">
                <a:latin typeface="+mn-lt"/>
                <a:ea typeface="+mj-ea"/>
                <a:cs typeface="+mn-ea"/>
              </a:rPr>
            </a:br>
            <a:endParaRPr lang="en-US" sz="3200" dirty="0">
              <a:latin typeface="+mn-lt"/>
              <a:ea typeface="+mj-ea"/>
              <a:cs typeface="+mn-ea"/>
            </a:endParaRPr>
          </a:p>
        </p:txBody>
      </p:sp>
      <p:sp>
        <p:nvSpPr>
          <p:cNvPr id="4" name="文本占位符 3"/>
          <p:cNvSpPr>
            <a:spLocks noGrp="1"/>
          </p:cNvSpPr>
          <p:nvPr>
            <p:ph type="body" sz="quarter" idx="10"/>
          </p:nvPr>
        </p:nvSpPr>
        <p:spPr>
          <a:xfrm>
            <a:off x="731838" y="1047750"/>
            <a:ext cx="6691850" cy="4879805"/>
          </a:xfrm>
        </p:spPr>
        <p:txBody>
          <a:bodyPr/>
          <a:lstStyle/>
          <a:p>
            <a:r>
              <a:rPr lang="zh-CN" altLang="en-US" sz="1600" dirty="0"/>
              <a:t>控制单元主要组成部分为系统控制模块、指令缓存、标量指令处理队列、指令发射模块、矩阵运算队列、向量运算队列、存储转换队列和事件同步模块。</a:t>
            </a:r>
            <a:endParaRPr lang="en-US" altLang="zh-CN" sz="1600" dirty="0"/>
          </a:p>
          <a:p>
            <a:endParaRPr lang="en-US" dirty="0"/>
          </a:p>
        </p:txBody>
      </p:sp>
      <p:sp>
        <p:nvSpPr>
          <p:cNvPr id="6488" name="Rectangle 411"/>
          <p:cNvSpPr>
            <a:spLocks noChangeArrowheads="1"/>
          </p:cNvSpPr>
          <p:nvPr/>
        </p:nvSpPr>
        <p:spPr bwMode="auto">
          <a:xfrm>
            <a:off x="6704225" y="3331481"/>
            <a:ext cx="184659" cy="369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04" tIns="45702" rIns="91404" bIns="45702" numCol="1" anchor="ctr" anchorCtr="0" compatLnSpc="1">
            <a:prstTxWarp prst="textNoShape">
              <a:avLst/>
            </a:prstTxWarp>
            <a:spAutoFit/>
          </a:bodyPr>
          <a:lstStyle/>
          <a:p>
            <a:endParaRPr lang="zh-CN" altLang="en-US" sz="1799"/>
          </a:p>
        </p:txBody>
      </p:sp>
      <p:graphicFrame>
        <p:nvGraphicFramePr>
          <p:cNvPr id="3" name="对象 2"/>
          <p:cNvGraphicFramePr>
            <a:graphicFrameLocks noChangeAspect="1"/>
          </p:cNvGraphicFramePr>
          <p:nvPr>
            <p:extLst/>
          </p:nvPr>
        </p:nvGraphicFramePr>
        <p:xfrm>
          <a:off x="726791" y="2435355"/>
          <a:ext cx="6612279" cy="3829439"/>
        </p:xfrm>
        <a:graphic>
          <a:graphicData uri="http://schemas.openxmlformats.org/presentationml/2006/ole">
            <mc:AlternateContent xmlns:mc="http://schemas.openxmlformats.org/markup-compatibility/2006">
              <mc:Choice xmlns:v="urn:schemas-microsoft-com:vml" Requires="v">
                <p:oleObj spid="_x0000_s5130" r:id="rId4" imgW="7105745" imgH="3848195" progId="Visio.Drawing.15">
                  <p:embed/>
                </p:oleObj>
              </mc:Choice>
              <mc:Fallback>
                <p:oleObj r:id="rId4" imgW="7105745" imgH="3848195" progId="Visio.Drawing.15">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6791" y="2435355"/>
                        <a:ext cx="6612279" cy="3829439"/>
                      </a:xfrm>
                      <a:prstGeom prst="rect">
                        <a:avLst/>
                      </a:prstGeom>
                      <a:noFill/>
                    </p:spPr>
                  </p:pic>
                </p:oleObj>
              </mc:Fallback>
            </mc:AlternateContent>
          </a:graphicData>
        </a:graphic>
      </p:graphicFrame>
      <p:sp>
        <p:nvSpPr>
          <p:cNvPr id="10" name="文本占位符 3"/>
          <p:cNvSpPr txBox="1">
            <a:spLocks/>
          </p:cNvSpPr>
          <p:nvPr/>
        </p:nvSpPr>
        <p:spPr bwMode="auto">
          <a:xfrm>
            <a:off x="7423689" y="802256"/>
            <a:ext cx="4226286" cy="5555411"/>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lvl1pPr marL="302279" indent="-302279" algn="just" defTabSz="914034" rtl="0" eaLnBrk="1" fontAlgn="ctr" latinLnBrk="0" hangingPunct="1">
              <a:lnSpc>
                <a:spcPct val="140000"/>
              </a:lnSpc>
              <a:spcBef>
                <a:spcPts val="792"/>
              </a:spcBef>
              <a:buClrTx/>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baseline="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baseline="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baseline="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baseline="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zh-CN" altLang="en-US" sz="1400" dirty="0"/>
              <a:t>系统控制模块</a:t>
            </a:r>
            <a:r>
              <a:rPr lang="zh-CN" altLang="en-US" sz="1400" dirty="0" smtClean="0"/>
              <a:t>：</a:t>
            </a:r>
            <a:r>
              <a:rPr lang="zh-CN" altLang="en-US" sz="1200" dirty="0" smtClean="0"/>
              <a:t>控制</a:t>
            </a:r>
            <a:r>
              <a:rPr lang="zh-CN" altLang="en-US" sz="1200" dirty="0"/>
              <a:t>任务块（</a:t>
            </a:r>
            <a:r>
              <a:rPr lang="en-US" altLang="zh-CN" sz="1200" dirty="0"/>
              <a:t>AI Core</a:t>
            </a:r>
            <a:r>
              <a:rPr lang="zh-CN" altLang="en-US" sz="1200" dirty="0"/>
              <a:t>最小任计算务粒度）的执行进程，在任务块执行完成后，系统控制模块会进行中断处理和状态申报。如果执行过程出错，会把执行的错误状态报告给任务调度器；</a:t>
            </a:r>
            <a:endParaRPr lang="en-US" altLang="zh-CN" sz="1200" dirty="0"/>
          </a:p>
          <a:p>
            <a:r>
              <a:rPr lang="zh-CN" altLang="en-US" sz="1400" dirty="0"/>
              <a:t>指令缓存</a:t>
            </a:r>
            <a:r>
              <a:rPr lang="zh-CN" altLang="en-US" sz="1400" dirty="0" smtClean="0"/>
              <a:t>：</a:t>
            </a:r>
            <a:r>
              <a:rPr lang="zh-CN" altLang="en-US" sz="1200" dirty="0" smtClean="0"/>
              <a:t>在</a:t>
            </a:r>
            <a:r>
              <a:rPr lang="zh-CN" altLang="en-US" sz="1200" dirty="0"/>
              <a:t>指令执行过程中，可以提前预取后续指令，并一次读入多条指令进入缓存，提升指令执行效率；</a:t>
            </a:r>
            <a:endParaRPr lang="en-US" altLang="zh-CN" sz="1400" dirty="0"/>
          </a:p>
          <a:p>
            <a:r>
              <a:rPr lang="zh-CN" altLang="en-US" sz="1400" dirty="0"/>
              <a:t>标量指令处理队列</a:t>
            </a:r>
            <a:r>
              <a:rPr lang="zh-CN" altLang="en-US" sz="1400" dirty="0" smtClean="0"/>
              <a:t>：</a:t>
            </a:r>
            <a:r>
              <a:rPr lang="zh-CN" altLang="en-US" sz="1200" dirty="0" smtClean="0"/>
              <a:t>指令</a:t>
            </a:r>
            <a:r>
              <a:rPr lang="zh-CN" altLang="en-US" sz="1200" dirty="0"/>
              <a:t>被解码后便会被导入标量队列中，实现地址解码与运算控制，这些指令包括矩阵计算指令、向量计算指令以及存储转换指令等；</a:t>
            </a:r>
            <a:endParaRPr lang="en-US" altLang="zh-CN" sz="1200" dirty="0"/>
          </a:p>
          <a:p>
            <a:r>
              <a:rPr lang="zh-CN" altLang="en-US" sz="1400" dirty="0"/>
              <a:t>指令发射模块</a:t>
            </a:r>
            <a:r>
              <a:rPr lang="zh-CN" altLang="en-US" sz="1400" dirty="0" smtClean="0"/>
              <a:t>：</a:t>
            </a:r>
            <a:r>
              <a:rPr lang="zh-CN" altLang="en-US" sz="1100" dirty="0" smtClean="0"/>
              <a:t>读取</a:t>
            </a:r>
            <a:r>
              <a:rPr lang="zh-CN" altLang="en-US" sz="1100" dirty="0"/>
              <a:t>标量指令队列中配置好的指令地址和参数解码，然后根据指令类型分别发送到对应的指令执行队列中，而标量指令会驻留在标量指令处理队列中进行后续执行；</a:t>
            </a:r>
            <a:endParaRPr lang="en-US" altLang="zh-CN" sz="1100" dirty="0"/>
          </a:p>
          <a:p>
            <a:r>
              <a:rPr lang="zh-CN" altLang="en-US" sz="1400" dirty="0"/>
              <a:t>指令执行队列</a:t>
            </a:r>
            <a:r>
              <a:rPr lang="zh-CN" altLang="en-US" sz="1400" dirty="0" smtClean="0"/>
              <a:t>：</a:t>
            </a:r>
            <a:r>
              <a:rPr lang="zh-CN" altLang="en-US" sz="1100" dirty="0" smtClean="0"/>
              <a:t>指令</a:t>
            </a:r>
            <a:r>
              <a:rPr lang="zh-CN" altLang="en-US" sz="1100" dirty="0"/>
              <a:t>执行队列由矩阵运算队列、向量运算队列和存储转换队列组成，不同的指令进入相应的运算队列，队列中的指令按进入顺序执行；</a:t>
            </a:r>
            <a:endParaRPr lang="en-US" altLang="zh-CN" sz="1100" dirty="0"/>
          </a:p>
          <a:p>
            <a:r>
              <a:rPr lang="zh-CN" altLang="en-US" sz="1400" dirty="0"/>
              <a:t>事件同步模块</a:t>
            </a:r>
            <a:r>
              <a:rPr lang="zh-CN" altLang="en-US" sz="1400" dirty="0" smtClean="0"/>
              <a:t>：</a:t>
            </a:r>
            <a:r>
              <a:rPr lang="zh-CN" altLang="en-US" sz="1100" dirty="0" smtClean="0"/>
              <a:t>时刻</a:t>
            </a:r>
            <a:r>
              <a:rPr lang="zh-CN" altLang="en-US" sz="1100" dirty="0"/>
              <a:t>控制每条指令流水线的执行状态，并分析不同流水线的依赖关系，从而解决指令流水线之间的数据依赖和同步的问题</a:t>
            </a:r>
            <a:r>
              <a:rPr lang="zh-CN" altLang="en-US" sz="1100" dirty="0" smtClean="0"/>
              <a:t>。</a:t>
            </a:r>
            <a:endParaRPr lang="en-US" altLang="zh-CN" sz="1100" dirty="0"/>
          </a:p>
        </p:txBody>
      </p:sp>
    </p:spTree>
    <p:extLst>
      <p:ext uri="{BB962C8B-B14F-4D97-AF65-F5344CB8AC3E}">
        <p14:creationId xmlns:p14="http://schemas.microsoft.com/office/powerpoint/2010/main" val="426919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600" dirty="0">
                <a:cs typeface="+mn-ea"/>
              </a:rPr>
              <a:t>Ascend 310</a:t>
            </a:r>
            <a:r>
              <a:rPr lang="zh-CN" altLang="en-US" sz="3600" dirty="0">
                <a:cs typeface="+mn-ea"/>
              </a:rPr>
              <a:t>处理器逻辑架构</a:t>
            </a:r>
            <a:r>
              <a:rPr lang="en-US" altLang="zh-CN" sz="3600" dirty="0">
                <a:cs typeface="+mn-ea"/>
              </a:rPr>
              <a:t>(AI Inference </a:t>
            </a:r>
            <a:r>
              <a:rPr lang="en-US" altLang="zh-CN" sz="3600" dirty="0" err="1">
                <a:cs typeface="+mn-ea"/>
              </a:rPr>
              <a:t>SoC</a:t>
            </a:r>
            <a:r>
              <a:rPr lang="en-US" altLang="zh-CN" sz="3600" dirty="0">
                <a:cs typeface="+mn-ea"/>
              </a:rPr>
              <a:t>)</a:t>
            </a:r>
            <a:r>
              <a:rPr lang="en-US" sz="3600" dirty="0">
                <a:cs typeface="+mn-ea"/>
              </a:rPr>
              <a:t/>
            </a:r>
            <a:br>
              <a:rPr lang="en-US" sz="3600" dirty="0">
                <a:cs typeface="+mn-ea"/>
              </a:rPr>
            </a:br>
            <a:endParaRPr lang="zh-CN" altLang="en-US" sz="3600" dirty="0">
              <a:latin typeface="+mj-lt"/>
              <a:ea typeface="+mj-ea"/>
              <a:cs typeface="+mn-ea"/>
              <a:sym typeface="Microsoft YaHei" panose="020B0503020204020204" pitchFamily="34" charset="-122"/>
            </a:endParaRPr>
          </a:p>
        </p:txBody>
      </p:sp>
      <p:sp>
        <p:nvSpPr>
          <p:cNvPr id="3" name="文本占位符 2"/>
          <p:cNvSpPr>
            <a:spLocks noGrp="1"/>
          </p:cNvSpPr>
          <p:nvPr>
            <p:ph type="body" sz="quarter" idx="10"/>
          </p:nvPr>
        </p:nvSpPr>
        <p:spPr/>
        <p:txBody>
          <a:bodyPr/>
          <a:lstStyle/>
          <a:p>
            <a:r>
              <a:rPr lang="zh-CN" altLang="en-US" sz="2400" b="1" dirty="0"/>
              <a:t>昇腾</a:t>
            </a:r>
            <a:r>
              <a:rPr lang="en-US" altLang="zh-CN" sz="2400" b="1" dirty="0"/>
              <a:t>AI</a:t>
            </a:r>
            <a:r>
              <a:rPr lang="zh-CN" altLang="en-US" sz="2400" b="1" dirty="0"/>
              <a:t>处理器的主要架构组成：</a:t>
            </a:r>
            <a:endParaRPr lang="en-US" altLang="zh-CN" sz="2400" b="1" dirty="0"/>
          </a:p>
          <a:p>
            <a:pPr lvl="1">
              <a:lnSpc>
                <a:spcPct val="150000"/>
              </a:lnSpc>
              <a:spcBef>
                <a:spcPct val="0"/>
              </a:spcBef>
            </a:pPr>
            <a:r>
              <a:rPr lang="zh-CN" altLang="en-US" dirty="0">
                <a:cs typeface="+mn-ea"/>
              </a:rPr>
              <a:t>芯片系统控制</a:t>
            </a:r>
            <a:r>
              <a:rPr lang="en-US" altLang="zh-CN" dirty="0">
                <a:cs typeface="+mn-ea"/>
              </a:rPr>
              <a:t>CPU</a:t>
            </a:r>
            <a:r>
              <a:rPr lang="zh-CN" altLang="en-US" dirty="0">
                <a:cs typeface="+mn-ea"/>
              </a:rPr>
              <a:t>（</a:t>
            </a:r>
            <a:r>
              <a:rPr lang="en-US" altLang="zh-CN" dirty="0">
                <a:cs typeface="+mn-ea"/>
              </a:rPr>
              <a:t>Control CPU</a:t>
            </a:r>
            <a:r>
              <a:rPr lang="zh-CN" altLang="en-US" dirty="0">
                <a:cs typeface="+mn-ea"/>
              </a:rPr>
              <a:t>）</a:t>
            </a:r>
            <a:endParaRPr lang="en-US" altLang="zh-CN" dirty="0">
              <a:cs typeface="+mn-ea"/>
            </a:endParaRPr>
          </a:p>
          <a:p>
            <a:pPr lvl="1">
              <a:lnSpc>
                <a:spcPct val="150000"/>
              </a:lnSpc>
              <a:spcBef>
                <a:spcPct val="0"/>
              </a:spcBef>
            </a:pPr>
            <a:r>
              <a:rPr lang="en-US" altLang="zh-CN" dirty="0">
                <a:cs typeface="+mn-ea"/>
              </a:rPr>
              <a:t>AI</a:t>
            </a:r>
            <a:r>
              <a:rPr lang="zh-CN" altLang="en-US" dirty="0">
                <a:cs typeface="+mn-ea"/>
              </a:rPr>
              <a:t>计算引擎（包括</a:t>
            </a:r>
            <a:r>
              <a:rPr lang="en-US" altLang="zh-CN" dirty="0">
                <a:cs typeface="+mn-ea"/>
              </a:rPr>
              <a:t>AI Core</a:t>
            </a:r>
            <a:r>
              <a:rPr lang="zh-CN" altLang="en-US" dirty="0">
                <a:cs typeface="+mn-ea"/>
              </a:rPr>
              <a:t>和</a:t>
            </a:r>
            <a:r>
              <a:rPr lang="en-US" altLang="zh-CN" dirty="0">
                <a:cs typeface="+mn-ea"/>
              </a:rPr>
              <a:t>AI CPU</a:t>
            </a:r>
            <a:r>
              <a:rPr lang="zh-CN" altLang="en-US" dirty="0">
                <a:cs typeface="+mn-ea"/>
              </a:rPr>
              <a:t>）</a:t>
            </a:r>
            <a:endParaRPr lang="en-US" altLang="zh-CN" dirty="0">
              <a:cs typeface="+mn-ea"/>
            </a:endParaRPr>
          </a:p>
          <a:p>
            <a:pPr lvl="1">
              <a:lnSpc>
                <a:spcPct val="150000"/>
              </a:lnSpc>
              <a:spcBef>
                <a:spcPct val="0"/>
              </a:spcBef>
            </a:pPr>
            <a:r>
              <a:rPr lang="zh-CN" altLang="en-US" dirty="0">
                <a:cs typeface="+mn-ea"/>
              </a:rPr>
              <a:t>多层级的片上系统缓存（</a:t>
            </a:r>
            <a:r>
              <a:rPr lang="en-US" altLang="zh-CN" dirty="0">
                <a:cs typeface="+mn-ea"/>
              </a:rPr>
              <a:t>Cache</a:t>
            </a:r>
            <a:r>
              <a:rPr lang="zh-CN" altLang="en-US" dirty="0">
                <a:cs typeface="+mn-ea"/>
              </a:rPr>
              <a:t>）或缓冲区（</a:t>
            </a:r>
            <a:r>
              <a:rPr lang="en-US" altLang="zh-CN" dirty="0">
                <a:cs typeface="+mn-ea"/>
              </a:rPr>
              <a:t>Buffer</a:t>
            </a:r>
            <a:r>
              <a:rPr lang="zh-CN" altLang="en-US" dirty="0">
                <a:cs typeface="+mn-ea"/>
              </a:rPr>
              <a:t>）</a:t>
            </a:r>
            <a:endParaRPr lang="en-US" altLang="zh-CN" dirty="0">
              <a:cs typeface="+mn-ea"/>
            </a:endParaRPr>
          </a:p>
          <a:p>
            <a:pPr lvl="1">
              <a:lnSpc>
                <a:spcPct val="150000"/>
              </a:lnSpc>
              <a:spcBef>
                <a:spcPct val="0"/>
              </a:spcBef>
            </a:pPr>
            <a:r>
              <a:rPr lang="zh-CN" altLang="en-US" dirty="0">
                <a:cs typeface="+mn-ea"/>
              </a:rPr>
              <a:t>数字视觉预处理模块（</a:t>
            </a:r>
            <a:r>
              <a:rPr lang="en-US" altLang="zh-CN" dirty="0">
                <a:cs typeface="+mn-ea"/>
              </a:rPr>
              <a:t>Digital Vision Pre-Processing</a:t>
            </a:r>
            <a:r>
              <a:rPr lang="zh-CN" altLang="en-US" dirty="0">
                <a:cs typeface="+mn-ea"/>
              </a:rPr>
              <a:t>，</a:t>
            </a:r>
            <a:r>
              <a:rPr lang="en-US" altLang="zh-CN" dirty="0">
                <a:cs typeface="+mn-ea"/>
              </a:rPr>
              <a:t>DVPP</a:t>
            </a:r>
            <a:r>
              <a:rPr lang="zh-CN" altLang="en-US" dirty="0">
                <a:cs typeface="+mn-ea"/>
              </a:rPr>
              <a:t>）等</a:t>
            </a:r>
            <a:endParaRPr lang="en-US" altLang="zh-CN" dirty="0">
              <a:cs typeface="+mn-ea"/>
            </a:endParaRPr>
          </a:p>
          <a:p>
            <a:endParaRPr lang="en-US" dirty="0"/>
          </a:p>
        </p:txBody>
      </p:sp>
      <p:graphicFrame>
        <p:nvGraphicFramePr>
          <p:cNvPr id="30" name="对象 29"/>
          <p:cNvGraphicFramePr>
            <a:graphicFrameLocks noChangeAspect="1"/>
          </p:cNvGraphicFramePr>
          <p:nvPr>
            <p:extLst/>
          </p:nvPr>
        </p:nvGraphicFramePr>
        <p:xfrm>
          <a:off x="2658065" y="3609256"/>
          <a:ext cx="7164796" cy="2665412"/>
        </p:xfrm>
        <a:graphic>
          <a:graphicData uri="http://schemas.openxmlformats.org/presentationml/2006/ole">
            <mc:AlternateContent xmlns:mc="http://schemas.openxmlformats.org/markup-compatibility/2006">
              <mc:Choice xmlns:v="urn:schemas-microsoft-com:vml" Requires="v">
                <p:oleObj spid="_x0000_s6153" r:id="rId4" imgW="7505795" imgH="3124105" progId="Visio.Drawing.15">
                  <p:embed/>
                </p:oleObj>
              </mc:Choice>
              <mc:Fallback>
                <p:oleObj r:id="rId4" imgW="7505795" imgH="3124105" progId="Visio.Drawing.15">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8065" y="3609256"/>
                        <a:ext cx="7164796" cy="2665412"/>
                      </a:xfrm>
                      <a:prstGeom prst="rect">
                        <a:avLst/>
                      </a:prstGeom>
                      <a:noFill/>
                    </p:spPr>
                  </p:pic>
                </p:oleObj>
              </mc:Fallback>
            </mc:AlternateContent>
          </a:graphicData>
        </a:graphic>
      </p:graphicFrame>
    </p:spTree>
    <p:extLst>
      <p:ext uri="{BB962C8B-B14F-4D97-AF65-F5344CB8AC3E}">
        <p14:creationId xmlns:p14="http://schemas.microsoft.com/office/powerpoint/2010/main" val="121029463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200" dirty="0">
                <a:cs typeface="+mn-ea"/>
              </a:rPr>
              <a:t>Ascend 310</a:t>
            </a:r>
            <a:r>
              <a:rPr lang="zh-CN" altLang="en-US" sz="3200" dirty="0">
                <a:cs typeface="+mn-ea"/>
              </a:rPr>
              <a:t>处理器逻辑架构</a:t>
            </a:r>
            <a:r>
              <a:rPr lang="en-US" altLang="zh-CN" sz="3200" dirty="0">
                <a:cs typeface="+mn-ea"/>
              </a:rPr>
              <a:t>(AI Inference </a:t>
            </a:r>
            <a:r>
              <a:rPr lang="en-US" altLang="zh-CN" sz="3200" dirty="0" err="1">
                <a:cs typeface="+mn-ea"/>
              </a:rPr>
              <a:t>SoC</a:t>
            </a:r>
            <a:r>
              <a:rPr lang="en-US" altLang="zh-CN" sz="3200" dirty="0">
                <a:cs typeface="+mn-ea"/>
              </a:rPr>
              <a:t>)</a:t>
            </a:r>
            <a:r>
              <a:rPr lang="en-US" sz="3200" dirty="0">
                <a:cs typeface="+mn-ea"/>
              </a:rPr>
              <a:t/>
            </a:r>
            <a:br>
              <a:rPr lang="en-US" sz="3200" dirty="0">
                <a:cs typeface="+mn-ea"/>
              </a:rPr>
            </a:br>
            <a:endParaRPr lang="en-US" dirty="0"/>
          </a:p>
        </p:txBody>
      </p:sp>
      <p:graphicFrame>
        <p:nvGraphicFramePr>
          <p:cNvPr id="6" name="对象 5"/>
          <p:cNvGraphicFramePr>
            <a:graphicFrameLocks noChangeAspect="1"/>
          </p:cNvGraphicFramePr>
          <p:nvPr>
            <p:extLst/>
          </p:nvPr>
        </p:nvGraphicFramePr>
        <p:xfrm>
          <a:off x="2858126" y="2308814"/>
          <a:ext cx="6734572" cy="2916189"/>
        </p:xfrm>
        <a:graphic>
          <a:graphicData uri="http://schemas.openxmlformats.org/presentationml/2006/ole">
            <mc:AlternateContent xmlns:mc="http://schemas.openxmlformats.org/markup-compatibility/2006">
              <mc:Choice xmlns:v="urn:schemas-microsoft-com:vml" Requires="v">
                <p:oleObj spid="_x0000_s7177" r:id="rId3" imgW="7505795" imgH="3124105" progId="Visio.Drawing.15">
                  <p:embed/>
                </p:oleObj>
              </mc:Choice>
              <mc:Fallback>
                <p:oleObj r:id="rId3" imgW="7505795" imgH="3124105" progId="Visio.Drawing.15">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58126" y="2308814"/>
                        <a:ext cx="6734572" cy="2916189"/>
                      </a:xfrm>
                      <a:prstGeom prst="rect">
                        <a:avLst/>
                      </a:prstGeom>
                      <a:noFill/>
                    </p:spPr>
                  </p:pic>
                </p:oleObj>
              </mc:Fallback>
            </mc:AlternateContent>
          </a:graphicData>
        </a:graphic>
      </p:graphicFrame>
      <p:sp>
        <p:nvSpPr>
          <p:cNvPr id="3" name="圆角矩形 2"/>
          <p:cNvSpPr/>
          <p:nvPr/>
        </p:nvSpPr>
        <p:spPr>
          <a:xfrm>
            <a:off x="3421661" y="2952819"/>
            <a:ext cx="804019" cy="761123"/>
          </a:xfrm>
          <a:prstGeom prst="roundRect">
            <a:avLst/>
          </a:prstGeom>
          <a:solidFill>
            <a:srgbClr val="EA002F">
              <a:alpha val="20000"/>
            </a:srgbClr>
          </a:solidFill>
          <a:ln w="25400">
            <a:solidFill>
              <a:srgbClr val="F4708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13" name="圆角矩形 12"/>
          <p:cNvSpPr/>
          <p:nvPr/>
        </p:nvSpPr>
        <p:spPr>
          <a:xfrm>
            <a:off x="4285809" y="2952819"/>
            <a:ext cx="2252859" cy="761123"/>
          </a:xfrm>
          <a:prstGeom prst="roundRect">
            <a:avLst/>
          </a:prstGeom>
          <a:solidFill>
            <a:schemeClr val="accent4">
              <a:lumMod val="50000"/>
              <a:alpha val="20000"/>
            </a:schemeClr>
          </a:solidFill>
          <a:ln w="25400">
            <a:solidFill>
              <a:srgbClr val="C6C58D"/>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17" name="圆角矩形 16"/>
          <p:cNvSpPr/>
          <p:nvPr/>
        </p:nvSpPr>
        <p:spPr>
          <a:xfrm>
            <a:off x="3009596" y="4180185"/>
            <a:ext cx="804019" cy="578577"/>
          </a:xfrm>
          <a:prstGeom prst="roundRect">
            <a:avLst/>
          </a:prstGeom>
          <a:solidFill>
            <a:srgbClr val="0070C0">
              <a:alpha val="20000"/>
            </a:srgbClr>
          </a:solidFill>
          <a:ln w="25400">
            <a:solidFill>
              <a:srgbClr val="81B7D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5" name="圆角矩形 24"/>
          <p:cNvSpPr/>
          <p:nvPr/>
        </p:nvSpPr>
        <p:spPr>
          <a:xfrm>
            <a:off x="4378037" y="4126616"/>
            <a:ext cx="1923657" cy="578577"/>
          </a:xfrm>
          <a:prstGeom prst="roundRect">
            <a:avLst/>
          </a:prstGeom>
          <a:solidFill>
            <a:srgbClr val="7030A0">
              <a:alpha val="20000"/>
            </a:srgbClr>
          </a:solidFill>
          <a:ln w="25400">
            <a:solidFill>
              <a:srgbClr val="C0A6D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9" name="任意多边形 28"/>
          <p:cNvSpPr/>
          <p:nvPr/>
        </p:nvSpPr>
        <p:spPr>
          <a:xfrm>
            <a:off x="6428209" y="2419729"/>
            <a:ext cx="2052116" cy="2383681"/>
          </a:xfrm>
          <a:custGeom>
            <a:avLst/>
            <a:gdLst>
              <a:gd name="connsiteX0" fmla="*/ 107577 w 2052918"/>
              <a:gd name="connsiteY0" fmla="*/ 134470 h 2384612"/>
              <a:gd name="connsiteX1" fmla="*/ 0 w 2052918"/>
              <a:gd name="connsiteY1" fmla="*/ 358588 h 2384612"/>
              <a:gd name="connsiteX2" fmla="*/ 502024 w 2052918"/>
              <a:gd name="connsiteY2" fmla="*/ 1156447 h 2384612"/>
              <a:gd name="connsiteX3" fmla="*/ 1075765 w 2052918"/>
              <a:gd name="connsiteY3" fmla="*/ 2115670 h 2384612"/>
              <a:gd name="connsiteX4" fmla="*/ 1290918 w 2052918"/>
              <a:gd name="connsiteY4" fmla="*/ 2384612 h 2384612"/>
              <a:gd name="connsiteX5" fmla="*/ 1981200 w 2052918"/>
              <a:gd name="connsiteY5" fmla="*/ 2339788 h 2384612"/>
              <a:gd name="connsiteX6" fmla="*/ 2052918 w 2052918"/>
              <a:gd name="connsiteY6" fmla="*/ 1586753 h 2384612"/>
              <a:gd name="connsiteX7" fmla="*/ 1622612 w 2052918"/>
              <a:gd name="connsiteY7" fmla="*/ 564776 h 2384612"/>
              <a:gd name="connsiteX8" fmla="*/ 1335741 w 2052918"/>
              <a:gd name="connsiteY8" fmla="*/ 134470 h 2384612"/>
              <a:gd name="connsiteX9" fmla="*/ 448235 w 2052918"/>
              <a:gd name="connsiteY9" fmla="*/ 0 h 2384612"/>
              <a:gd name="connsiteX10" fmla="*/ 107577 w 2052918"/>
              <a:gd name="connsiteY10" fmla="*/ 134470 h 238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2918" h="2384612">
                <a:moveTo>
                  <a:pt x="107577" y="134470"/>
                </a:moveTo>
                <a:lnTo>
                  <a:pt x="0" y="358588"/>
                </a:lnTo>
                <a:lnTo>
                  <a:pt x="502024" y="1156447"/>
                </a:lnTo>
                <a:lnTo>
                  <a:pt x="1075765" y="2115670"/>
                </a:lnTo>
                <a:lnTo>
                  <a:pt x="1290918" y="2384612"/>
                </a:lnTo>
                <a:lnTo>
                  <a:pt x="1981200" y="2339788"/>
                </a:lnTo>
                <a:lnTo>
                  <a:pt x="2052918" y="1586753"/>
                </a:lnTo>
                <a:lnTo>
                  <a:pt x="1622612" y="564776"/>
                </a:lnTo>
                <a:lnTo>
                  <a:pt x="1335741" y="134470"/>
                </a:lnTo>
                <a:lnTo>
                  <a:pt x="448235" y="0"/>
                </a:lnTo>
                <a:lnTo>
                  <a:pt x="107577" y="134470"/>
                </a:lnTo>
                <a:close/>
              </a:path>
            </a:pathLst>
          </a:custGeom>
          <a:solidFill>
            <a:srgbClr val="00B050">
              <a:alpha val="20000"/>
            </a:srgbClr>
          </a:solidFill>
          <a:ln w="25400">
            <a:solidFill>
              <a:srgbClr val="9CE0B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34" name="线形标注 2(带强调线) 33"/>
          <p:cNvSpPr/>
          <p:nvPr/>
        </p:nvSpPr>
        <p:spPr>
          <a:xfrm>
            <a:off x="888636" y="1578748"/>
            <a:ext cx="2027417" cy="843042"/>
          </a:xfrm>
          <a:prstGeom prst="accentCallout2">
            <a:avLst>
              <a:gd name="adj1" fmla="val 36309"/>
              <a:gd name="adj2" fmla="val 100490"/>
              <a:gd name="adj3" fmla="val 46791"/>
              <a:gd name="adj4" fmla="val 113136"/>
              <a:gd name="adj5" fmla="val 172749"/>
              <a:gd name="adj6" fmla="val 140631"/>
            </a:avLst>
          </a:prstGeom>
          <a:solidFill>
            <a:schemeClr val="bg1"/>
          </a:solidFill>
          <a:ln w="22225">
            <a:solidFill>
              <a:srgbClr val="F4708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rPr>
              <a:t>AI Core</a:t>
            </a:r>
          </a:p>
          <a:p>
            <a:pPr lvl="0">
              <a:lnSpc>
                <a:spcPct val="150000"/>
              </a:lnSpc>
            </a:pPr>
            <a:r>
              <a:rPr lang="zh-CN" altLang="en-US" sz="1000" kern="0" dirty="0">
                <a:solidFill>
                  <a:srgbClr val="1D1D1A"/>
                </a:solidFill>
              </a:rPr>
              <a:t>昇腾</a:t>
            </a:r>
            <a:r>
              <a:rPr lang="en-US" altLang="zh-CN" sz="1000" kern="0" dirty="0">
                <a:solidFill>
                  <a:srgbClr val="1D1D1A"/>
                </a:solidFill>
              </a:rPr>
              <a:t>AI</a:t>
            </a:r>
            <a:r>
              <a:rPr lang="zh-CN" altLang="en-US" sz="1000" kern="0" dirty="0">
                <a:solidFill>
                  <a:srgbClr val="1D1D1A"/>
                </a:solidFill>
              </a:rPr>
              <a:t>芯片的计算核心，</a:t>
            </a:r>
            <a:r>
              <a:rPr lang="zh-CN" altLang="zh-CN" sz="1000" kern="0" dirty="0">
                <a:solidFill>
                  <a:srgbClr val="1D1D1A"/>
                </a:solidFill>
              </a:rPr>
              <a:t>负责执行矩阵、向量</a:t>
            </a:r>
            <a:r>
              <a:rPr lang="zh-CN" altLang="en-US" sz="1000" kern="0" dirty="0">
                <a:solidFill>
                  <a:srgbClr val="1D1D1A"/>
                </a:solidFill>
              </a:rPr>
              <a:t>、标量</a:t>
            </a:r>
            <a:r>
              <a:rPr lang="zh-CN" altLang="zh-CN" sz="1000" kern="0" dirty="0">
                <a:solidFill>
                  <a:srgbClr val="1D1D1A"/>
                </a:solidFill>
              </a:rPr>
              <a:t>计算密集的算子任务</a:t>
            </a:r>
            <a:r>
              <a:rPr lang="zh-CN" altLang="en-US" sz="1000" kern="0" dirty="0">
                <a:solidFill>
                  <a:srgbClr val="1D1D1A"/>
                </a:solidFill>
              </a:rPr>
              <a:t>，采用达芬奇架构。</a:t>
            </a:r>
            <a:r>
              <a:rPr lang="en-US" altLang="zh-CN" sz="1000" kern="0" dirty="0">
                <a:solidFill>
                  <a:srgbClr val="1D1D1A"/>
                </a:solidFill>
              </a:rPr>
              <a:t> Ascend 310</a:t>
            </a:r>
            <a:r>
              <a:rPr lang="zh-CN" altLang="zh-CN" sz="1000" kern="0" dirty="0">
                <a:solidFill>
                  <a:srgbClr val="1D1D1A"/>
                </a:solidFill>
              </a:rPr>
              <a:t>集成</a:t>
            </a:r>
            <a:r>
              <a:rPr lang="zh-CN" altLang="en-US" sz="1000" kern="0" dirty="0">
                <a:solidFill>
                  <a:srgbClr val="1D1D1A"/>
                </a:solidFill>
              </a:rPr>
              <a:t>了</a:t>
            </a:r>
            <a:r>
              <a:rPr lang="en-US" altLang="zh-CN" sz="1000" kern="0" dirty="0">
                <a:solidFill>
                  <a:srgbClr val="1D1D1A"/>
                </a:solidFill>
              </a:rPr>
              <a:t>2</a:t>
            </a:r>
            <a:r>
              <a:rPr lang="zh-CN" altLang="zh-CN" sz="1000" kern="0" dirty="0">
                <a:solidFill>
                  <a:srgbClr val="1D1D1A"/>
                </a:solidFill>
              </a:rPr>
              <a:t>个</a:t>
            </a:r>
            <a:r>
              <a:rPr lang="en-US" altLang="zh-CN" sz="1000" kern="0" dirty="0">
                <a:solidFill>
                  <a:srgbClr val="1D1D1A"/>
                </a:solidFill>
              </a:rPr>
              <a:t>AI Core</a:t>
            </a:r>
            <a:r>
              <a:rPr lang="zh-CN" altLang="en-US" sz="1000" kern="0" dirty="0">
                <a:solidFill>
                  <a:srgbClr val="1D1D1A"/>
                </a:solidFill>
                <a:latin typeface="微软雅黑" panose="020B0503020204020204" pitchFamily="34" charset="-122"/>
                <a:ea typeface="微软雅黑" panose="020B0503020204020204" pitchFamily="34" charset="-122"/>
              </a:rPr>
              <a:t>。</a:t>
            </a:r>
            <a:endParaRPr lang="en-US" altLang="zh-CN" sz="1000" kern="0" dirty="0">
              <a:solidFill>
                <a:srgbClr val="1D1D1A"/>
              </a:solidFill>
              <a:latin typeface="微软雅黑" panose="020B0503020204020204" pitchFamily="34" charset="-122"/>
              <a:ea typeface="微软雅黑" panose="020B0503020204020204" pitchFamily="34" charset="-122"/>
            </a:endParaRPr>
          </a:p>
        </p:txBody>
      </p:sp>
      <p:sp>
        <p:nvSpPr>
          <p:cNvPr id="35" name="线形标注 2(带强调线) 34"/>
          <p:cNvSpPr/>
          <p:nvPr/>
        </p:nvSpPr>
        <p:spPr>
          <a:xfrm>
            <a:off x="5495279" y="5282866"/>
            <a:ext cx="4853037" cy="855739"/>
          </a:xfrm>
          <a:prstGeom prst="accentCallout2">
            <a:avLst>
              <a:gd name="adj1" fmla="val 47151"/>
              <a:gd name="adj2" fmla="val -728"/>
              <a:gd name="adj3" fmla="val 26174"/>
              <a:gd name="adj4" fmla="val -5989"/>
              <a:gd name="adj5" fmla="val -72021"/>
              <a:gd name="adj6" fmla="val -9672"/>
            </a:avLst>
          </a:prstGeom>
          <a:solidFill>
            <a:schemeClr val="bg1"/>
          </a:solidFill>
          <a:ln w="22225">
            <a:solidFill>
              <a:srgbClr val="C0A6D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rPr>
              <a:t>Cache &amp; Buffer</a:t>
            </a:r>
          </a:p>
          <a:p>
            <a:pPr lvl="0">
              <a:lnSpc>
                <a:spcPct val="150000"/>
              </a:lnSpc>
            </a:pPr>
            <a:r>
              <a:rPr lang="en-US" altLang="zh-CN" sz="1000" kern="0" dirty="0">
                <a:solidFill>
                  <a:srgbClr val="1D1D1A"/>
                </a:solidFill>
              </a:rPr>
              <a:t>SOC</a:t>
            </a:r>
            <a:r>
              <a:rPr lang="zh-CN" altLang="zh-CN" sz="1000" kern="0" dirty="0">
                <a:solidFill>
                  <a:srgbClr val="1D1D1A"/>
                </a:solidFill>
              </a:rPr>
              <a:t>片内有层次化的</a:t>
            </a:r>
            <a:r>
              <a:rPr lang="en-US" altLang="zh-CN" sz="1000" kern="0" dirty="0">
                <a:solidFill>
                  <a:srgbClr val="1D1D1A"/>
                </a:solidFill>
              </a:rPr>
              <a:t>memory</a:t>
            </a:r>
            <a:r>
              <a:rPr lang="zh-CN" altLang="zh-CN" sz="1000" kern="0" dirty="0">
                <a:solidFill>
                  <a:srgbClr val="1D1D1A"/>
                </a:solidFill>
              </a:rPr>
              <a:t>结构，</a:t>
            </a:r>
            <a:r>
              <a:rPr lang="en-US" altLang="zh-CN" sz="1000" kern="0" dirty="0">
                <a:solidFill>
                  <a:srgbClr val="1D1D1A"/>
                </a:solidFill>
              </a:rPr>
              <a:t>AI core</a:t>
            </a:r>
            <a:r>
              <a:rPr lang="zh-CN" altLang="zh-CN" sz="1000" kern="0" dirty="0">
                <a:solidFill>
                  <a:srgbClr val="1D1D1A"/>
                </a:solidFill>
              </a:rPr>
              <a:t>内部有两级</a:t>
            </a:r>
            <a:r>
              <a:rPr lang="en-US" altLang="zh-CN" sz="1000" kern="0" dirty="0">
                <a:solidFill>
                  <a:srgbClr val="1D1D1A"/>
                </a:solidFill>
              </a:rPr>
              <a:t>memory buffer</a:t>
            </a:r>
            <a:r>
              <a:rPr lang="zh-CN" altLang="zh-CN" sz="1000" kern="0" dirty="0">
                <a:solidFill>
                  <a:srgbClr val="1D1D1A"/>
                </a:solidFill>
              </a:rPr>
              <a:t>，</a:t>
            </a:r>
            <a:r>
              <a:rPr lang="en-US" altLang="zh-CN" sz="1000" kern="0" dirty="0">
                <a:solidFill>
                  <a:srgbClr val="1D1D1A"/>
                </a:solidFill>
              </a:rPr>
              <a:t>SOC</a:t>
            </a:r>
            <a:r>
              <a:rPr lang="zh-CN" altLang="zh-CN" sz="1000" kern="0" dirty="0">
                <a:solidFill>
                  <a:srgbClr val="1D1D1A"/>
                </a:solidFill>
              </a:rPr>
              <a:t>片上还有</a:t>
            </a:r>
            <a:r>
              <a:rPr lang="en-US" altLang="zh-CN" sz="1000" kern="0" dirty="0">
                <a:solidFill>
                  <a:srgbClr val="1D1D1A"/>
                </a:solidFill>
              </a:rPr>
              <a:t>8MB L2 buffer</a:t>
            </a:r>
            <a:r>
              <a:rPr lang="zh-CN" altLang="zh-CN" sz="1000" kern="0" dirty="0">
                <a:solidFill>
                  <a:srgbClr val="1D1D1A"/>
                </a:solidFill>
              </a:rPr>
              <a:t>，专用于</a:t>
            </a:r>
            <a:r>
              <a:rPr lang="en-US" altLang="zh-CN" sz="1000" kern="0" dirty="0">
                <a:solidFill>
                  <a:srgbClr val="1D1D1A"/>
                </a:solidFill>
              </a:rPr>
              <a:t>AI Core</a:t>
            </a:r>
            <a:r>
              <a:rPr lang="zh-CN" altLang="zh-CN" sz="1000" kern="0" dirty="0">
                <a:solidFill>
                  <a:srgbClr val="1D1D1A"/>
                </a:solidFill>
              </a:rPr>
              <a:t>、</a:t>
            </a:r>
            <a:r>
              <a:rPr lang="en-US" altLang="zh-CN" sz="1000" kern="0" dirty="0">
                <a:solidFill>
                  <a:srgbClr val="1D1D1A"/>
                </a:solidFill>
              </a:rPr>
              <a:t>AI CPU</a:t>
            </a:r>
            <a:r>
              <a:rPr lang="zh-CN" altLang="zh-CN" sz="1000" kern="0" dirty="0">
                <a:solidFill>
                  <a:srgbClr val="1D1D1A"/>
                </a:solidFill>
              </a:rPr>
              <a:t>，提供高带宽、低延迟的</a:t>
            </a:r>
            <a:r>
              <a:rPr lang="en-US" altLang="zh-CN" sz="1000" kern="0" dirty="0">
                <a:solidFill>
                  <a:srgbClr val="1D1D1A"/>
                </a:solidFill>
              </a:rPr>
              <a:t>memory</a:t>
            </a:r>
            <a:r>
              <a:rPr lang="zh-CN" altLang="zh-CN" sz="1000" kern="0" dirty="0">
                <a:solidFill>
                  <a:srgbClr val="1D1D1A"/>
                </a:solidFill>
              </a:rPr>
              <a:t>访问。芯片还集成了</a:t>
            </a:r>
            <a:r>
              <a:rPr lang="en-US" altLang="zh-CN" sz="1000" kern="0" dirty="0">
                <a:solidFill>
                  <a:srgbClr val="1D1D1A"/>
                </a:solidFill>
              </a:rPr>
              <a:t>LPDDR4x</a:t>
            </a:r>
            <a:r>
              <a:rPr lang="zh-CN" altLang="zh-CN" sz="1000" kern="0" dirty="0">
                <a:solidFill>
                  <a:srgbClr val="1D1D1A"/>
                </a:solidFill>
              </a:rPr>
              <a:t>控制器，为芯片提供更大容量的</a:t>
            </a:r>
            <a:r>
              <a:rPr lang="en-US" altLang="zh-CN" sz="1000" kern="0" dirty="0">
                <a:solidFill>
                  <a:srgbClr val="1D1D1A"/>
                </a:solidFill>
              </a:rPr>
              <a:t>DDR</a:t>
            </a:r>
            <a:r>
              <a:rPr lang="zh-CN" altLang="zh-CN" sz="1000" kern="0" dirty="0">
                <a:solidFill>
                  <a:srgbClr val="1D1D1A"/>
                </a:solidFill>
              </a:rPr>
              <a:t>内存</a:t>
            </a:r>
            <a:r>
              <a:rPr lang="zh-CN" altLang="en-US" sz="1000" kern="0" dirty="0">
                <a:solidFill>
                  <a:srgbClr val="1D1D1A"/>
                </a:solidFill>
              </a:rPr>
              <a:t>。</a:t>
            </a:r>
            <a:endParaRPr lang="en-US" altLang="zh-CN" sz="1000" kern="0" dirty="0">
              <a:solidFill>
                <a:srgbClr val="1D1D1A"/>
              </a:solidFill>
            </a:endParaRPr>
          </a:p>
        </p:txBody>
      </p:sp>
      <p:sp>
        <p:nvSpPr>
          <p:cNvPr id="36" name="线形标注 2(带强调线) 35"/>
          <p:cNvSpPr/>
          <p:nvPr/>
        </p:nvSpPr>
        <p:spPr>
          <a:xfrm>
            <a:off x="583132" y="5223983"/>
            <a:ext cx="2522571" cy="825931"/>
          </a:xfrm>
          <a:prstGeom prst="accentCallout2">
            <a:avLst>
              <a:gd name="adj1" fmla="val 36309"/>
              <a:gd name="adj2" fmla="val 100490"/>
              <a:gd name="adj3" fmla="val 32382"/>
              <a:gd name="adj4" fmla="val 108247"/>
              <a:gd name="adj5" fmla="val -56463"/>
              <a:gd name="adj6" fmla="val 118319"/>
            </a:avLst>
          </a:prstGeom>
          <a:solidFill>
            <a:schemeClr val="bg1"/>
          </a:solidFill>
          <a:ln w="22225">
            <a:solidFill>
              <a:srgbClr val="81B7D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rPr>
              <a:t>DVPP</a:t>
            </a:r>
          </a:p>
          <a:p>
            <a:pPr lvl="0">
              <a:lnSpc>
                <a:spcPct val="150000"/>
              </a:lnSpc>
            </a:pPr>
            <a:r>
              <a:rPr lang="zh-CN" altLang="en-US" sz="1000" kern="0" dirty="0">
                <a:solidFill>
                  <a:schemeClr val="tx1"/>
                </a:solidFill>
              </a:rPr>
              <a:t>数字视觉预处理子系统，完成图像视频的编解码。用于将从网络或终端设备获得的视觉数据，进行预处理以实现格式和精度转换等要求，之后提供给</a:t>
            </a:r>
            <a:r>
              <a:rPr lang="en-US" altLang="zh-CN" sz="1000" kern="0" dirty="0">
                <a:solidFill>
                  <a:schemeClr val="tx1"/>
                </a:solidFill>
              </a:rPr>
              <a:t>AI</a:t>
            </a:r>
            <a:r>
              <a:rPr lang="zh-CN" altLang="en-US" sz="1000" kern="0" dirty="0">
                <a:solidFill>
                  <a:schemeClr val="tx1"/>
                </a:solidFill>
              </a:rPr>
              <a:t>计算引擎</a:t>
            </a:r>
            <a:r>
              <a:rPr lang="zh-CN" altLang="en-US" sz="1000" kern="0" dirty="0">
                <a:solidFill>
                  <a:schemeClr val="tx1"/>
                </a:solidFill>
                <a:latin typeface="微软雅黑" panose="020B0503020204020204" pitchFamily="34" charset="-122"/>
                <a:ea typeface="微软雅黑" panose="020B0503020204020204" pitchFamily="34" charset="-122"/>
              </a:rPr>
              <a:t>。</a:t>
            </a:r>
            <a:endParaRPr lang="en-US" altLang="zh-CN" sz="1000" kern="0" dirty="0">
              <a:solidFill>
                <a:schemeClr val="tx1"/>
              </a:solidFill>
              <a:latin typeface="微软雅黑" panose="020B0503020204020204" pitchFamily="34" charset="-122"/>
              <a:ea typeface="微软雅黑" panose="020B0503020204020204" pitchFamily="34" charset="-122"/>
            </a:endParaRPr>
          </a:p>
        </p:txBody>
      </p:sp>
      <p:sp>
        <p:nvSpPr>
          <p:cNvPr id="37" name="线形标注 2(带强调线) 36"/>
          <p:cNvSpPr/>
          <p:nvPr/>
        </p:nvSpPr>
        <p:spPr>
          <a:xfrm>
            <a:off x="9891624" y="2901114"/>
            <a:ext cx="1993238" cy="799961"/>
          </a:xfrm>
          <a:prstGeom prst="accentCallout2">
            <a:avLst>
              <a:gd name="adj1" fmla="val 47151"/>
              <a:gd name="adj2" fmla="val -728"/>
              <a:gd name="adj3" fmla="val 41185"/>
              <a:gd name="adj4" fmla="val -15430"/>
              <a:gd name="adj5" fmla="val 88716"/>
              <a:gd name="adj6" fmla="val -78907"/>
            </a:avLst>
          </a:prstGeom>
          <a:solidFill>
            <a:schemeClr val="bg1"/>
          </a:solidFill>
          <a:ln w="22225">
            <a:solidFill>
              <a:srgbClr val="9CE0B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zh-CN" altLang="en-US" sz="1000" b="1" kern="0" dirty="0">
                <a:solidFill>
                  <a:srgbClr val="1D1D1A"/>
                </a:solidFill>
              </a:rPr>
              <a:t>对外接口</a:t>
            </a:r>
            <a:endParaRPr lang="en-US" altLang="zh-CN" sz="1000" b="1" kern="0" dirty="0">
              <a:solidFill>
                <a:srgbClr val="1D1D1A"/>
              </a:solidFill>
            </a:endParaRPr>
          </a:p>
          <a:p>
            <a:pPr lvl="0">
              <a:lnSpc>
                <a:spcPct val="150000"/>
              </a:lnSpc>
            </a:pPr>
            <a:r>
              <a:rPr lang="zh-CN" altLang="zh-CN" sz="1000" kern="0" dirty="0">
                <a:solidFill>
                  <a:schemeClr val="tx1"/>
                </a:solidFill>
              </a:rPr>
              <a:t>支持</a:t>
            </a:r>
            <a:r>
              <a:rPr lang="en-US" altLang="zh-CN" sz="1000" kern="0" dirty="0">
                <a:solidFill>
                  <a:schemeClr val="tx1"/>
                </a:solidFill>
              </a:rPr>
              <a:t>PCIE3.0</a:t>
            </a:r>
            <a:r>
              <a:rPr lang="zh-CN" altLang="en-US" sz="1000" kern="0" dirty="0">
                <a:solidFill>
                  <a:schemeClr val="tx1"/>
                </a:solidFill>
              </a:rPr>
              <a:t>、</a:t>
            </a:r>
            <a:r>
              <a:rPr lang="en-US" altLang="zh-CN" sz="1000" kern="0" dirty="0">
                <a:solidFill>
                  <a:schemeClr val="tx1"/>
                </a:solidFill>
              </a:rPr>
              <a:t>RGMII</a:t>
            </a:r>
            <a:r>
              <a:rPr lang="zh-CN" altLang="en-US" sz="1000" kern="0" dirty="0">
                <a:solidFill>
                  <a:schemeClr val="tx1"/>
                </a:solidFill>
              </a:rPr>
              <a:t>、</a:t>
            </a:r>
            <a:r>
              <a:rPr lang="en-US" altLang="zh-CN" sz="1000" kern="0" dirty="0">
                <a:solidFill>
                  <a:schemeClr val="tx1"/>
                </a:solidFill>
              </a:rPr>
              <a:t>USB3.0</a:t>
            </a:r>
            <a:r>
              <a:rPr lang="zh-CN" altLang="en-US" sz="1000" kern="0" dirty="0">
                <a:solidFill>
                  <a:schemeClr val="tx1"/>
                </a:solidFill>
              </a:rPr>
              <a:t>等高速</a:t>
            </a:r>
            <a:r>
              <a:rPr lang="zh-CN" altLang="zh-CN" sz="1000" kern="0" dirty="0">
                <a:solidFill>
                  <a:schemeClr val="tx1"/>
                </a:solidFill>
              </a:rPr>
              <a:t>接口</a:t>
            </a:r>
            <a:r>
              <a:rPr lang="zh-CN" altLang="en-US" sz="1000" kern="0" dirty="0">
                <a:solidFill>
                  <a:schemeClr val="tx1"/>
                </a:solidFill>
              </a:rPr>
              <a:t>、以及</a:t>
            </a:r>
            <a:r>
              <a:rPr lang="en-US" altLang="zh-CN" sz="1000" kern="0" dirty="0">
                <a:solidFill>
                  <a:schemeClr val="tx1"/>
                </a:solidFill>
              </a:rPr>
              <a:t>GPIO</a:t>
            </a:r>
            <a:r>
              <a:rPr lang="zh-CN" altLang="en-US" sz="1000" kern="0" dirty="0">
                <a:solidFill>
                  <a:schemeClr val="tx1"/>
                </a:solidFill>
              </a:rPr>
              <a:t>、</a:t>
            </a:r>
            <a:r>
              <a:rPr lang="en-US" altLang="zh-CN" sz="1000" kern="0" dirty="0">
                <a:solidFill>
                  <a:schemeClr val="tx1"/>
                </a:solidFill>
              </a:rPr>
              <a:t>UART</a:t>
            </a:r>
            <a:r>
              <a:rPr lang="zh-CN" altLang="en-US" sz="1000" kern="0" dirty="0">
                <a:solidFill>
                  <a:schemeClr val="tx1"/>
                </a:solidFill>
              </a:rPr>
              <a:t>、</a:t>
            </a:r>
            <a:r>
              <a:rPr lang="en-US" altLang="zh-CN" sz="1000" kern="0" dirty="0">
                <a:solidFill>
                  <a:schemeClr val="tx1"/>
                </a:solidFill>
              </a:rPr>
              <a:t>I2C</a:t>
            </a:r>
            <a:r>
              <a:rPr lang="zh-CN" altLang="en-US" sz="1000" kern="0" dirty="0">
                <a:solidFill>
                  <a:schemeClr val="tx1"/>
                </a:solidFill>
              </a:rPr>
              <a:t>、</a:t>
            </a:r>
            <a:r>
              <a:rPr lang="en-US" altLang="zh-CN" sz="1000" kern="0" dirty="0">
                <a:solidFill>
                  <a:schemeClr val="tx1"/>
                </a:solidFill>
              </a:rPr>
              <a:t>SPI</a:t>
            </a:r>
            <a:r>
              <a:rPr lang="zh-CN" altLang="en-US" sz="1000" kern="0" dirty="0">
                <a:solidFill>
                  <a:schemeClr val="tx1"/>
                </a:solidFill>
              </a:rPr>
              <a:t>等低速接口。</a:t>
            </a:r>
            <a:endParaRPr lang="en-US" altLang="zh-CN" sz="1000" kern="0" dirty="0">
              <a:solidFill>
                <a:schemeClr val="tx1"/>
              </a:solidFill>
            </a:endParaRPr>
          </a:p>
        </p:txBody>
      </p:sp>
      <p:sp>
        <p:nvSpPr>
          <p:cNvPr id="38" name="线形标注 2(带强调线) 37"/>
          <p:cNvSpPr/>
          <p:nvPr/>
        </p:nvSpPr>
        <p:spPr>
          <a:xfrm>
            <a:off x="5714803" y="1041055"/>
            <a:ext cx="5531043" cy="1319791"/>
          </a:xfrm>
          <a:prstGeom prst="accentCallout2">
            <a:avLst>
              <a:gd name="adj1" fmla="val 47151"/>
              <a:gd name="adj2" fmla="val -728"/>
              <a:gd name="adj3" fmla="val 53695"/>
              <a:gd name="adj4" fmla="val -3397"/>
              <a:gd name="adj5" fmla="val 150405"/>
              <a:gd name="adj6" fmla="val -7865"/>
            </a:avLst>
          </a:prstGeom>
          <a:solidFill>
            <a:schemeClr val="bg1"/>
          </a:solidFill>
          <a:ln w="22225">
            <a:solidFill>
              <a:srgbClr val="C6C58D"/>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rPr>
              <a:t>ARM CPU</a:t>
            </a:r>
            <a:r>
              <a:rPr lang="zh-CN" altLang="en-US" sz="1000" b="1" kern="0" dirty="0">
                <a:solidFill>
                  <a:srgbClr val="1D1D1A"/>
                </a:solidFill>
              </a:rPr>
              <a:t>核心</a:t>
            </a:r>
            <a:endParaRPr lang="en-US" altLang="zh-CN" sz="1000" b="1" kern="0" dirty="0">
              <a:solidFill>
                <a:srgbClr val="1D1D1A"/>
              </a:solidFill>
            </a:endParaRPr>
          </a:p>
          <a:p>
            <a:pPr lvl="0">
              <a:lnSpc>
                <a:spcPct val="150000"/>
              </a:lnSpc>
            </a:pPr>
            <a:r>
              <a:rPr lang="zh-CN" altLang="en-US" sz="1000" kern="0" dirty="0">
                <a:solidFill>
                  <a:srgbClr val="1D1D1A"/>
                </a:solidFill>
              </a:rPr>
              <a:t>集成了</a:t>
            </a:r>
            <a:r>
              <a:rPr lang="en-US" altLang="zh-CN" sz="1000" kern="0" dirty="0">
                <a:solidFill>
                  <a:srgbClr val="1D1D1A"/>
                </a:solidFill>
              </a:rPr>
              <a:t>8</a:t>
            </a:r>
            <a:r>
              <a:rPr lang="zh-CN" altLang="en-US" sz="1000" kern="0" dirty="0">
                <a:solidFill>
                  <a:srgbClr val="1D1D1A"/>
                </a:solidFill>
              </a:rPr>
              <a:t>个</a:t>
            </a:r>
            <a:r>
              <a:rPr lang="en-US" altLang="zh-CN" sz="1000" kern="0" dirty="0">
                <a:solidFill>
                  <a:srgbClr val="1D1D1A"/>
                </a:solidFill>
              </a:rPr>
              <a:t>ARM A55</a:t>
            </a:r>
            <a:r>
              <a:rPr lang="zh-CN" altLang="en-US" sz="1000" kern="0" dirty="0">
                <a:solidFill>
                  <a:srgbClr val="1D1D1A"/>
                </a:solidFill>
              </a:rPr>
              <a:t>。其中一部分部署为</a:t>
            </a:r>
            <a:r>
              <a:rPr lang="en-US" altLang="zh-CN" sz="1000" b="1" kern="0" dirty="0">
                <a:solidFill>
                  <a:srgbClr val="1D1D1A"/>
                </a:solidFill>
              </a:rPr>
              <a:t>AI CPU</a:t>
            </a:r>
            <a:r>
              <a:rPr lang="zh-CN" altLang="en-US" sz="1000" kern="0" dirty="0">
                <a:solidFill>
                  <a:srgbClr val="1D1D1A"/>
                </a:solidFill>
              </a:rPr>
              <a:t>，负责执行不适合跑在</a:t>
            </a:r>
            <a:r>
              <a:rPr lang="en-US" altLang="zh-CN" sz="1000" kern="0" dirty="0">
                <a:solidFill>
                  <a:srgbClr val="1D1D1A"/>
                </a:solidFill>
              </a:rPr>
              <a:t>AI Core</a:t>
            </a:r>
            <a:r>
              <a:rPr lang="zh-CN" altLang="en-US" sz="1000" kern="0" dirty="0">
                <a:solidFill>
                  <a:srgbClr val="1D1D1A"/>
                </a:solidFill>
              </a:rPr>
              <a:t>上的算子（承担非矩阵类复杂计算）；一部分部署为专用于控制芯片整体运行的</a:t>
            </a:r>
            <a:r>
              <a:rPr lang="zh-CN" altLang="en-US" sz="1000" b="1" kern="0" dirty="0">
                <a:solidFill>
                  <a:srgbClr val="1D1D1A"/>
                </a:solidFill>
              </a:rPr>
              <a:t>控制</a:t>
            </a:r>
            <a:r>
              <a:rPr lang="en-US" altLang="zh-CN" sz="1000" b="1" kern="0" dirty="0">
                <a:solidFill>
                  <a:srgbClr val="1D1D1A"/>
                </a:solidFill>
              </a:rPr>
              <a:t>CPU</a:t>
            </a:r>
            <a:r>
              <a:rPr lang="zh-CN" altLang="en-US" sz="1000" kern="0" dirty="0">
                <a:solidFill>
                  <a:srgbClr val="1D1D1A"/>
                </a:solidFill>
              </a:rPr>
              <a:t>。两类任务占用的</a:t>
            </a:r>
            <a:r>
              <a:rPr lang="en-US" altLang="zh-CN" sz="1000" kern="0" dirty="0">
                <a:solidFill>
                  <a:srgbClr val="1D1D1A"/>
                </a:solidFill>
              </a:rPr>
              <a:t>CPU</a:t>
            </a:r>
            <a:r>
              <a:rPr lang="zh-CN" altLang="en-US" sz="1000" kern="0" dirty="0">
                <a:solidFill>
                  <a:srgbClr val="1D1D1A"/>
                </a:solidFill>
              </a:rPr>
              <a:t>核数可由软件根据系统实际运行情况动态分配。此外，还部署了一个专用</a:t>
            </a:r>
            <a:r>
              <a:rPr lang="en-US" altLang="zh-CN" sz="1000" kern="0" dirty="0">
                <a:solidFill>
                  <a:srgbClr val="1D1D1A"/>
                </a:solidFill>
              </a:rPr>
              <a:t>CPU</a:t>
            </a:r>
            <a:r>
              <a:rPr lang="zh-CN" altLang="en-US" sz="1000" kern="0" dirty="0">
                <a:solidFill>
                  <a:srgbClr val="1D1D1A"/>
                </a:solidFill>
              </a:rPr>
              <a:t>作为任务调度器（</a:t>
            </a:r>
            <a:r>
              <a:rPr lang="en-US" altLang="zh-CN" sz="1000" b="1" kern="0" dirty="0">
                <a:solidFill>
                  <a:srgbClr val="1D1D1A"/>
                </a:solidFill>
              </a:rPr>
              <a:t>Task Scheduler</a:t>
            </a:r>
            <a:r>
              <a:rPr lang="zh-CN" altLang="en-US" sz="1000" kern="0" dirty="0">
                <a:solidFill>
                  <a:srgbClr val="1D1D1A"/>
                </a:solidFill>
              </a:rPr>
              <a:t>，</a:t>
            </a:r>
            <a:r>
              <a:rPr lang="en-US" altLang="zh-CN" sz="1000" kern="0" dirty="0">
                <a:solidFill>
                  <a:srgbClr val="1D1D1A"/>
                </a:solidFill>
              </a:rPr>
              <a:t>TS</a:t>
            </a:r>
            <a:r>
              <a:rPr lang="zh-CN" altLang="en-US" sz="1000" kern="0" dirty="0">
                <a:solidFill>
                  <a:srgbClr val="1D1D1A"/>
                </a:solidFill>
              </a:rPr>
              <a:t>），以实现计算任务在</a:t>
            </a:r>
            <a:r>
              <a:rPr lang="en-US" altLang="zh-CN" sz="1000" kern="0" dirty="0">
                <a:solidFill>
                  <a:srgbClr val="1D1D1A"/>
                </a:solidFill>
              </a:rPr>
              <a:t>AI Core</a:t>
            </a:r>
            <a:r>
              <a:rPr lang="zh-CN" altLang="en-US" sz="1000" kern="0" dirty="0">
                <a:solidFill>
                  <a:srgbClr val="1D1D1A"/>
                </a:solidFill>
              </a:rPr>
              <a:t>上的高效分配和调度；该</a:t>
            </a:r>
            <a:r>
              <a:rPr lang="en-US" altLang="zh-CN" sz="1000" kern="0" dirty="0">
                <a:solidFill>
                  <a:srgbClr val="1D1D1A"/>
                </a:solidFill>
              </a:rPr>
              <a:t>CPU</a:t>
            </a:r>
            <a:r>
              <a:rPr lang="zh-CN" altLang="en-US" sz="1000" kern="0" dirty="0">
                <a:solidFill>
                  <a:srgbClr val="1D1D1A"/>
                </a:solidFill>
              </a:rPr>
              <a:t>专门服务于</a:t>
            </a:r>
            <a:r>
              <a:rPr lang="en-US" altLang="zh-CN" sz="1000" kern="0" dirty="0">
                <a:solidFill>
                  <a:srgbClr val="1D1D1A"/>
                </a:solidFill>
              </a:rPr>
              <a:t>AI Core</a:t>
            </a:r>
            <a:r>
              <a:rPr lang="zh-CN" altLang="en-US" sz="1000" kern="0" dirty="0">
                <a:solidFill>
                  <a:srgbClr val="1D1D1A"/>
                </a:solidFill>
              </a:rPr>
              <a:t>和</a:t>
            </a:r>
            <a:r>
              <a:rPr lang="en-US" altLang="zh-CN" sz="1000" kern="0" dirty="0">
                <a:solidFill>
                  <a:srgbClr val="1D1D1A"/>
                </a:solidFill>
              </a:rPr>
              <a:t>AI CPU</a:t>
            </a:r>
            <a:r>
              <a:rPr lang="zh-CN" altLang="en-US" sz="1000" kern="0" dirty="0">
                <a:solidFill>
                  <a:srgbClr val="1D1D1A"/>
                </a:solidFill>
              </a:rPr>
              <a:t>，不承担任何其他的事务和工作。</a:t>
            </a:r>
            <a:endParaRPr lang="en-US" altLang="zh-CN" sz="1000" kern="0" dirty="0">
              <a:solidFill>
                <a:srgbClr val="1D1D1A"/>
              </a:solidFill>
            </a:endParaRPr>
          </a:p>
        </p:txBody>
      </p:sp>
    </p:spTree>
    <p:extLst>
      <p:ext uri="{BB962C8B-B14F-4D97-AF65-F5344CB8AC3E}">
        <p14:creationId xmlns:p14="http://schemas.microsoft.com/office/powerpoint/2010/main" val="4163949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grpId="0" nodeType="clickEffect">
                                  <p:stCondLst>
                                    <p:cond delay="0"/>
                                  </p:stCondLst>
                                  <p:childTnLst>
                                    <p:set>
                                      <p:cBhvr>
                                        <p:cTn id="16" dur="1" fill="hold">
                                          <p:stCondLst>
                                            <p:cond delay="0"/>
                                          </p:stCondLst>
                                        </p:cTn>
                                        <p:tgtEl>
                                          <p:spTgt spid="38"/>
                                        </p:tgtEl>
                                        <p:attrNameLst>
                                          <p:attrName>style.visibility</p:attrName>
                                        </p:attrNameLst>
                                      </p:cBhvr>
                                      <p:to>
                                        <p:strVal val="visible"/>
                                      </p:to>
                                    </p:set>
                                    <p:anim calcmode="lin" valueType="num">
                                      <p:cBhvr additive="base">
                                        <p:cTn id="17" dur="500" fill="hold"/>
                                        <p:tgtEl>
                                          <p:spTgt spid="38"/>
                                        </p:tgtEl>
                                        <p:attrNameLst>
                                          <p:attrName>ppt_x</p:attrName>
                                        </p:attrNameLst>
                                      </p:cBhvr>
                                      <p:tavLst>
                                        <p:tav tm="0">
                                          <p:val>
                                            <p:strVal val="#ppt_x"/>
                                          </p:val>
                                        </p:tav>
                                        <p:tav tm="100000">
                                          <p:val>
                                            <p:strVal val="#ppt_x"/>
                                          </p:val>
                                        </p:tav>
                                      </p:tavLst>
                                    </p:anim>
                                    <p:anim calcmode="lin" valueType="num">
                                      <p:cBhvr additive="base">
                                        <p:cTn id="18" dur="500" fill="hold"/>
                                        <p:tgtEl>
                                          <p:spTgt spid="38"/>
                                        </p:tgtEl>
                                        <p:attrNameLst>
                                          <p:attrName>ppt_y</p:attrName>
                                        </p:attrNameLst>
                                      </p:cBhvr>
                                      <p:tavLst>
                                        <p:tav tm="0">
                                          <p:val>
                                            <p:strVal val="0-#ppt_h/2"/>
                                          </p:val>
                                        </p:tav>
                                        <p:tav tm="100000">
                                          <p:val>
                                            <p:strVal val="#ppt_y"/>
                                          </p:val>
                                        </p:tav>
                                      </p:tavLst>
                                    </p:anim>
                                  </p:childTnLst>
                                </p:cTn>
                              </p:par>
                              <p:par>
                                <p:cTn id="19" presetID="2" presetClass="entr" presetSubtype="1"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ppt_x"/>
                                          </p:val>
                                        </p:tav>
                                        <p:tav tm="100000">
                                          <p:val>
                                            <p:strVal val="#ppt_x"/>
                                          </p:val>
                                        </p:tav>
                                      </p:tavLst>
                                    </p:anim>
                                    <p:anim calcmode="lin" valueType="num">
                                      <p:cBhvr additive="base">
                                        <p:cTn id="22"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additive="base">
                                        <p:cTn id="27" dur="500" fill="hold"/>
                                        <p:tgtEl>
                                          <p:spTgt spid="36"/>
                                        </p:tgtEl>
                                        <p:attrNameLst>
                                          <p:attrName>ppt_x</p:attrName>
                                        </p:attrNameLst>
                                      </p:cBhvr>
                                      <p:tavLst>
                                        <p:tav tm="0">
                                          <p:val>
                                            <p:strVal val="#ppt_x"/>
                                          </p:val>
                                        </p:tav>
                                        <p:tav tm="100000">
                                          <p:val>
                                            <p:strVal val="#ppt_x"/>
                                          </p:val>
                                        </p:tav>
                                      </p:tavLst>
                                    </p:anim>
                                    <p:anim calcmode="lin" valueType="num">
                                      <p:cBhvr additive="base">
                                        <p:cTn id="28" dur="500" fill="hold"/>
                                        <p:tgtEl>
                                          <p:spTgt spid="36"/>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ppt_x"/>
                                          </p:val>
                                        </p:tav>
                                        <p:tav tm="100000">
                                          <p:val>
                                            <p:strVal val="#ppt_x"/>
                                          </p:val>
                                        </p:tav>
                                      </p:tavLst>
                                    </p:anim>
                                    <p:anim calcmode="lin" valueType="num">
                                      <p:cBhvr additive="base">
                                        <p:cTn id="3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5"/>
                                        </p:tgtEl>
                                        <p:attrNameLst>
                                          <p:attrName>style.visibility</p:attrName>
                                        </p:attrNameLst>
                                      </p:cBhvr>
                                      <p:to>
                                        <p:strVal val="visible"/>
                                      </p:to>
                                    </p:set>
                                    <p:anim calcmode="lin" valueType="num">
                                      <p:cBhvr additive="base">
                                        <p:cTn id="37" dur="500" fill="hold"/>
                                        <p:tgtEl>
                                          <p:spTgt spid="35"/>
                                        </p:tgtEl>
                                        <p:attrNameLst>
                                          <p:attrName>ppt_x</p:attrName>
                                        </p:attrNameLst>
                                      </p:cBhvr>
                                      <p:tavLst>
                                        <p:tav tm="0">
                                          <p:val>
                                            <p:strVal val="#ppt_x"/>
                                          </p:val>
                                        </p:tav>
                                        <p:tav tm="100000">
                                          <p:val>
                                            <p:strVal val="#ppt_x"/>
                                          </p:val>
                                        </p:tav>
                                      </p:tavLst>
                                    </p:anim>
                                    <p:anim calcmode="lin" valueType="num">
                                      <p:cBhvr additive="base">
                                        <p:cTn id="38" dur="500" fill="hold"/>
                                        <p:tgtEl>
                                          <p:spTgt spid="35"/>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500" fill="hold"/>
                                        <p:tgtEl>
                                          <p:spTgt spid="25"/>
                                        </p:tgtEl>
                                        <p:attrNameLst>
                                          <p:attrName>ppt_x</p:attrName>
                                        </p:attrNameLst>
                                      </p:cBhvr>
                                      <p:tavLst>
                                        <p:tav tm="0">
                                          <p:val>
                                            <p:strVal val="#ppt_x"/>
                                          </p:val>
                                        </p:tav>
                                        <p:tav tm="100000">
                                          <p:val>
                                            <p:strVal val="#ppt_x"/>
                                          </p:val>
                                        </p:tav>
                                      </p:tavLst>
                                    </p:anim>
                                    <p:anim calcmode="lin" valueType="num">
                                      <p:cBhvr additive="base">
                                        <p:cTn id="42"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2"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500" fill="hold"/>
                                        <p:tgtEl>
                                          <p:spTgt spid="37"/>
                                        </p:tgtEl>
                                        <p:attrNameLst>
                                          <p:attrName>ppt_x</p:attrName>
                                        </p:attrNameLst>
                                      </p:cBhvr>
                                      <p:tavLst>
                                        <p:tav tm="0">
                                          <p:val>
                                            <p:strVal val="1+#ppt_w/2"/>
                                          </p:val>
                                        </p:tav>
                                        <p:tav tm="100000">
                                          <p:val>
                                            <p:strVal val="#ppt_x"/>
                                          </p:val>
                                        </p:tav>
                                      </p:tavLst>
                                    </p:anim>
                                    <p:anim calcmode="lin" valueType="num">
                                      <p:cBhvr additive="base">
                                        <p:cTn id="48" dur="500" fill="hold"/>
                                        <p:tgtEl>
                                          <p:spTgt spid="37"/>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1+#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 grpId="0" animBg="1"/>
      <p:bldP spid="17" grpId="0" animBg="1"/>
      <p:bldP spid="25" grpId="0" animBg="1"/>
      <p:bldP spid="29" grpId="0" animBg="1"/>
      <p:bldP spid="34" grpId="0" animBg="1"/>
      <p:bldP spid="35" grpId="0" animBg="1"/>
      <p:bldP spid="36" grpId="0" animBg="1"/>
      <p:bldP spid="37" grpId="0" animBg="1"/>
      <p:bldP spid="3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4327895" y="1831383"/>
            <a:ext cx="7610195" cy="3564118"/>
          </a:xfrm>
          <a:prstGeom prst="rect">
            <a:avLst/>
          </a:prstGeom>
        </p:spPr>
      </p:pic>
      <p:sp>
        <p:nvSpPr>
          <p:cNvPr id="2" name="标题 1"/>
          <p:cNvSpPr>
            <a:spLocks noGrp="1"/>
          </p:cNvSpPr>
          <p:nvPr>
            <p:ph type="title"/>
          </p:nvPr>
        </p:nvSpPr>
        <p:spPr/>
        <p:txBody>
          <a:bodyPr>
            <a:normAutofit fontScale="90000"/>
          </a:bodyPr>
          <a:lstStyle/>
          <a:p>
            <a:r>
              <a:rPr lang="en-US" altLang="zh-CN" sz="3200" dirty="0">
                <a:cs typeface="+mn-ea"/>
              </a:rPr>
              <a:t>Ascend 910</a:t>
            </a:r>
            <a:r>
              <a:rPr lang="zh-CN" altLang="en-US" sz="3200" dirty="0">
                <a:cs typeface="+mn-ea"/>
              </a:rPr>
              <a:t>处理器逻辑架构</a:t>
            </a:r>
            <a:r>
              <a:rPr lang="en-US" altLang="zh-CN" sz="3200" dirty="0">
                <a:cs typeface="+mn-ea"/>
              </a:rPr>
              <a:t>(AI Training </a:t>
            </a:r>
            <a:r>
              <a:rPr lang="en-US" altLang="zh-CN" sz="3200" dirty="0" err="1">
                <a:cs typeface="+mn-ea"/>
              </a:rPr>
              <a:t>SoC</a:t>
            </a:r>
            <a:r>
              <a:rPr lang="en-US" altLang="zh-CN" sz="3200" dirty="0">
                <a:cs typeface="+mn-ea"/>
              </a:rPr>
              <a:t>)</a:t>
            </a:r>
            <a:r>
              <a:rPr lang="en-US" sz="3200" dirty="0">
                <a:cs typeface="+mn-ea"/>
              </a:rPr>
              <a:t/>
            </a:r>
            <a:br>
              <a:rPr lang="en-US" sz="3200" dirty="0">
                <a:cs typeface="+mn-ea"/>
              </a:rPr>
            </a:br>
            <a:endParaRPr lang="en-US" sz="3200" dirty="0">
              <a:cs typeface="+mn-ea"/>
            </a:endParaRPr>
          </a:p>
        </p:txBody>
      </p:sp>
      <p:sp>
        <p:nvSpPr>
          <p:cNvPr id="5" name="文本占位符 4"/>
          <p:cNvSpPr>
            <a:spLocks noGrp="1"/>
          </p:cNvSpPr>
          <p:nvPr>
            <p:ph type="body" sz="quarter" idx="10"/>
          </p:nvPr>
        </p:nvSpPr>
        <p:spPr>
          <a:xfrm>
            <a:off x="731838" y="1047750"/>
            <a:ext cx="3421781" cy="4879805"/>
          </a:xfrm>
        </p:spPr>
        <p:txBody>
          <a:bodyPr/>
          <a:lstStyle/>
          <a:p>
            <a:pPr>
              <a:lnSpc>
                <a:spcPct val="150000"/>
              </a:lnSpc>
              <a:spcAft>
                <a:spcPct val="0"/>
              </a:spcAft>
            </a:pPr>
            <a:r>
              <a:rPr lang="en-US" altLang="zh-CN" sz="1800" b="1" dirty="0"/>
              <a:t>Ascend 910</a:t>
            </a:r>
            <a:r>
              <a:rPr lang="zh-CN" altLang="en-US" sz="1800" b="1" dirty="0"/>
              <a:t>处理器的主要架构组成：</a:t>
            </a:r>
            <a:endParaRPr lang="en-US" altLang="zh-CN" sz="1800" b="1" dirty="0"/>
          </a:p>
          <a:p>
            <a:pPr marL="524040" lvl="1" indent="-171381">
              <a:lnSpc>
                <a:spcPct val="150000"/>
              </a:lnSpc>
              <a:spcAft>
                <a:spcPct val="0"/>
              </a:spcAft>
              <a:buFont typeface="Wingdings" pitchFamily="2" charset="2"/>
              <a:buChar char="•"/>
            </a:pPr>
            <a:r>
              <a:rPr lang="en-US" altLang="zh-CN" sz="1400" b="1" dirty="0"/>
              <a:t>AI</a:t>
            </a:r>
            <a:r>
              <a:rPr lang="zh-CN" altLang="en-US" sz="1400" b="1" dirty="0"/>
              <a:t>数据处理子系统（</a:t>
            </a:r>
            <a:r>
              <a:rPr lang="en-US" altLang="zh-CN" sz="1400" b="1" dirty="0"/>
              <a:t>AI Core</a:t>
            </a:r>
            <a:r>
              <a:rPr lang="zh-CN" altLang="en-US" sz="1400" b="1" dirty="0"/>
              <a:t>）</a:t>
            </a:r>
            <a:endParaRPr lang="en-US" altLang="zh-CN" sz="1400" b="1" dirty="0"/>
          </a:p>
          <a:p>
            <a:pPr marL="524040" lvl="1" indent="-171381">
              <a:lnSpc>
                <a:spcPct val="150000"/>
              </a:lnSpc>
              <a:spcAft>
                <a:spcPct val="0"/>
              </a:spcAft>
              <a:buFont typeface="Wingdings" pitchFamily="2" charset="2"/>
              <a:buChar char="•"/>
            </a:pPr>
            <a:r>
              <a:rPr lang="zh-CN" altLang="en-US" sz="1400" b="1" dirty="0"/>
              <a:t>计算子系统（</a:t>
            </a:r>
            <a:r>
              <a:rPr lang="en-US" altLang="zh-CN" sz="1400" b="1" dirty="0"/>
              <a:t>CPU</a:t>
            </a:r>
            <a:r>
              <a:rPr lang="zh-CN" altLang="en-US" sz="1400" b="1" dirty="0"/>
              <a:t>）</a:t>
            </a:r>
            <a:endParaRPr lang="en-US" altLang="zh-CN" sz="1400" b="1" dirty="0"/>
          </a:p>
          <a:p>
            <a:pPr marL="524040" lvl="1" indent="-171381">
              <a:lnSpc>
                <a:spcPct val="150000"/>
              </a:lnSpc>
              <a:spcAft>
                <a:spcPct val="0"/>
              </a:spcAft>
              <a:buFont typeface="Wingdings" pitchFamily="2" charset="2"/>
              <a:buChar char="•"/>
            </a:pPr>
            <a:r>
              <a:rPr lang="zh-CN" altLang="en-US" sz="1400" b="1" dirty="0"/>
              <a:t>图像视频处理子系统（</a:t>
            </a:r>
            <a:r>
              <a:rPr lang="en-US" altLang="zh-CN" sz="1400" b="1" dirty="0"/>
              <a:t>DVPP</a:t>
            </a:r>
            <a:r>
              <a:rPr lang="zh-CN" altLang="en-US" sz="1400" b="1" dirty="0"/>
              <a:t>）</a:t>
            </a:r>
            <a:endParaRPr lang="en-US" altLang="zh-CN" sz="1400" b="1" dirty="0"/>
          </a:p>
          <a:p>
            <a:pPr marL="524040" lvl="1" indent="-171381">
              <a:lnSpc>
                <a:spcPct val="150000"/>
              </a:lnSpc>
              <a:spcAft>
                <a:spcPct val="0"/>
              </a:spcAft>
              <a:buFont typeface="Wingdings" pitchFamily="2" charset="2"/>
              <a:buChar char="•"/>
            </a:pPr>
            <a:r>
              <a:rPr lang="zh-CN" altLang="en-US" sz="1400" b="1" dirty="0"/>
              <a:t>存储子系统（层次化的片上系统缓存</a:t>
            </a:r>
            <a:r>
              <a:rPr lang="en-US" altLang="zh-CN" sz="1400" b="1" dirty="0"/>
              <a:t>Cache</a:t>
            </a:r>
            <a:r>
              <a:rPr lang="zh-CN" altLang="en-US" sz="1400" b="1" dirty="0"/>
              <a:t>或缓冲区</a:t>
            </a:r>
            <a:r>
              <a:rPr lang="en-US" altLang="zh-CN" sz="1400" b="1" dirty="0"/>
              <a:t>Buffer</a:t>
            </a:r>
            <a:r>
              <a:rPr lang="zh-CN" altLang="en-US" sz="1400" b="1" dirty="0"/>
              <a:t>）</a:t>
            </a:r>
            <a:endParaRPr lang="en-US" altLang="zh-CN" sz="1400" b="1" dirty="0"/>
          </a:p>
          <a:p>
            <a:pPr marL="524040" lvl="1" indent="-171381">
              <a:lnSpc>
                <a:spcPct val="150000"/>
              </a:lnSpc>
              <a:spcAft>
                <a:spcPct val="0"/>
              </a:spcAft>
              <a:buFont typeface="Wingdings" pitchFamily="2" charset="2"/>
              <a:buChar char="•"/>
            </a:pPr>
            <a:r>
              <a:rPr lang="zh-CN" altLang="en-US" sz="1400" b="1" dirty="0"/>
              <a:t>低速外设接口（</a:t>
            </a:r>
            <a:r>
              <a:rPr lang="en-US" altLang="zh-CN" sz="1400" b="1" dirty="0"/>
              <a:t>Nimbus</a:t>
            </a:r>
            <a:r>
              <a:rPr lang="zh-CN" altLang="en-US" sz="1400" b="1" dirty="0"/>
              <a:t>外部通信模块）</a:t>
            </a:r>
            <a:endParaRPr lang="en-US" altLang="zh-CN" sz="1400" b="1" dirty="0"/>
          </a:p>
          <a:p>
            <a:pPr lvl="1"/>
            <a:endParaRPr lang="en-US" sz="2400" dirty="0"/>
          </a:p>
        </p:txBody>
      </p:sp>
    </p:spTree>
    <p:extLst>
      <p:ext uri="{BB962C8B-B14F-4D97-AF65-F5344CB8AC3E}">
        <p14:creationId xmlns:p14="http://schemas.microsoft.com/office/powerpoint/2010/main" val="1746509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2419273" y="2036416"/>
            <a:ext cx="7206018" cy="3374828"/>
          </a:xfrm>
          <a:prstGeom prst="rect">
            <a:avLst/>
          </a:prstGeom>
        </p:spPr>
      </p:pic>
      <p:sp>
        <p:nvSpPr>
          <p:cNvPr id="13" name="圆角矩形 12"/>
          <p:cNvSpPr/>
          <p:nvPr/>
        </p:nvSpPr>
        <p:spPr>
          <a:xfrm>
            <a:off x="3924946" y="2531387"/>
            <a:ext cx="557782" cy="539789"/>
          </a:xfrm>
          <a:prstGeom prst="roundRect">
            <a:avLst/>
          </a:prstGeom>
          <a:solidFill>
            <a:srgbClr val="0070C0">
              <a:alpha val="20000"/>
            </a:srgbClr>
          </a:solidFill>
          <a:ln w="25400">
            <a:solidFill>
              <a:srgbClr val="71A3C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17" name="圆角矩形 16"/>
          <p:cNvSpPr/>
          <p:nvPr/>
        </p:nvSpPr>
        <p:spPr>
          <a:xfrm>
            <a:off x="3918537" y="3807995"/>
            <a:ext cx="557782" cy="539789"/>
          </a:xfrm>
          <a:prstGeom prst="roundRect">
            <a:avLst/>
          </a:prstGeom>
          <a:solidFill>
            <a:srgbClr val="0070C0">
              <a:alpha val="20000"/>
            </a:srgbClr>
          </a:solidFill>
          <a:ln w="25400">
            <a:solidFill>
              <a:srgbClr val="71A3C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9" name="标题 8"/>
          <p:cNvSpPr>
            <a:spLocks noGrp="1"/>
          </p:cNvSpPr>
          <p:nvPr>
            <p:ph type="title"/>
          </p:nvPr>
        </p:nvSpPr>
        <p:spPr/>
        <p:txBody>
          <a:bodyPr>
            <a:normAutofit fontScale="90000"/>
          </a:bodyPr>
          <a:lstStyle/>
          <a:p>
            <a:r>
              <a:rPr lang="en-US" altLang="zh-CN" sz="3200" dirty="0">
                <a:cs typeface="+mn-ea"/>
              </a:rPr>
              <a:t>Ascend 910</a:t>
            </a:r>
            <a:r>
              <a:rPr lang="zh-CN" altLang="en-US" sz="3200" dirty="0">
                <a:cs typeface="+mn-ea"/>
              </a:rPr>
              <a:t>处理器逻辑架构</a:t>
            </a:r>
            <a:r>
              <a:rPr lang="en-US" altLang="zh-CN" sz="3200" dirty="0">
                <a:cs typeface="+mn-ea"/>
              </a:rPr>
              <a:t>(AI Training </a:t>
            </a:r>
            <a:r>
              <a:rPr lang="en-US" altLang="zh-CN" sz="3200" dirty="0" err="1">
                <a:cs typeface="+mn-ea"/>
              </a:rPr>
              <a:t>SoC</a:t>
            </a:r>
            <a:r>
              <a:rPr lang="en-US" altLang="zh-CN" sz="3200" dirty="0">
                <a:cs typeface="+mn-ea"/>
              </a:rPr>
              <a:t>)</a:t>
            </a:r>
            <a:r>
              <a:rPr lang="en-US" sz="3200" dirty="0">
                <a:cs typeface="+mn-ea"/>
              </a:rPr>
              <a:t/>
            </a:r>
            <a:br>
              <a:rPr lang="en-US" sz="3200" dirty="0">
                <a:cs typeface="+mn-ea"/>
              </a:rPr>
            </a:br>
            <a:endParaRPr lang="en-US" sz="3200" dirty="0">
              <a:cs typeface="+mn-ea"/>
            </a:endParaRPr>
          </a:p>
        </p:txBody>
      </p:sp>
      <p:sp>
        <p:nvSpPr>
          <p:cNvPr id="14" name="文本占位符 13"/>
          <p:cNvSpPr>
            <a:spLocks noGrp="1"/>
          </p:cNvSpPr>
          <p:nvPr>
            <p:ph type="body" sz="quarter" idx="10"/>
          </p:nvPr>
        </p:nvSpPr>
        <p:spPr/>
        <p:txBody>
          <a:bodyPr/>
          <a:lstStyle/>
          <a:p>
            <a:endParaRPr lang="en-US"/>
          </a:p>
        </p:txBody>
      </p:sp>
      <p:grpSp>
        <p:nvGrpSpPr>
          <p:cNvPr id="7" name="组合 6"/>
          <p:cNvGrpSpPr/>
          <p:nvPr/>
        </p:nvGrpSpPr>
        <p:grpSpPr>
          <a:xfrm>
            <a:off x="7622403" y="2349228"/>
            <a:ext cx="4389497" cy="2718383"/>
            <a:chOff x="7521388" y="2068205"/>
            <a:chExt cx="4391212" cy="2719445"/>
          </a:xfrm>
        </p:grpSpPr>
        <p:sp>
          <p:nvSpPr>
            <p:cNvPr id="19" name="圆角矩形 18"/>
            <p:cNvSpPr/>
            <p:nvPr/>
          </p:nvSpPr>
          <p:spPr>
            <a:xfrm>
              <a:off x="7521388" y="2093354"/>
              <a:ext cx="1344706" cy="2694296"/>
            </a:xfrm>
            <a:prstGeom prst="roundRect">
              <a:avLst/>
            </a:prstGeom>
            <a:solidFill>
              <a:srgbClr val="CCEFDC">
                <a:alpha val="20000"/>
              </a:srgbClr>
            </a:solidFill>
            <a:ln w="25400">
              <a:solidFill>
                <a:srgbClr val="9CE0B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2" name="线形标注 2(带强调线) 21"/>
            <p:cNvSpPr/>
            <p:nvPr/>
          </p:nvSpPr>
          <p:spPr>
            <a:xfrm>
              <a:off x="9753601" y="2068205"/>
              <a:ext cx="2158999" cy="1371384"/>
            </a:xfrm>
            <a:prstGeom prst="accentCallout2">
              <a:avLst>
                <a:gd name="adj1" fmla="val 47151"/>
                <a:gd name="adj2" fmla="val -728"/>
                <a:gd name="adj3" fmla="val 40567"/>
                <a:gd name="adj4" fmla="val -10340"/>
                <a:gd name="adj5" fmla="val 62787"/>
                <a:gd name="adj6" fmla="val -41307"/>
              </a:avLst>
            </a:prstGeom>
            <a:solidFill>
              <a:schemeClr val="bg1"/>
            </a:solidFill>
            <a:ln w="22225">
              <a:solidFill>
                <a:srgbClr val="9CE0B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latin typeface="微软雅黑" panose="020B0503020204020204" pitchFamily="34" charset="-122"/>
                  <a:ea typeface="微软雅黑" panose="020B0503020204020204" pitchFamily="34" charset="-122"/>
                </a:rPr>
                <a:t>Nimbus</a:t>
              </a:r>
            </a:p>
            <a:p>
              <a:pPr lvl="0">
                <a:lnSpc>
                  <a:spcPct val="150000"/>
                </a:lnSpc>
              </a:pPr>
              <a:r>
                <a:rPr lang="zh-CN" altLang="en-US" sz="1000" kern="0" dirty="0">
                  <a:solidFill>
                    <a:schemeClr val="tx1"/>
                  </a:solidFill>
                  <a:latin typeface="微软雅黑" panose="020B0503020204020204" pitchFamily="34" charset="-122"/>
                  <a:ea typeface="微软雅黑" panose="020B0503020204020204" pitchFamily="34" charset="-122"/>
                </a:rPr>
                <a:t>提供</a:t>
              </a:r>
              <a:r>
                <a:rPr lang="en-US" altLang="zh-CN" sz="1000" kern="0" dirty="0">
                  <a:solidFill>
                    <a:schemeClr val="tx1"/>
                  </a:solidFill>
                  <a:latin typeface="微软雅黑" panose="020B0503020204020204" pitchFamily="34" charset="-122"/>
                  <a:ea typeface="微软雅黑" panose="020B0503020204020204" pitchFamily="34" charset="-122"/>
                </a:rPr>
                <a:t>x16 </a:t>
              </a:r>
              <a:r>
                <a:rPr lang="en-US" altLang="zh-CN" sz="1000" kern="0" dirty="0" err="1">
                  <a:solidFill>
                    <a:schemeClr val="tx1"/>
                  </a:solidFill>
                  <a:latin typeface="微软雅黑" panose="020B0503020204020204" pitchFamily="34" charset="-122"/>
                  <a:ea typeface="微软雅黑" panose="020B0503020204020204" pitchFamily="34" charset="-122"/>
                </a:rPr>
                <a:t>PCIe</a:t>
              </a:r>
              <a:r>
                <a:rPr lang="en-US" altLang="zh-CN" sz="1000" kern="0" dirty="0">
                  <a:solidFill>
                    <a:schemeClr val="tx1"/>
                  </a:solidFill>
                  <a:latin typeface="微软雅黑" panose="020B0503020204020204" pitchFamily="34" charset="-122"/>
                  <a:ea typeface="微软雅黑" panose="020B0503020204020204" pitchFamily="34" charset="-122"/>
                </a:rPr>
                <a:t> 4.0</a:t>
              </a:r>
              <a:r>
                <a:rPr lang="zh-CN" altLang="en-US" sz="1000" kern="0" dirty="0">
                  <a:solidFill>
                    <a:schemeClr val="tx1"/>
                  </a:solidFill>
                  <a:latin typeface="微软雅黑" panose="020B0503020204020204" pitchFamily="34" charset="-122"/>
                  <a:ea typeface="微软雅黑" panose="020B0503020204020204" pitchFamily="34" charset="-122"/>
                </a:rPr>
                <a:t>接口，和</a:t>
              </a:r>
              <a:r>
                <a:rPr lang="en-US" altLang="zh-CN" sz="1000" kern="0" dirty="0">
                  <a:solidFill>
                    <a:schemeClr val="tx1"/>
                  </a:solidFill>
                  <a:latin typeface="微软雅黑" panose="020B0503020204020204" pitchFamily="34" charset="-122"/>
                  <a:ea typeface="微软雅黑" panose="020B0503020204020204" pitchFamily="34" charset="-122"/>
                </a:rPr>
                <a:t>Host CPU</a:t>
              </a:r>
              <a:r>
                <a:rPr lang="zh-CN" altLang="en-US" sz="1000" kern="0" dirty="0">
                  <a:solidFill>
                    <a:schemeClr val="tx1"/>
                  </a:solidFill>
                  <a:latin typeface="微软雅黑" panose="020B0503020204020204" pitchFamily="34" charset="-122"/>
                  <a:ea typeface="微软雅黑" panose="020B0503020204020204" pitchFamily="34" charset="-122"/>
                </a:rPr>
                <a:t>对接，提供</a:t>
              </a:r>
              <a:r>
                <a:rPr lang="en-US" altLang="zh-CN" sz="1000" kern="0" dirty="0">
                  <a:solidFill>
                    <a:schemeClr val="tx1"/>
                  </a:solidFill>
                  <a:latin typeface="微软雅黑" panose="020B0503020204020204" pitchFamily="34" charset="-122"/>
                  <a:ea typeface="微软雅黑" panose="020B0503020204020204" pitchFamily="34" charset="-122"/>
                </a:rPr>
                <a:t>100G NIC</a:t>
              </a:r>
              <a:r>
                <a:rPr lang="zh-CN" altLang="en-US" sz="1000" kern="0" dirty="0">
                  <a:solidFill>
                    <a:schemeClr val="tx1"/>
                  </a:solidFill>
                  <a:latin typeface="微软雅黑" panose="020B0503020204020204" pitchFamily="34" charset="-122"/>
                  <a:ea typeface="微软雅黑" panose="020B0503020204020204" pitchFamily="34" charset="-122"/>
                </a:rPr>
                <a:t>（支持</a:t>
              </a:r>
              <a:r>
                <a:rPr lang="en-US" altLang="zh-CN" sz="1000" kern="0" dirty="0">
                  <a:solidFill>
                    <a:schemeClr val="tx1"/>
                  </a:solidFill>
                  <a:latin typeface="微软雅黑" panose="020B0503020204020204" pitchFamily="34" charset="-122"/>
                  <a:ea typeface="微软雅黑" panose="020B0503020204020204" pitchFamily="34" charset="-122"/>
                </a:rPr>
                <a:t>ROCE V2</a:t>
              </a:r>
              <a:r>
                <a:rPr lang="zh-CN" altLang="en-US" sz="1000" kern="0" dirty="0">
                  <a:solidFill>
                    <a:schemeClr val="tx1"/>
                  </a:solidFill>
                  <a:latin typeface="微软雅黑" panose="020B0503020204020204" pitchFamily="34" charset="-122"/>
                  <a:ea typeface="微软雅黑" panose="020B0503020204020204" pitchFamily="34" charset="-122"/>
                </a:rPr>
                <a:t>协议）用于跨服务器传递数据；集成</a:t>
              </a:r>
              <a:r>
                <a:rPr lang="en-US" altLang="zh-CN" sz="1000" kern="0" dirty="0">
                  <a:solidFill>
                    <a:schemeClr val="tx1"/>
                  </a:solidFill>
                  <a:latin typeface="微软雅黑" panose="020B0503020204020204" pitchFamily="34" charset="-122"/>
                  <a:ea typeface="微软雅黑" panose="020B0503020204020204" pitchFamily="34" charset="-122"/>
                </a:rPr>
                <a:t>1</a:t>
              </a:r>
              <a:r>
                <a:rPr lang="zh-CN" altLang="en-US" sz="1000" kern="0" dirty="0">
                  <a:solidFill>
                    <a:schemeClr val="tx1"/>
                  </a:solidFill>
                  <a:latin typeface="微软雅黑" panose="020B0503020204020204" pitchFamily="34" charset="-122"/>
                  <a:ea typeface="微软雅黑" panose="020B0503020204020204" pitchFamily="34" charset="-122"/>
                </a:rPr>
                <a:t>个</a:t>
              </a:r>
              <a:r>
                <a:rPr lang="en-US" altLang="zh-CN" sz="1000" kern="0" dirty="0">
                  <a:solidFill>
                    <a:schemeClr val="tx1"/>
                  </a:solidFill>
                  <a:latin typeface="微软雅黑" panose="020B0503020204020204" pitchFamily="34" charset="-122"/>
                  <a:ea typeface="微软雅黑" panose="020B0503020204020204" pitchFamily="34" charset="-122"/>
                </a:rPr>
                <a:t>A53 CPU</a:t>
              </a:r>
              <a:r>
                <a:rPr lang="zh-CN" altLang="en-US" sz="1000" kern="0" dirty="0">
                  <a:solidFill>
                    <a:schemeClr val="tx1"/>
                  </a:solidFill>
                  <a:latin typeface="微软雅黑" panose="020B0503020204020204" pitchFamily="34" charset="-122"/>
                  <a:ea typeface="微软雅黑" panose="020B0503020204020204" pitchFamily="34" charset="-122"/>
                </a:rPr>
                <a:t>核，执行启动、功耗控制等硬件管理任务。</a:t>
              </a:r>
              <a:endParaRPr lang="en-US" altLang="zh-CN" sz="1000" kern="0" dirty="0">
                <a:solidFill>
                  <a:schemeClr val="tx1"/>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283173" y="1226640"/>
            <a:ext cx="3719707" cy="2232850"/>
            <a:chOff x="179292" y="925606"/>
            <a:chExt cx="3721160" cy="2233722"/>
          </a:xfrm>
        </p:grpSpPr>
        <p:sp>
          <p:nvSpPr>
            <p:cNvPr id="11" name="圆角矩形 10"/>
            <p:cNvSpPr/>
            <p:nvPr/>
          </p:nvSpPr>
          <p:spPr>
            <a:xfrm>
              <a:off x="3324452" y="2583328"/>
              <a:ext cx="576000" cy="576000"/>
            </a:xfrm>
            <a:prstGeom prst="roundRect">
              <a:avLst/>
            </a:prstGeom>
            <a:solidFill>
              <a:schemeClr val="accent4">
                <a:lumMod val="50000"/>
                <a:alpha val="20000"/>
              </a:schemeClr>
            </a:solidFill>
            <a:ln w="25400">
              <a:solidFill>
                <a:srgbClr val="AEAD7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12" name="线形标注 2(带强调线) 11"/>
            <p:cNvSpPr/>
            <p:nvPr/>
          </p:nvSpPr>
          <p:spPr>
            <a:xfrm>
              <a:off x="179292" y="925606"/>
              <a:ext cx="2898091" cy="1396253"/>
            </a:xfrm>
            <a:prstGeom prst="accentCallout2">
              <a:avLst>
                <a:gd name="adj1" fmla="val 39275"/>
                <a:gd name="adj2" fmla="val 99497"/>
                <a:gd name="adj3" fmla="val 44833"/>
                <a:gd name="adj4" fmla="val 107963"/>
                <a:gd name="adj5" fmla="val 116742"/>
                <a:gd name="adj6" fmla="val 117779"/>
              </a:avLst>
            </a:prstGeom>
            <a:solidFill>
              <a:schemeClr val="bg1"/>
            </a:solidFill>
            <a:ln w="22225">
              <a:solidFill>
                <a:srgbClr val="AEAD7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latin typeface="微软雅黑" panose="020B0503020204020204" pitchFamily="34" charset="-122"/>
                  <a:ea typeface="微软雅黑" panose="020B0503020204020204" pitchFamily="34" charset="-122"/>
                </a:rPr>
                <a:t>CPU</a:t>
              </a:r>
              <a:r>
                <a:rPr lang="zh-CN" altLang="en-US" sz="1000" b="1" kern="0" dirty="0">
                  <a:solidFill>
                    <a:srgbClr val="1D1D1A"/>
                  </a:solidFill>
                  <a:latin typeface="微软雅黑" panose="020B0503020204020204" pitchFamily="34" charset="-122"/>
                  <a:ea typeface="微软雅黑" panose="020B0503020204020204" pitchFamily="34" charset="-122"/>
                </a:rPr>
                <a:t>子系统</a:t>
              </a:r>
              <a:endParaRPr lang="en-US" altLang="zh-CN" sz="1000" b="1" kern="0" dirty="0">
                <a:solidFill>
                  <a:srgbClr val="1D1D1A"/>
                </a:solidFill>
                <a:latin typeface="微软雅黑" panose="020B0503020204020204" pitchFamily="34" charset="-122"/>
                <a:ea typeface="微软雅黑" panose="020B0503020204020204" pitchFamily="34" charset="-122"/>
              </a:endParaRPr>
            </a:p>
            <a:p>
              <a:pPr lvl="0">
                <a:lnSpc>
                  <a:spcPct val="150000"/>
                </a:lnSpc>
              </a:pPr>
              <a:r>
                <a:rPr lang="zh-CN" altLang="en-US" sz="1000" kern="0" dirty="0">
                  <a:solidFill>
                    <a:srgbClr val="1D1D1A"/>
                  </a:solidFill>
                  <a:latin typeface="微软雅黑" panose="020B0503020204020204" pitchFamily="34" charset="-122"/>
                  <a:ea typeface="微软雅黑" panose="020B0503020204020204" pitchFamily="34" charset="-122"/>
                </a:rPr>
                <a:t>集成</a:t>
              </a:r>
              <a:r>
                <a:rPr lang="en-US" altLang="zh-CN" sz="1000" kern="0" dirty="0">
                  <a:solidFill>
                    <a:srgbClr val="1D1D1A"/>
                  </a:solidFill>
                  <a:latin typeface="微软雅黑" panose="020B0503020204020204" pitchFamily="34" charset="-122"/>
                  <a:ea typeface="微软雅黑" panose="020B0503020204020204" pitchFamily="34" charset="-122"/>
                </a:rPr>
                <a:t>16</a:t>
              </a:r>
              <a:r>
                <a:rPr lang="zh-CN" altLang="en-US" sz="1000" kern="0" dirty="0">
                  <a:solidFill>
                    <a:srgbClr val="1D1D1A"/>
                  </a:solidFill>
                  <a:latin typeface="微软雅黑" panose="020B0503020204020204" pitchFamily="34" charset="-122"/>
                  <a:ea typeface="微软雅黑" panose="020B0503020204020204" pitchFamily="34" charset="-122"/>
                </a:rPr>
                <a:t>个</a:t>
              </a:r>
              <a:r>
                <a:rPr lang="en-US" altLang="zh-CN" sz="1000" kern="0" dirty="0">
                  <a:solidFill>
                    <a:srgbClr val="1D1D1A"/>
                  </a:solidFill>
                  <a:latin typeface="微软雅黑" panose="020B0503020204020204" pitchFamily="34" charset="-122"/>
                  <a:ea typeface="微软雅黑" panose="020B0503020204020204" pitchFamily="34" charset="-122"/>
                </a:rPr>
                <a:t>TaishanV110 Core</a:t>
              </a:r>
              <a:r>
                <a:rPr lang="zh-CN" altLang="en-US" sz="1000" kern="0" dirty="0">
                  <a:solidFill>
                    <a:srgbClr val="1D1D1A"/>
                  </a:solidFill>
                  <a:latin typeface="微软雅黑" panose="020B0503020204020204" pitchFamily="34" charset="-122"/>
                  <a:ea typeface="微软雅黑" panose="020B0503020204020204" pitchFamily="34" charset="-122"/>
                </a:rPr>
                <a:t>（</a:t>
              </a:r>
              <a:r>
                <a:rPr lang="en-US" altLang="zh-CN" sz="1000" kern="0" dirty="0">
                  <a:solidFill>
                    <a:srgbClr val="1D1D1A"/>
                  </a:solidFill>
                  <a:latin typeface="微软雅黑" panose="020B0503020204020204" pitchFamily="34" charset="-122"/>
                  <a:ea typeface="微软雅黑" panose="020B0503020204020204" pitchFamily="34" charset="-122"/>
                </a:rPr>
                <a:t>4</a:t>
              </a:r>
              <a:r>
                <a:rPr lang="zh-CN" altLang="en-US" sz="1000" kern="0" dirty="0">
                  <a:solidFill>
                    <a:srgbClr val="1D1D1A"/>
                  </a:solidFill>
                  <a:latin typeface="微软雅黑" panose="020B0503020204020204" pitchFamily="34" charset="-122"/>
                  <a:ea typeface="微软雅黑" panose="020B0503020204020204" pitchFamily="34" charset="-122"/>
                </a:rPr>
                <a:t>个</a:t>
              </a:r>
              <a:r>
                <a:rPr lang="en-US" altLang="zh-CN" sz="1000" kern="0" dirty="0">
                  <a:solidFill>
                    <a:srgbClr val="1D1D1A"/>
                  </a:solidFill>
                  <a:latin typeface="微软雅黑" panose="020B0503020204020204" pitchFamily="34" charset="-122"/>
                  <a:ea typeface="微软雅黑" panose="020B0503020204020204" pitchFamily="34" charset="-122"/>
                </a:rPr>
                <a:t>Core</a:t>
              </a:r>
              <a:r>
                <a:rPr lang="zh-CN" altLang="en-US" sz="1000" kern="0" dirty="0">
                  <a:solidFill>
                    <a:srgbClr val="1D1D1A"/>
                  </a:solidFill>
                  <a:latin typeface="微软雅黑" panose="020B0503020204020204" pitchFamily="34" charset="-122"/>
                  <a:ea typeface="微软雅黑" panose="020B0503020204020204" pitchFamily="34" charset="-122"/>
                </a:rPr>
                <a:t>构成一个</a:t>
              </a:r>
              <a:r>
                <a:rPr lang="en-US" altLang="zh-CN" sz="1000" kern="0" dirty="0">
                  <a:solidFill>
                    <a:srgbClr val="1D1D1A"/>
                  </a:solidFill>
                  <a:latin typeface="微软雅黑" panose="020B0503020204020204" pitchFamily="34" charset="-122"/>
                  <a:ea typeface="微软雅黑" panose="020B0503020204020204" pitchFamily="34" charset="-122"/>
                </a:rPr>
                <a:t>Cluster</a:t>
              </a:r>
              <a:r>
                <a:rPr lang="zh-CN" altLang="en-US" sz="1000" kern="0" dirty="0">
                  <a:solidFill>
                    <a:srgbClr val="1D1D1A"/>
                  </a:solidFill>
                  <a:latin typeface="微软雅黑" panose="020B0503020204020204" pitchFamily="34" charset="-122"/>
                  <a:ea typeface="微软雅黑" panose="020B0503020204020204" pitchFamily="34" charset="-122"/>
                </a:rPr>
                <a:t>）。这些</a:t>
              </a:r>
              <a:r>
                <a:rPr lang="en-US" altLang="zh-CN" sz="1000" kern="0" dirty="0" err="1">
                  <a:solidFill>
                    <a:srgbClr val="1D1D1A"/>
                  </a:solidFill>
                  <a:latin typeface="微软雅黑" panose="020B0503020204020204" pitchFamily="34" charset="-122"/>
                  <a:ea typeface="微软雅黑" panose="020B0503020204020204" pitchFamily="34" charset="-122"/>
                </a:rPr>
                <a:t>Taishan</a:t>
              </a:r>
              <a:r>
                <a:rPr lang="en-US" altLang="zh-CN" sz="1000" kern="0" dirty="0">
                  <a:solidFill>
                    <a:srgbClr val="1D1D1A"/>
                  </a:solidFill>
                  <a:latin typeface="微软雅黑" panose="020B0503020204020204" pitchFamily="34" charset="-122"/>
                  <a:ea typeface="微软雅黑" panose="020B0503020204020204" pitchFamily="34" charset="-122"/>
                </a:rPr>
                <a:t> Core</a:t>
              </a:r>
              <a:r>
                <a:rPr lang="zh-CN" altLang="en-US" sz="1000" kern="0" dirty="0">
                  <a:solidFill>
                    <a:srgbClr val="1D1D1A"/>
                  </a:solidFill>
                  <a:latin typeface="微软雅黑" panose="020B0503020204020204" pitchFamily="34" charset="-122"/>
                  <a:ea typeface="微软雅黑" panose="020B0503020204020204" pitchFamily="34" charset="-122"/>
                </a:rPr>
                <a:t>一部分部署为</a:t>
              </a:r>
              <a:r>
                <a:rPr lang="en-US" altLang="zh-CN" sz="1000" kern="0" dirty="0">
                  <a:solidFill>
                    <a:srgbClr val="1D1D1A"/>
                  </a:solidFill>
                  <a:latin typeface="微软雅黑" panose="020B0503020204020204" pitchFamily="34" charset="-122"/>
                  <a:ea typeface="微软雅黑" panose="020B0503020204020204" pitchFamily="34" charset="-122"/>
                </a:rPr>
                <a:t>AI CPU</a:t>
              </a:r>
              <a:r>
                <a:rPr lang="zh-CN" altLang="en-US" sz="1000" kern="0" dirty="0">
                  <a:solidFill>
                    <a:srgbClr val="1D1D1A"/>
                  </a:solidFill>
                  <a:latin typeface="微软雅黑" panose="020B0503020204020204" pitchFamily="34" charset="-122"/>
                  <a:ea typeface="微软雅黑" panose="020B0503020204020204" pitchFamily="34" charset="-122"/>
                </a:rPr>
                <a:t>，承担部分</a:t>
              </a:r>
              <a:r>
                <a:rPr lang="en-US" altLang="zh-CN" sz="1000" kern="0" dirty="0">
                  <a:solidFill>
                    <a:srgbClr val="1D1D1A"/>
                  </a:solidFill>
                  <a:latin typeface="微软雅黑" panose="020B0503020204020204" pitchFamily="34" charset="-122"/>
                  <a:ea typeface="微软雅黑" panose="020B0503020204020204" pitchFamily="34" charset="-122"/>
                </a:rPr>
                <a:t>AI</a:t>
              </a:r>
              <a:r>
                <a:rPr lang="zh-CN" altLang="en-US" sz="1000" kern="0" dirty="0">
                  <a:solidFill>
                    <a:srgbClr val="1D1D1A"/>
                  </a:solidFill>
                  <a:latin typeface="微软雅黑" panose="020B0503020204020204" pitchFamily="34" charset="-122"/>
                  <a:ea typeface="微软雅黑" panose="020B0503020204020204" pitchFamily="34" charset="-122"/>
                </a:rPr>
                <a:t>计算功能（负责执行不适合跑在</a:t>
              </a:r>
              <a:r>
                <a:rPr lang="en-US" altLang="zh-CN" sz="1000" kern="0" dirty="0">
                  <a:solidFill>
                    <a:srgbClr val="1D1D1A"/>
                  </a:solidFill>
                  <a:latin typeface="微软雅黑" panose="020B0503020204020204" pitchFamily="34" charset="-122"/>
                  <a:ea typeface="微软雅黑" panose="020B0503020204020204" pitchFamily="34" charset="-122"/>
                </a:rPr>
                <a:t>AI Core</a:t>
              </a:r>
              <a:r>
                <a:rPr lang="zh-CN" altLang="en-US" sz="1000" kern="0" dirty="0">
                  <a:solidFill>
                    <a:srgbClr val="1D1D1A"/>
                  </a:solidFill>
                  <a:latin typeface="微软雅黑" panose="020B0503020204020204" pitchFamily="34" charset="-122"/>
                  <a:ea typeface="微软雅黑" panose="020B0503020204020204" pitchFamily="34" charset="-122"/>
                </a:rPr>
                <a:t>上的算子）；一部分部署为</a:t>
              </a:r>
              <a:r>
                <a:rPr lang="en-US" altLang="zh-CN" sz="1000" kern="0" dirty="0">
                  <a:solidFill>
                    <a:srgbClr val="1D1D1A"/>
                  </a:solidFill>
                  <a:latin typeface="微软雅黑" panose="020B0503020204020204" pitchFamily="34" charset="-122"/>
                  <a:ea typeface="微软雅黑" panose="020B0503020204020204" pitchFamily="34" charset="-122"/>
                </a:rPr>
                <a:t>Ctrl CPU</a:t>
              </a:r>
              <a:r>
                <a:rPr lang="zh-CN" altLang="en-US" sz="1000" kern="0" dirty="0">
                  <a:solidFill>
                    <a:srgbClr val="1D1D1A"/>
                  </a:solidFill>
                  <a:latin typeface="微软雅黑" panose="020B0503020204020204" pitchFamily="34" charset="-122"/>
                  <a:ea typeface="微软雅黑" panose="020B0503020204020204" pitchFamily="34" charset="-122"/>
                </a:rPr>
                <a:t>，负责整</a:t>
              </a:r>
              <a:r>
                <a:rPr lang="en-US" altLang="zh-CN" sz="1000" kern="0" dirty="0" err="1">
                  <a:solidFill>
                    <a:srgbClr val="1D1D1A"/>
                  </a:solidFill>
                  <a:latin typeface="微软雅黑" panose="020B0503020204020204" pitchFamily="34" charset="-122"/>
                  <a:ea typeface="微软雅黑" panose="020B0503020204020204" pitchFamily="34" charset="-122"/>
                </a:rPr>
                <a:t>SoC</a:t>
              </a:r>
              <a:r>
                <a:rPr lang="zh-CN" altLang="en-US" sz="1000" kern="0" dirty="0">
                  <a:solidFill>
                    <a:srgbClr val="1D1D1A"/>
                  </a:solidFill>
                  <a:latin typeface="微软雅黑" panose="020B0503020204020204" pitchFamily="34" charset="-122"/>
                  <a:ea typeface="微软雅黑" panose="020B0503020204020204" pitchFamily="34" charset="-122"/>
                </a:rPr>
                <a:t>的控制功能。两类</a:t>
              </a:r>
              <a:r>
                <a:rPr lang="en-US" altLang="zh-CN" sz="1000" kern="0" dirty="0">
                  <a:solidFill>
                    <a:srgbClr val="1D1D1A"/>
                  </a:solidFill>
                  <a:latin typeface="微软雅黑" panose="020B0503020204020204" pitchFamily="34" charset="-122"/>
                  <a:ea typeface="微软雅黑" panose="020B0503020204020204" pitchFamily="34" charset="-122"/>
                </a:rPr>
                <a:t>CPU</a:t>
              </a:r>
              <a:r>
                <a:rPr lang="zh-CN" altLang="en-US" sz="1000" kern="0" dirty="0">
                  <a:solidFill>
                    <a:srgbClr val="1D1D1A"/>
                  </a:solidFill>
                  <a:latin typeface="微软雅黑" panose="020B0503020204020204" pitchFamily="34" charset="-122"/>
                  <a:ea typeface="微软雅黑" panose="020B0503020204020204" pitchFamily="34" charset="-122"/>
                </a:rPr>
                <a:t>占用的</a:t>
              </a:r>
              <a:r>
                <a:rPr lang="en-US" altLang="zh-CN" sz="1000" kern="0" dirty="0">
                  <a:solidFill>
                    <a:srgbClr val="1D1D1A"/>
                  </a:solidFill>
                  <a:latin typeface="微软雅黑" panose="020B0503020204020204" pitchFamily="34" charset="-122"/>
                  <a:ea typeface="微软雅黑" panose="020B0503020204020204" pitchFamily="34" charset="-122"/>
                </a:rPr>
                <a:t>CPU</a:t>
              </a:r>
              <a:r>
                <a:rPr lang="zh-CN" altLang="en-US" sz="1000" kern="0" dirty="0">
                  <a:solidFill>
                    <a:srgbClr val="1D1D1A"/>
                  </a:solidFill>
                  <a:latin typeface="微软雅黑" panose="020B0503020204020204" pitchFamily="34" charset="-122"/>
                  <a:ea typeface="微软雅黑" panose="020B0503020204020204" pitchFamily="34" charset="-122"/>
                </a:rPr>
                <a:t>核数由软件分配</a:t>
              </a:r>
              <a:endParaRPr lang="en-US" altLang="zh-CN" sz="1000" kern="0" dirty="0">
                <a:solidFill>
                  <a:srgbClr val="1D1D1A"/>
                </a:solidFill>
                <a:latin typeface="微软雅黑" panose="020B0503020204020204" pitchFamily="34" charset="-122"/>
                <a:ea typeface="微软雅黑" panose="020B0503020204020204" pitchFamily="34" charset="-122"/>
              </a:endParaRPr>
            </a:p>
          </p:txBody>
        </p:sp>
      </p:grpSp>
      <p:grpSp>
        <p:nvGrpSpPr>
          <p:cNvPr id="32" name="组合 31"/>
          <p:cNvGrpSpPr/>
          <p:nvPr/>
        </p:nvGrpSpPr>
        <p:grpSpPr>
          <a:xfrm>
            <a:off x="657563" y="3351667"/>
            <a:ext cx="3514776" cy="2465201"/>
            <a:chOff x="553827" y="3071036"/>
            <a:chExt cx="3516149" cy="2466164"/>
          </a:xfrm>
        </p:grpSpPr>
        <p:sp>
          <p:nvSpPr>
            <p:cNvPr id="20" name="线形标注 2(带强调线) 19"/>
            <p:cNvSpPr/>
            <p:nvPr/>
          </p:nvSpPr>
          <p:spPr>
            <a:xfrm>
              <a:off x="553827" y="4978985"/>
              <a:ext cx="2523556" cy="558215"/>
            </a:xfrm>
            <a:prstGeom prst="accentCallout2">
              <a:avLst>
                <a:gd name="adj1" fmla="val 36309"/>
                <a:gd name="adj2" fmla="val 100490"/>
                <a:gd name="adj3" fmla="val 32382"/>
                <a:gd name="adj4" fmla="val 108247"/>
                <a:gd name="adj5" fmla="val -140437"/>
                <a:gd name="adj6" fmla="val 133752"/>
              </a:avLst>
            </a:prstGeom>
            <a:solidFill>
              <a:schemeClr val="bg1"/>
            </a:solidFill>
            <a:ln w="22225">
              <a:solidFill>
                <a:srgbClr val="81B7D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latin typeface="微软雅黑" panose="020B0503020204020204" pitchFamily="34" charset="-122"/>
                  <a:ea typeface="微软雅黑" panose="020B0503020204020204" pitchFamily="34" charset="-122"/>
                </a:rPr>
                <a:t>DVPP</a:t>
              </a:r>
            </a:p>
            <a:p>
              <a:pPr lvl="0">
                <a:lnSpc>
                  <a:spcPct val="150000"/>
                </a:lnSpc>
              </a:pPr>
              <a:r>
                <a:rPr lang="zh-CN" altLang="en-US" sz="1000" kern="0" dirty="0">
                  <a:solidFill>
                    <a:schemeClr val="tx1"/>
                  </a:solidFill>
                  <a:latin typeface="微软雅黑" panose="020B0503020204020204" pitchFamily="34" charset="-122"/>
                  <a:ea typeface="微软雅黑" panose="020B0503020204020204" pitchFamily="34" charset="-122"/>
                </a:rPr>
                <a:t>数字视觉预处理子系统，完成图像视频的编解码等预处理操作。</a:t>
              </a:r>
              <a:endParaRPr lang="en-US" altLang="zh-CN" sz="1000" kern="0" dirty="0">
                <a:solidFill>
                  <a:schemeClr val="tx1"/>
                </a:solidFill>
                <a:latin typeface="微软雅黑" panose="020B0503020204020204" pitchFamily="34" charset="-122"/>
                <a:ea typeface="微软雅黑" panose="020B0503020204020204" pitchFamily="34" charset="-122"/>
              </a:endParaRPr>
            </a:p>
          </p:txBody>
        </p:sp>
        <p:cxnSp>
          <p:nvCxnSpPr>
            <p:cNvPr id="29" name="直接连接符 28"/>
            <p:cNvCxnSpPr/>
            <p:nvPr/>
          </p:nvCxnSpPr>
          <p:spPr>
            <a:xfrm flipV="1">
              <a:off x="3305925" y="3071036"/>
              <a:ext cx="764051" cy="2060382"/>
            </a:xfrm>
            <a:prstGeom prst="line">
              <a:avLst/>
            </a:prstGeom>
            <a:ln w="22225">
              <a:solidFill>
                <a:srgbClr val="81B7DF"/>
              </a:solidFill>
              <a:prstDash val="sysDash"/>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5039284" y="1143127"/>
            <a:ext cx="5095958" cy="3856097"/>
            <a:chOff x="4937261" y="861633"/>
            <a:chExt cx="4960272" cy="3857603"/>
          </a:xfrm>
        </p:grpSpPr>
        <p:sp>
          <p:nvSpPr>
            <p:cNvPr id="8" name="圆角矩形 7"/>
            <p:cNvSpPr/>
            <p:nvPr/>
          </p:nvSpPr>
          <p:spPr>
            <a:xfrm>
              <a:off x="4937261" y="2134912"/>
              <a:ext cx="1865158" cy="946953"/>
            </a:xfrm>
            <a:prstGeom prst="roundRect">
              <a:avLst/>
            </a:prstGeom>
            <a:solidFill>
              <a:srgbClr val="EA002F">
                <a:alpha val="20000"/>
              </a:srgbClr>
            </a:solidFill>
            <a:ln w="25400">
              <a:solidFill>
                <a:srgbClr val="DD697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15" name="圆角矩形 14"/>
            <p:cNvSpPr/>
            <p:nvPr/>
          </p:nvSpPr>
          <p:spPr>
            <a:xfrm>
              <a:off x="4937261" y="3772283"/>
              <a:ext cx="1865158" cy="946953"/>
            </a:xfrm>
            <a:prstGeom prst="roundRect">
              <a:avLst/>
            </a:prstGeom>
            <a:solidFill>
              <a:srgbClr val="EA002F">
                <a:alpha val="20000"/>
              </a:srgbClr>
            </a:solidFill>
            <a:ln w="25400">
              <a:solidFill>
                <a:srgbClr val="DD697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grpSp>
          <p:nvGrpSpPr>
            <p:cNvPr id="38" name="组合 37"/>
            <p:cNvGrpSpPr/>
            <p:nvPr/>
          </p:nvGrpSpPr>
          <p:grpSpPr>
            <a:xfrm>
              <a:off x="6493329" y="861633"/>
              <a:ext cx="3404204" cy="2910650"/>
              <a:chOff x="6493329" y="861633"/>
              <a:chExt cx="3404204" cy="2910650"/>
            </a:xfrm>
          </p:grpSpPr>
          <p:sp>
            <p:nvSpPr>
              <p:cNvPr id="10" name="线形标注 2(带强调线) 9"/>
              <p:cNvSpPr/>
              <p:nvPr/>
            </p:nvSpPr>
            <p:spPr>
              <a:xfrm>
                <a:off x="7242091" y="861633"/>
                <a:ext cx="2655442" cy="814767"/>
              </a:xfrm>
              <a:prstGeom prst="accentCallout2">
                <a:avLst>
                  <a:gd name="adj1" fmla="val 52849"/>
                  <a:gd name="adj2" fmla="val -2202"/>
                  <a:gd name="adj3" fmla="val 56058"/>
                  <a:gd name="adj4" fmla="val -13289"/>
                  <a:gd name="adj5" fmla="val 149870"/>
                  <a:gd name="adj6" fmla="val -29752"/>
                </a:avLst>
              </a:prstGeom>
              <a:solidFill>
                <a:schemeClr val="bg1"/>
              </a:solidFill>
              <a:ln w="22225">
                <a:solidFill>
                  <a:srgbClr val="DD697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latin typeface="微软雅黑" panose="020B0503020204020204" pitchFamily="34" charset="-122"/>
                    <a:ea typeface="微软雅黑" panose="020B0503020204020204" pitchFamily="34" charset="-122"/>
                  </a:rPr>
                  <a:t>AI Core</a:t>
                </a:r>
              </a:p>
              <a:p>
                <a:pPr lvl="0">
                  <a:lnSpc>
                    <a:spcPct val="150000"/>
                  </a:lnSpc>
                </a:pPr>
                <a:r>
                  <a:rPr lang="zh-CN" altLang="en-US" sz="1000" kern="0" dirty="0">
                    <a:solidFill>
                      <a:srgbClr val="1D1D1A"/>
                    </a:solidFill>
                    <a:latin typeface="微软雅黑" panose="020B0503020204020204" pitchFamily="34" charset="-122"/>
                    <a:ea typeface="微软雅黑" panose="020B0503020204020204" pitchFamily="34" charset="-122"/>
                  </a:rPr>
                  <a:t>昇腾</a:t>
                </a:r>
                <a:r>
                  <a:rPr lang="en-US" altLang="zh-CN" sz="1000" kern="0" dirty="0">
                    <a:solidFill>
                      <a:srgbClr val="1D1D1A"/>
                    </a:solidFill>
                    <a:latin typeface="微软雅黑" panose="020B0503020204020204" pitchFamily="34" charset="-122"/>
                    <a:ea typeface="微软雅黑" panose="020B0503020204020204" pitchFamily="34" charset="-122"/>
                  </a:rPr>
                  <a:t>AI</a:t>
                </a:r>
                <a:r>
                  <a:rPr lang="zh-CN" altLang="en-US" sz="1000" kern="0" dirty="0">
                    <a:solidFill>
                      <a:srgbClr val="1D1D1A"/>
                    </a:solidFill>
                    <a:latin typeface="微软雅黑" panose="020B0503020204020204" pitchFamily="34" charset="-122"/>
                    <a:ea typeface="微软雅黑" panose="020B0503020204020204" pitchFamily="34" charset="-122"/>
                  </a:rPr>
                  <a:t>芯片的计算核心，主要负责执行矩阵、向量计算密集的算子任务，采用达芬奇架构。 </a:t>
                </a:r>
                <a:r>
                  <a:rPr lang="en-US" altLang="zh-CN" sz="1000" kern="0" dirty="0">
                    <a:solidFill>
                      <a:srgbClr val="1D1D1A"/>
                    </a:solidFill>
                    <a:latin typeface="微软雅黑" panose="020B0503020204020204" pitchFamily="34" charset="-122"/>
                    <a:ea typeface="微软雅黑" panose="020B0503020204020204" pitchFamily="34" charset="-122"/>
                  </a:rPr>
                  <a:t>Ascend 910</a:t>
                </a:r>
                <a:r>
                  <a:rPr lang="zh-CN" altLang="en-US" sz="1000" kern="0" dirty="0">
                    <a:solidFill>
                      <a:srgbClr val="1D1D1A"/>
                    </a:solidFill>
                    <a:latin typeface="微软雅黑" panose="020B0503020204020204" pitchFamily="34" charset="-122"/>
                    <a:ea typeface="微软雅黑" panose="020B0503020204020204" pitchFamily="34" charset="-122"/>
                  </a:rPr>
                  <a:t>集成了</a:t>
                </a:r>
                <a:r>
                  <a:rPr lang="en-US" altLang="zh-CN" sz="1000" kern="0" dirty="0">
                    <a:solidFill>
                      <a:srgbClr val="1D1D1A"/>
                    </a:solidFill>
                    <a:latin typeface="微软雅黑" panose="020B0503020204020204" pitchFamily="34" charset="-122"/>
                    <a:ea typeface="微软雅黑" panose="020B0503020204020204" pitchFamily="34" charset="-122"/>
                  </a:rPr>
                  <a:t>32</a:t>
                </a:r>
                <a:r>
                  <a:rPr lang="zh-CN" altLang="en-US" sz="1000" kern="0" dirty="0">
                    <a:solidFill>
                      <a:srgbClr val="1D1D1A"/>
                    </a:solidFill>
                    <a:latin typeface="微软雅黑" panose="020B0503020204020204" pitchFamily="34" charset="-122"/>
                    <a:ea typeface="微软雅黑" panose="020B0503020204020204" pitchFamily="34" charset="-122"/>
                  </a:rPr>
                  <a:t>个</a:t>
                </a:r>
                <a:r>
                  <a:rPr lang="en-US" altLang="zh-CN" sz="1000" kern="0" dirty="0">
                    <a:solidFill>
                      <a:srgbClr val="1D1D1A"/>
                    </a:solidFill>
                    <a:latin typeface="微软雅黑" panose="020B0503020204020204" pitchFamily="34" charset="-122"/>
                    <a:ea typeface="微软雅黑" panose="020B0503020204020204" pitchFamily="34" charset="-122"/>
                  </a:rPr>
                  <a:t>AI Core</a:t>
                </a:r>
                <a:r>
                  <a:rPr lang="zh-CN" altLang="en-US" sz="1000" kern="0" dirty="0">
                    <a:solidFill>
                      <a:srgbClr val="1D1D1A"/>
                    </a:solidFill>
                    <a:latin typeface="微软雅黑" panose="020B0503020204020204" pitchFamily="34" charset="-122"/>
                    <a:ea typeface="微软雅黑" panose="020B0503020204020204" pitchFamily="34" charset="-122"/>
                  </a:rPr>
                  <a:t>。</a:t>
                </a:r>
                <a:endParaRPr lang="en-US" altLang="zh-CN" sz="1000" kern="0" dirty="0">
                  <a:solidFill>
                    <a:srgbClr val="1D1D1A"/>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flipV="1">
                <a:off x="6493329" y="1349490"/>
                <a:ext cx="407182" cy="2422793"/>
              </a:xfrm>
              <a:prstGeom prst="line">
                <a:avLst/>
              </a:prstGeom>
              <a:ln w="22225">
                <a:solidFill>
                  <a:srgbClr val="DD697F"/>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6" name="组合 5"/>
          <p:cNvGrpSpPr/>
          <p:nvPr/>
        </p:nvGrpSpPr>
        <p:grpSpPr>
          <a:xfrm>
            <a:off x="3444033" y="2906127"/>
            <a:ext cx="7691655" cy="3555855"/>
            <a:chOff x="3341386" y="2625322"/>
            <a:chExt cx="7694660" cy="3557244"/>
          </a:xfrm>
        </p:grpSpPr>
        <p:sp>
          <p:nvSpPr>
            <p:cNvPr id="18" name="圆角矩形 17"/>
            <p:cNvSpPr/>
            <p:nvPr/>
          </p:nvSpPr>
          <p:spPr>
            <a:xfrm>
              <a:off x="4478066" y="3150188"/>
              <a:ext cx="2155815" cy="578803"/>
            </a:xfrm>
            <a:prstGeom prst="roundRect">
              <a:avLst/>
            </a:prstGeom>
            <a:solidFill>
              <a:srgbClr val="7030A0">
                <a:alpha val="20000"/>
              </a:srgbClr>
            </a:solidFill>
            <a:ln w="25400">
              <a:solidFill>
                <a:srgbClr val="C0A6D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3" name="圆角矩形 22"/>
            <p:cNvSpPr/>
            <p:nvPr/>
          </p:nvSpPr>
          <p:spPr>
            <a:xfrm>
              <a:off x="3341386" y="3691885"/>
              <a:ext cx="494649" cy="578803"/>
            </a:xfrm>
            <a:prstGeom prst="roundRect">
              <a:avLst/>
            </a:prstGeom>
            <a:solidFill>
              <a:srgbClr val="7030A0">
                <a:alpha val="20000"/>
              </a:srgbClr>
            </a:solidFill>
            <a:ln w="25400">
              <a:solidFill>
                <a:srgbClr val="C0A6D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4" name="圆角矩形 23"/>
            <p:cNvSpPr/>
            <p:nvPr/>
          </p:nvSpPr>
          <p:spPr>
            <a:xfrm>
              <a:off x="4529603" y="4039244"/>
              <a:ext cx="373324" cy="206515"/>
            </a:xfrm>
            <a:prstGeom prst="roundRect">
              <a:avLst/>
            </a:prstGeom>
            <a:solidFill>
              <a:srgbClr val="7030A0">
                <a:alpha val="20000"/>
              </a:srgbClr>
            </a:solidFill>
            <a:ln w="25400">
              <a:solidFill>
                <a:srgbClr val="C0A6D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5" name="圆角矩形 24"/>
            <p:cNvSpPr/>
            <p:nvPr/>
          </p:nvSpPr>
          <p:spPr>
            <a:xfrm>
              <a:off x="4537485" y="2625322"/>
              <a:ext cx="373324" cy="206515"/>
            </a:xfrm>
            <a:prstGeom prst="roundRect">
              <a:avLst/>
            </a:prstGeom>
            <a:solidFill>
              <a:srgbClr val="7030A0">
                <a:alpha val="20000"/>
              </a:srgbClr>
            </a:solidFill>
            <a:ln w="25400">
              <a:solidFill>
                <a:srgbClr val="C0A6D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6" name="圆角矩形 25"/>
            <p:cNvSpPr/>
            <p:nvPr/>
          </p:nvSpPr>
          <p:spPr>
            <a:xfrm>
              <a:off x="6847918" y="2625967"/>
              <a:ext cx="373324" cy="206515"/>
            </a:xfrm>
            <a:prstGeom prst="roundRect">
              <a:avLst/>
            </a:prstGeom>
            <a:solidFill>
              <a:srgbClr val="7030A0">
                <a:alpha val="20000"/>
              </a:srgbClr>
            </a:solidFill>
            <a:ln w="25400">
              <a:solidFill>
                <a:srgbClr val="C0A6D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7" name="圆角矩形 26"/>
            <p:cNvSpPr/>
            <p:nvPr/>
          </p:nvSpPr>
          <p:spPr>
            <a:xfrm>
              <a:off x="6833998" y="4031421"/>
              <a:ext cx="373324" cy="206515"/>
            </a:xfrm>
            <a:prstGeom prst="roundRect">
              <a:avLst/>
            </a:prstGeom>
            <a:solidFill>
              <a:srgbClr val="7030A0">
                <a:alpha val="20000"/>
              </a:srgbClr>
            </a:solidFill>
            <a:ln w="25400">
              <a:solidFill>
                <a:srgbClr val="C0A6D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grpSp>
          <p:nvGrpSpPr>
            <p:cNvPr id="42" name="组合 41"/>
            <p:cNvGrpSpPr/>
            <p:nvPr/>
          </p:nvGrpSpPr>
          <p:grpSpPr>
            <a:xfrm>
              <a:off x="3789477" y="4288576"/>
              <a:ext cx="7246569" cy="1893990"/>
              <a:chOff x="3789477" y="4288576"/>
              <a:chExt cx="7246569" cy="1893990"/>
            </a:xfrm>
          </p:grpSpPr>
          <p:sp>
            <p:nvSpPr>
              <p:cNvPr id="21" name="线形标注 2(带强调线) 20"/>
              <p:cNvSpPr/>
              <p:nvPr/>
            </p:nvSpPr>
            <p:spPr>
              <a:xfrm>
                <a:off x="5500040" y="5339189"/>
                <a:ext cx="5536006" cy="843377"/>
              </a:xfrm>
              <a:prstGeom prst="accentCallout2">
                <a:avLst>
                  <a:gd name="adj1" fmla="val 47151"/>
                  <a:gd name="adj2" fmla="val -728"/>
                  <a:gd name="adj3" fmla="val 42118"/>
                  <a:gd name="adj4" fmla="val -5989"/>
                  <a:gd name="adj5" fmla="val -190778"/>
                  <a:gd name="adj6" fmla="val -12724"/>
                </a:avLst>
              </a:prstGeom>
              <a:solidFill>
                <a:schemeClr val="bg1"/>
              </a:solidFill>
              <a:ln w="22225">
                <a:solidFill>
                  <a:srgbClr val="C0A6D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latin typeface="微软雅黑" panose="020B0503020204020204" pitchFamily="34" charset="-122"/>
                    <a:ea typeface="微软雅黑" panose="020B0503020204020204" pitchFamily="34" charset="-122"/>
                  </a:rPr>
                  <a:t>Cache &amp; Buffer</a:t>
                </a:r>
              </a:p>
              <a:p>
                <a:pPr lvl="0">
                  <a:lnSpc>
                    <a:spcPct val="150000"/>
                  </a:lnSpc>
                </a:pPr>
                <a:r>
                  <a:rPr lang="zh-CN" altLang="en-US" sz="1000" kern="0" dirty="0">
                    <a:solidFill>
                      <a:srgbClr val="1D1D1A"/>
                    </a:solidFill>
                    <a:latin typeface="微软雅黑" panose="020B0503020204020204" pitchFamily="34" charset="-122"/>
                    <a:ea typeface="微软雅黑" panose="020B0503020204020204" pitchFamily="34" charset="-122"/>
                  </a:rPr>
                  <a:t>片内有层次化的</a:t>
                </a:r>
                <a:r>
                  <a:rPr lang="en-US" altLang="zh-CN" sz="1000" kern="0" dirty="0">
                    <a:solidFill>
                      <a:srgbClr val="1D1D1A"/>
                    </a:solidFill>
                    <a:latin typeface="微软雅黑" panose="020B0503020204020204" pitchFamily="34" charset="-122"/>
                    <a:ea typeface="微软雅黑" panose="020B0503020204020204" pitchFamily="34" charset="-122"/>
                  </a:rPr>
                  <a:t>memory</a:t>
                </a:r>
                <a:r>
                  <a:rPr lang="zh-CN" altLang="en-US" sz="1000" kern="0" dirty="0">
                    <a:solidFill>
                      <a:srgbClr val="1D1D1A"/>
                    </a:solidFill>
                    <a:latin typeface="微软雅黑" panose="020B0503020204020204" pitchFamily="34" charset="-122"/>
                    <a:ea typeface="微软雅黑" panose="020B0503020204020204" pitchFamily="34" charset="-122"/>
                  </a:rPr>
                  <a:t>结构，</a:t>
                </a:r>
                <a:r>
                  <a:rPr lang="en-US" altLang="zh-CN" sz="1000" kern="0" dirty="0">
                    <a:solidFill>
                      <a:srgbClr val="1D1D1A"/>
                    </a:solidFill>
                    <a:latin typeface="微软雅黑" panose="020B0503020204020204" pitchFamily="34" charset="-122"/>
                    <a:ea typeface="微软雅黑" panose="020B0503020204020204" pitchFamily="34" charset="-122"/>
                  </a:rPr>
                  <a:t>AI Core</a:t>
                </a:r>
                <a:r>
                  <a:rPr lang="zh-CN" altLang="en-US" sz="1000" kern="0" dirty="0">
                    <a:solidFill>
                      <a:srgbClr val="1D1D1A"/>
                    </a:solidFill>
                    <a:latin typeface="微软雅黑" panose="020B0503020204020204" pitchFamily="34" charset="-122"/>
                    <a:ea typeface="微软雅黑" panose="020B0503020204020204" pitchFamily="34" charset="-122"/>
                  </a:rPr>
                  <a:t>内部有两级</a:t>
                </a:r>
                <a:r>
                  <a:rPr lang="en-US" altLang="zh-CN" sz="1000" kern="0" dirty="0">
                    <a:solidFill>
                      <a:srgbClr val="1D1D1A"/>
                    </a:solidFill>
                    <a:latin typeface="微软雅黑" panose="020B0503020204020204" pitchFamily="34" charset="-122"/>
                    <a:ea typeface="微软雅黑" panose="020B0503020204020204" pitchFamily="34" charset="-122"/>
                  </a:rPr>
                  <a:t>memory buffer</a:t>
                </a:r>
                <a:r>
                  <a:rPr lang="zh-CN" altLang="en-US" sz="1000" kern="0" dirty="0">
                    <a:solidFill>
                      <a:srgbClr val="1D1D1A"/>
                    </a:solidFill>
                    <a:latin typeface="微软雅黑" panose="020B0503020204020204" pitchFamily="34" charset="-122"/>
                    <a:ea typeface="微软雅黑" panose="020B0503020204020204" pitchFamily="34" charset="-122"/>
                  </a:rPr>
                  <a:t>，</a:t>
                </a:r>
                <a:r>
                  <a:rPr lang="en-US" altLang="zh-CN" sz="1000" kern="0" dirty="0">
                    <a:solidFill>
                      <a:srgbClr val="1D1D1A"/>
                    </a:solidFill>
                    <a:latin typeface="微软雅黑" panose="020B0503020204020204" pitchFamily="34" charset="-122"/>
                    <a:ea typeface="微软雅黑" panose="020B0503020204020204" pitchFamily="34" charset="-122"/>
                  </a:rPr>
                  <a:t>SOC</a:t>
                </a:r>
                <a:r>
                  <a:rPr lang="zh-CN" altLang="en-US" sz="1000" kern="0" dirty="0">
                    <a:solidFill>
                      <a:srgbClr val="1D1D1A"/>
                    </a:solidFill>
                    <a:latin typeface="微软雅黑" panose="020B0503020204020204" pitchFamily="34" charset="-122"/>
                    <a:ea typeface="微软雅黑" panose="020B0503020204020204" pitchFamily="34" charset="-122"/>
                  </a:rPr>
                  <a:t>片上还有</a:t>
                </a:r>
                <a:r>
                  <a:rPr lang="en-US" altLang="zh-CN" sz="1000" kern="0" dirty="0">
                    <a:solidFill>
                      <a:srgbClr val="1D1D1A"/>
                    </a:solidFill>
                    <a:latin typeface="微软雅黑" panose="020B0503020204020204" pitchFamily="34" charset="-122"/>
                    <a:ea typeface="微软雅黑" panose="020B0503020204020204" pitchFamily="34" charset="-122"/>
                  </a:rPr>
                  <a:t>64MB L2 buffer</a:t>
                </a:r>
                <a:r>
                  <a:rPr lang="zh-CN" altLang="en-US" sz="1000" kern="0" dirty="0">
                    <a:solidFill>
                      <a:srgbClr val="1D1D1A"/>
                    </a:solidFill>
                    <a:latin typeface="微软雅黑" panose="020B0503020204020204" pitchFamily="34" charset="-122"/>
                    <a:ea typeface="微软雅黑" panose="020B0503020204020204" pitchFamily="34" charset="-122"/>
                  </a:rPr>
                  <a:t>，专用于</a:t>
                </a:r>
                <a:r>
                  <a:rPr lang="en-US" altLang="zh-CN" sz="1000" kern="0" dirty="0">
                    <a:solidFill>
                      <a:srgbClr val="1D1D1A"/>
                    </a:solidFill>
                    <a:latin typeface="微软雅黑" panose="020B0503020204020204" pitchFamily="34" charset="-122"/>
                    <a:ea typeface="微软雅黑" panose="020B0503020204020204" pitchFamily="34" charset="-122"/>
                  </a:rPr>
                  <a:t>AI Core</a:t>
                </a:r>
                <a:r>
                  <a:rPr lang="zh-CN" altLang="en-US" sz="1000" kern="0" dirty="0">
                    <a:solidFill>
                      <a:srgbClr val="1D1D1A"/>
                    </a:solidFill>
                    <a:latin typeface="微软雅黑" panose="020B0503020204020204" pitchFamily="34" charset="-122"/>
                    <a:ea typeface="微软雅黑" panose="020B0503020204020204" pitchFamily="34" charset="-122"/>
                  </a:rPr>
                  <a:t>、</a:t>
                </a:r>
                <a:r>
                  <a:rPr lang="en-US" altLang="zh-CN" sz="1000" kern="0" dirty="0">
                    <a:solidFill>
                      <a:srgbClr val="1D1D1A"/>
                    </a:solidFill>
                    <a:latin typeface="微软雅黑" panose="020B0503020204020204" pitchFamily="34" charset="-122"/>
                    <a:ea typeface="微软雅黑" panose="020B0503020204020204" pitchFamily="34" charset="-122"/>
                  </a:rPr>
                  <a:t>AI CPU</a:t>
                </a:r>
                <a:r>
                  <a:rPr lang="zh-CN" altLang="en-US" sz="1000" kern="0" dirty="0">
                    <a:solidFill>
                      <a:srgbClr val="1D1D1A"/>
                    </a:solidFill>
                    <a:latin typeface="微软雅黑" panose="020B0503020204020204" pitchFamily="34" charset="-122"/>
                    <a:ea typeface="微软雅黑" panose="020B0503020204020204" pitchFamily="34" charset="-122"/>
                  </a:rPr>
                  <a:t>，提供高带宽、低延迟的</a:t>
                </a:r>
                <a:r>
                  <a:rPr lang="en-US" altLang="zh-CN" sz="1000" kern="0" dirty="0">
                    <a:solidFill>
                      <a:srgbClr val="1D1D1A"/>
                    </a:solidFill>
                    <a:latin typeface="微软雅黑" panose="020B0503020204020204" pitchFamily="34" charset="-122"/>
                    <a:ea typeface="微软雅黑" panose="020B0503020204020204" pitchFamily="34" charset="-122"/>
                  </a:rPr>
                  <a:t>memory</a:t>
                </a:r>
                <a:r>
                  <a:rPr lang="zh-CN" altLang="en-US" sz="1000" kern="0" dirty="0">
                    <a:solidFill>
                      <a:srgbClr val="1D1D1A"/>
                    </a:solidFill>
                    <a:latin typeface="微软雅黑" panose="020B0503020204020204" pitchFamily="34" charset="-122"/>
                    <a:ea typeface="微软雅黑" panose="020B0503020204020204" pitchFamily="34" charset="-122"/>
                  </a:rPr>
                  <a:t>访问。</a:t>
                </a:r>
                <a:r>
                  <a:rPr lang="en-US" altLang="zh-CN" sz="1000" kern="0" dirty="0" err="1">
                    <a:solidFill>
                      <a:srgbClr val="1D1D1A"/>
                    </a:solidFill>
                    <a:latin typeface="微软雅黑" panose="020B0503020204020204" pitchFamily="34" charset="-122"/>
                    <a:ea typeface="微软雅黑" panose="020B0503020204020204" pitchFamily="34" charset="-122"/>
                  </a:rPr>
                  <a:t>Virtruvian</a:t>
                </a:r>
                <a:r>
                  <a:rPr lang="zh-CN" altLang="en-US" sz="1000" kern="0" dirty="0">
                    <a:solidFill>
                      <a:srgbClr val="1D1D1A"/>
                    </a:solidFill>
                    <a:latin typeface="微软雅黑" panose="020B0503020204020204" pitchFamily="34" charset="-122"/>
                    <a:ea typeface="微软雅黑" panose="020B0503020204020204" pitchFamily="34" charset="-122"/>
                  </a:rPr>
                  <a:t>连接</a:t>
                </a:r>
                <a:r>
                  <a:rPr lang="en-US" altLang="zh-CN" sz="1000" kern="0" dirty="0">
                    <a:solidFill>
                      <a:srgbClr val="1D1D1A"/>
                    </a:solidFill>
                    <a:latin typeface="微软雅黑" panose="020B0503020204020204" pitchFamily="34" charset="-122"/>
                    <a:ea typeface="微软雅黑" panose="020B0503020204020204" pitchFamily="34" charset="-122"/>
                  </a:rPr>
                  <a:t>4</a:t>
                </a:r>
                <a:r>
                  <a:rPr lang="zh-CN" altLang="en-US" sz="1000" kern="0" dirty="0">
                    <a:solidFill>
                      <a:srgbClr val="1D1D1A"/>
                    </a:solidFill>
                    <a:latin typeface="微软雅黑" panose="020B0503020204020204" pitchFamily="34" charset="-122"/>
                    <a:ea typeface="微软雅黑" panose="020B0503020204020204" pitchFamily="34" charset="-122"/>
                  </a:rPr>
                  <a:t>个</a:t>
                </a:r>
                <a:r>
                  <a:rPr lang="en-US" altLang="zh-CN" sz="1000" kern="0" dirty="0">
                    <a:solidFill>
                      <a:srgbClr val="1D1D1A"/>
                    </a:solidFill>
                    <a:latin typeface="微软雅黑" panose="020B0503020204020204" pitchFamily="34" charset="-122"/>
                    <a:ea typeface="微软雅黑" panose="020B0503020204020204" pitchFamily="34" charset="-122"/>
                  </a:rPr>
                  <a:t>HBM 2.0</a:t>
                </a:r>
                <a:r>
                  <a:rPr lang="zh-CN" altLang="en-US" sz="1000" kern="0" dirty="0">
                    <a:solidFill>
                      <a:srgbClr val="1D1D1A"/>
                    </a:solidFill>
                    <a:latin typeface="微软雅黑" panose="020B0503020204020204" pitchFamily="34" charset="-122"/>
                    <a:ea typeface="微软雅黑" panose="020B0503020204020204" pitchFamily="34" charset="-122"/>
                  </a:rPr>
                  <a:t>颗粒，总计</a:t>
                </a:r>
                <a:r>
                  <a:rPr lang="en-US" altLang="zh-CN" sz="1000" kern="0" dirty="0">
                    <a:solidFill>
                      <a:srgbClr val="1D1D1A"/>
                    </a:solidFill>
                    <a:latin typeface="微软雅黑" panose="020B0503020204020204" pitchFamily="34" charset="-122"/>
                    <a:ea typeface="微软雅黑" panose="020B0503020204020204" pitchFamily="34" charset="-122"/>
                  </a:rPr>
                  <a:t>32GB</a:t>
                </a:r>
                <a:r>
                  <a:rPr lang="zh-CN" altLang="en-US" sz="1000" kern="0" dirty="0">
                    <a:solidFill>
                      <a:srgbClr val="1D1D1A"/>
                    </a:solidFill>
                    <a:latin typeface="微软雅黑" panose="020B0503020204020204" pitchFamily="34" charset="-122"/>
                    <a:ea typeface="微软雅黑" panose="020B0503020204020204" pitchFamily="34" charset="-122"/>
                  </a:rPr>
                  <a:t>容量。芯片还集成了</a:t>
                </a:r>
                <a:r>
                  <a:rPr lang="en-US" altLang="zh-CN" sz="1000" kern="0" dirty="0">
                    <a:solidFill>
                      <a:srgbClr val="1D1D1A"/>
                    </a:solidFill>
                    <a:latin typeface="微软雅黑" panose="020B0503020204020204" pitchFamily="34" charset="-122"/>
                    <a:ea typeface="微软雅黑" panose="020B0503020204020204" pitchFamily="34" charset="-122"/>
                  </a:rPr>
                  <a:t>DDR 4.0</a:t>
                </a:r>
                <a:r>
                  <a:rPr lang="zh-CN" altLang="en-US" sz="1000" kern="0" dirty="0">
                    <a:solidFill>
                      <a:srgbClr val="1D1D1A"/>
                    </a:solidFill>
                    <a:latin typeface="微软雅黑" panose="020B0503020204020204" pitchFamily="34" charset="-122"/>
                    <a:ea typeface="微软雅黑" panose="020B0503020204020204" pitchFamily="34" charset="-122"/>
                  </a:rPr>
                  <a:t>控制器，为芯片提供的</a:t>
                </a:r>
                <a:r>
                  <a:rPr lang="en-US" altLang="zh-CN" sz="1000" kern="0" dirty="0">
                    <a:solidFill>
                      <a:srgbClr val="1D1D1A"/>
                    </a:solidFill>
                    <a:latin typeface="微软雅黑" panose="020B0503020204020204" pitchFamily="34" charset="-122"/>
                    <a:ea typeface="微软雅黑" panose="020B0503020204020204" pitchFamily="34" charset="-122"/>
                  </a:rPr>
                  <a:t>DDR</a:t>
                </a:r>
                <a:r>
                  <a:rPr lang="zh-CN" altLang="en-US" sz="1000" kern="0" dirty="0">
                    <a:solidFill>
                      <a:srgbClr val="1D1D1A"/>
                    </a:solidFill>
                    <a:latin typeface="微软雅黑" panose="020B0503020204020204" pitchFamily="34" charset="-122"/>
                    <a:ea typeface="微软雅黑" panose="020B0503020204020204" pitchFamily="34" charset="-122"/>
                  </a:rPr>
                  <a:t>内存。</a:t>
                </a:r>
                <a:endParaRPr lang="en-US" altLang="zh-CN" sz="1000" kern="0" dirty="0">
                  <a:solidFill>
                    <a:srgbClr val="1D1D1A"/>
                  </a:solidFill>
                  <a:latin typeface="微软雅黑" panose="020B0503020204020204" pitchFamily="34" charset="-122"/>
                  <a:ea typeface="微软雅黑" panose="020B0503020204020204" pitchFamily="34" charset="-122"/>
                </a:endParaRPr>
              </a:p>
            </p:txBody>
          </p:sp>
          <p:cxnSp>
            <p:nvCxnSpPr>
              <p:cNvPr id="39" name="直接连接符 38"/>
              <p:cNvCxnSpPr/>
              <p:nvPr/>
            </p:nvCxnSpPr>
            <p:spPr>
              <a:xfrm flipH="1" flipV="1">
                <a:off x="3789477" y="4288576"/>
                <a:ext cx="1388669" cy="1382842"/>
              </a:xfrm>
              <a:prstGeom prst="line">
                <a:avLst/>
              </a:prstGeom>
              <a:ln w="22225">
                <a:solidFill>
                  <a:srgbClr val="C0A6D6"/>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3" name="组合 2"/>
          <p:cNvGrpSpPr/>
          <p:nvPr/>
        </p:nvGrpSpPr>
        <p:grpSpPr>
          <a:xfrm>
            <a:off x="309186" y="3162353"/>
            <a:ext cx="4188883" cy="1265466"/>
            <a:chOff x="205315" y="2881648"/>
            <a:chExt cx="4190519" cy="1265960"/>
          </a:xfrm>
        </p:grpSpPr>
        <p:sp>
          <p:nvSpPr>
            <p:cNvPr id="35" name="圆角矩形 34"/>
            <p:cNvSpPr/>
            <p:nvPr/>
          </p:nvSpPr>
          <p:spPr>
            <a:xfrm>
              <a:off x="3927834" y="3169589"/>
              <a:ext cx="468000" cy="540000"/>
            </a:xfrm>
            <a:prstGeom prst="roundRect">
              <a:avLst/>
            </a:prstGeom>
            <a:solidFill>
              <a:schemeClr val="bg2">
                <a:lumMod val="10000"/>
                <a:alpha val="20000"/>
              </a:schemeClr>
            </a:solidFill>
            <a:ln w="25400">
              <a:solidFill>
                <a:srgbClr val="D1D1D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33" name="线形标注 2(带强调线) 32"/>
            <p:cNvSpPr/>
            <p:nvPr/>
          </p:nvSpPr>
          <p:spPr>
            <a:xfrm>
              <a:off x="205315" y="2881648"/>
              <a:ext cx="2003244" cy="1265960"/>
            </a:xfrm>
            <a:prstGeom prst="accentCallout2">
              <a:avLst>
                <a:gd name="adj1" fmla="val 39275"/>
                <a:gd name="adj2" fmla="val 99497"/>
                <a:gd name="adj3" fmla="val 14396"/>
                <a:gd name="adj4" fmla="val 115123"/>
                <a:gd name="adj5" fmla="val 32032"/>
                <a:gd name="adj6" fmla="val 186510"/>
              </a:avLst>
            </a:prstGeom>
            <a:solidFill>
              <a:schemeClr val="bg1"/>
            </a:solidFill>
            <a:ln w="22225">
              <a:solidFill>
                <a:srgbClr val="D1D1D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50000"/>
                </a:lnSpc>
              </a:pPr>
              <a:r>
                <a:rPr lang="en-US" altLang="zh-CN" sz="1000" b="1" kern="0" dirty="0">
                  <a:solidFill>
                    <a:srgbClr val="1D1D1A"/>
                  </a:solidFill>
                  <a:latin typeface="微软雅黑" panose="020B0503020204020204" pitchFamily="34" charset="-122"/>
                  <a:ea typeface="微软雅黑" panose="020B0503020204020204" pitchFamily="34" charset="-122"/>
                </a:rPr>
                <a:t>TS CPU (Task Scheduler)</a:t>
              </a:r>
            </a:p>
            <a:p>
              <a:pPr lvl="0">
                <a:lnSpc>
                  <a:spcPct val="150000"/>
                </a:lnSpc>
              </a:pPr>
              <a:r>
                <a:rPr lang="zh-CN" altLang="en-US" sz="1000" kern="0" dirty="0">
                  <a:solidFill>
                    <a:srgbClr val="1D1D1A"/>
                  </a:solidFill>
                  <a:latin typeface="微软雅黑" panose="020B0503020204020204" pitchFamily="34" charset="-122"/>
                  <a:ea typeface="微软雅黑" panose="020B0503020204020204" pitchFamily="34" charset="-122"/>
                </a:rPr>
                <a:t>一个独立的</a:t>
              </a:r>
              <a:r>
                <a:rPr lang="en-US" altLang="zh-CN" sz="1000" kern="0" dirty="0">
                  <a:solidFill>
                    <a:srgbClr val="1D1D1A"/>
                  </a:solidFill>
                  <a:latin typeface="微软雅黑" panose="020B0503020204020204" pitchFamily="34" charset="-122"/>
                  <a:ea typeface="微软雅黑" panose="020B0503020204020204" pitchFamily="34" charset="-122"/>
                </a:rPr>
                <a:t>4</a:t>
              </a:r>
              <a:r>
                <a:rPr lang="zh-CN" altLang="en-US" sz="1000" kern="0" dirty="0">
                  <a:solidFill>
                    <a:srgbClr val="1D1D1A"/>
                  </a:solidFill>
                  <a:latin typeface="微软雅黑" panose="020B0503020204020204" pitchFamily="34" charset="-122"/>
                  <a:ea typeface="微软雅黑" panose="020B0503020204020204" pitchFamily="34" charset="-122"/>
                </a:rPr>
                <a:t>核</a:t>
              </a:r>
              <a:r>
                <a:rPr lang="en-US" altLang="zh-CN" sz="1000" kern="0" dirty="0">
                  <a:solidFill>
                    <a:srgbClr val="1D1D1A"/>
                  </a:solidFill>
                  <a:latin typeface="微软雅黑" panose="020B0503020204020204" pitchFamily="34" charset="-122"/>
                  <a:ea typeface="微软雅黑" panose="020B0503020204020204" pitchFamily="34" charset="-122"/>
                </a:rPr>
                <a:t>A55 Cluster (ARMv8 64</a:t>
              </a:r>
              <a:r>
                <a:rPr lang="zh-CN" altLang="en-US" sz="1000" kern="0" dirty="0">
                  <a:solidFill>
                    <a:srgbClr val="1D1D1A"/>
                  </a:solidFill>
                  <a:latin typeface="微软雅黑" panose="020B0503020204020204" pitchFamily="34" charset="-122"/>
                  <a:ea typeface="微软雅黑" panose="020B0503020204020204" pitchFamily="34" charset="-122"/>
                </a:rPr>
                <a:t>位架构</a:t>
              </a:r>
              <a:r>
                <a:rPr lang="en-US" altLang="zh-CN" sz="1000" kern="0" dirty="0">
                  <a:solidFill>
                    <a:srgbClr val="1D1D1A"/>
                  </a:solidFill>
                  <a:latin typeface="微软雅黑" panose="020B0503020204020204" pitchFamily="34" charset="-122"/>
                  <a:ea typeface="微软雅黑" panose="020B0503020204020204" pitchFamily="34" charset="-122"/>
                </a:rPr>
                <a:t>)</a:t>
              </a:r>
              <a:r>
                <a:rPr lang="zh-CN" altLang="en-US" sz="1000" kern="0" dirty="0">
                  <a:solidFill>
                    <a:srgbClr val="1D1D1A"/>
                  </a:solidFill>
                  <a:latin typeface="微软雅黑" panose="020B0503020204020204" pitchFamily="34" charset="-122"/>
                  <a:ea typeface="微软雅黑" panose="020B0503020204020204" pitchFamily="34" charset="-122"/>
                </a:rPr>
                <a:t>，负责任务调度，把算子任务切分之后，通过硬件调度器（</a:t>
              </a:r>
              <a:r>
                <a:rPr lang="en-US" altLang="zh-CN" sz="1000" kern="0" dirty="0">
                  <a:solidFill>
                    <a:srgbClr val="1D1D1A"/>
                  </a:solidFill>
                  <a:latin typeface="微软雅黑" panose="020B0503020204020204" pitchFamily="34" charset="-122"/>
                  <a:ea typeface="微软雅黑" panose="020B0503020204020204" pitchFamily="34" charset="-122"/>
                </a:rPr>
                <a:t>HWTS</a:t>
              </a:r>
              <a:r>
                <a:rPr lang="zh-CN" altLang="en-US" sz="1000" kern="0" dirty="0">
                  <a:solidFill>
                    <a:srgbClr val="1D1D1A"/>
                  </a:solidFill>
                  <a:latin typeface="微软雅黑" panose="020B0503020204020204" pitchFamily="34" charset="-122"/>
                  <a:ea typeface="微软雅黑" panose="020B0503020204020204" pitchFamily="34" charset="-122"/>
                </a:rPr>
                <a:t>），分发给</a:t>
              </a:r>
              <a:r>
                <a:rPr lang="en-US" altLang="zh-CN" sz="1000" kern="0" dirty="0">
                  <a:solidFill>
                    <a:srgbClr val="1D1D1A"/>
                  </a:solidFill>
                  <a:latin typeface="微软雅黑" panose="020B0503020204020204" pitchFamily="34" charset="-122"/>
                  <a:ea typeface="微软雅黑" panose="020B0503020204020204" pitchFamily="34" charset="-122"/>
                </a:rPr>
                <a:t>AI Core</a:t>
              </a:r>
              <a:r>
                <a:rPr lang="zh-CN" altLang="en-US" sz="1000" kern="0" dirty="0">
                  <a:solidFill>
                    <a:srgbClr val="1D1D1A"/>
                  </a:solidFill>
                  <a:latin typeface="微软雅黑" panose="020B0503020204020204" pitchFamily="34" charset="-122"/>
                  <a:ea typeface="微软雅黑" panose="020B0503020204020204" pitchFamily="34" charset="-122"/>
                </a:rPr>
                <a:t>或</a:t>
              </a:r>
              <a:r>
                <a:rPr lang="en-US" altLang="zh-CN" sz="1000" kern="0" dirty="0">
                  <a:solidFill>
                    <a:srgbClr val="1D1D1A"/>
                  </a:solidFill>
                  <a:latin typeface="微软雅黑" panose="020B0503020204020204" pitchFamily="34" charset="-122"/>
                  <a:ea typeface="微软雅黑" panose="020B0503020204020204" pitchFamily="34" charset="-122"/>
                </a:rPr>
                <a:t>AI CPU</a:t>
              </a:r>
              <a:r>
                <a:rPr lang="zh-CN" altLang="en-US" sz="1000" kern="0" dirty="0">
                  <a:solidFill>
                    <a:srgbClr val="1D1D1A"/>
                  </a:solidFill>
                  <a:latin typeface="微软雅黑" panose="020B0503020204020204" pitchFamily="34" charset="-122"/>
                  <a:ea typeface="微软雅黑" panose="020B0503020204020204" pitchFamily="34" charset="-122"/>
                </a:rPr>
                <a:t>。</a:t>
              </a:r>
              <a:endParaRPr lang="en-US" altLang="zh-CN" sz="1000" kern="0" dirty="0">
                <a:solidFill>
                  <a:srgbClr val="1D1D1A"/>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922742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ppt_x"/>
                                          </p:val>
                                        </p:tav>
                                        <p:tav tm="100000">
                                          <p:val>
                                            <p:strVal val="#ppt_x"/>
                                          </p:val>
                                        </p:tav>
                                      </p:tavLst>
                                    </p:anim>
                                    <p:anim calcmode="lin" valueType="num">
                                      <p:cBhvr additive="base">
                                        <p:cTn id="24" dur="5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ppt_x"/>
                                          </p:val>
                                        </p:tav>
                                        <p:tav tm="100000">
                                          <p:val>
                                            <p:strVal val="#ppt_x"/>
                                          </p:val>
                                        </p:tav>
                                      </p:tavLst>
                                    </p:anim>
                                    <p:anim calcmode="lin" valueType="num">
                                      <p:cBhvr additive="base">
                                        <p:cTn id="3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2"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additive="base">
                                        <p:cTn id="39" dur="500" fill="hold"/>
                                        <p:tgtEl>
                                          <p:spTgt spid="7"/>
                                        </p:tgtEl>
                                        <p:attrNameLst>
                                          <p:attrName>ppt_x</p:attrName>
                                        </p:attrNameLst>
                                      </p:cBhvr>
                                      <p:tavLst>
                                        <p:tav tm="0">
                                          <p:val>
                                            <p:strVal val="1+#ppt_w/2"/>
                                          </p:val>
                                        </p:tav>
                                        <p:tav tm="100000">
                                          <p:val>
                                            <p:strVal val="#ppt_x"/>
                                          </p:val>
                                        </p:tav>
                                      </p:tavLst>
                                    </p:anim>
                                    <p:anim calcmode="lin" valueType="num">
                                      <p:cBhvr additive="base">
                                        <p:cTn id="40"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fill="hold" nodeType="clickEffect">
                                  <p:stCondLst>
                                    <p:cond delay="0"/>
                                  </p:stCondLst>
                                  <p:childTnLst>
                                    <p:set>
                                      <p:cBhvr>
                                        <p:cTn id="44" dur="1" fill="hold">
                                          <p:stCondLst>
                                            <p:cond delay="0"/>
                                          </p:stCondLst>
                                        </p:cTn>
                                        <p:tgtEl>
                                          <p:spTgt spid="3"/>
                                        </p:tgtEl>
                                        <p:attrNameLst>
                                          <p:attrName>style.visibility</p:attrName>
                                        </p:attrNameLst>
                                      </p:cBhvr>
                                      <p:to>
                                        <p:strVal val="visible"/>
                                      </p:to>
                                    </p:set>
                                    <p:anim calcmode="lin" valueType="num">
                                      <p:cBhvr additive="base">
                                        <p:cTn id="45" dur="500" fill="hold"/>
                                        <p:tgtEl>
                                          <p:spTgt spid="3"/>
                                        </p:tgtEl>
                                        <p:attrNameLst>
                                          <p:attrName>ppt_x</p:attrName>
                                        </p:attrNameLst>
                                      </p:cBhvr>
                                      <p:tavLst>
                                        <p:tav tm="0">
                                          <p:val>
                                            <p:strVal val="0-#ppt_w/2"/>
                                          </p:val>
                                        </p:tav>
                                        <p:tav tm="100000">
                                          <p:val>
                                            <p:strVal val="#ppt_x"/>
                                          </p:val>
                                        </p:tav>
                                      </p:tavLst>
                                    </p:anim>
                                    <p:anim calcmode="lin" valueType="num">
                                      <p:cBhvr additive="base">
                                        <p:cTn id="46"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type="body" sz="quarter" idx="10"/>
          </p:nvPr>
        </p:nvSpPr>
        <p:spPr/>
        <p:txBody>
          <a:bodyPr/>
          <a:lstStyle/>
          <a:p>
            <a:r>
              <a:rPr lang="zh-CN" altLang="en-US" dirty="0" smtClean="0"/>
              <a:t>您将能够了解人工智能</a:t>
            </a:r>
            <a:r>
              <a:rPr lang="zh-CN" altLang="en-US" dirty="0"/>
              <a:t>芯片发展历史及</a:t>
            </a:r>
            <a:r>
              <a:rPr lang="zh-CN" altLang="en-US" dirty="0" smtClean="0"/>
              <a:t>现状、人工智能</a:t>
            </a:r>
            <a:r>
              <a:rPr lang="zh-CN" altLang="en-US" dirty="0"/>
              <a:t>芯片的行业</a:t>
            </a:r>
            <a:r>
              <a:rPr lang="zh-CN" altLang="en-US" dirty="0" smtClean="0"/>
              <a:t>背景、昇</a:t>
            </a:r>
            <a:r>
              <a:rPr lang="zh-CN" altLang="en-US" dirty="0"/>
              <a:t>腾芯片硬件</a:t>
            </a:r>
            <a:r>
              <a:rPr lang="zh-CN" altLang="en-US" dirty="0" smtClean="0"/>
              <a:t>架构以及昇</a:t>
            </a:r>
            <a:r>
              <a:rPr lang="zh-CN" altLang="en-US" dirty="0"/>
              <a:t>腾芯片软件</a:t>
            </a:r>
            <a:r>
              <a:rPr lang="zh-CN" altLang="en-US" dirty="0" smtClean="0"/>
              <a:t>架构。</a:t>
            </a:r>
            <a:endParaRPr lang="en-US" altLang="zh-CN" dirty="0"/>
          </a:p>
          <a:p>
            <a:endParaRPr lang="zh-CN" altLang="en-US" dirty="0"/>
          </a:p>
        </p:txBody>
      </p:sp>
    </p:spTree>
    <p:extLst>
      <p:ext uri="{BB962C8B-B14F-4D97-AF65-F5344CB8AC3E}">
        <p14:creationId xmlns:p14="http://schemas.microsoft.com/office/powerpoint/2010/main" val="272557060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 name="Picture 19" descr="\\Bchief-sever180\共享\华为\2016\6月\D-201606417-金融营销材料设计-刘泉\文件\link\组 26.png"/>
          <p:cNvPicPr>
            <a:picLocks noChangeAspect="1" noChangeArrowheads="1"/>
          </p:cNvPicPr>
          <p:nvPr/>
        </p:nvPicPr>
        <p:blipFill>
          <a:blip r:embed="rId2" cstate="print">
            <a:duotone>
              <a:srgbClr val="ED7D31">
                <a:shade val="45000"/>
                <a:satMod val="135000"/>
              </a:srgbClr>
              <a:prstClr val="white"/>
            </a:duotone>
          </a:blip>
          <a:srcRect/>
          <a:stretch>
            <a:fillRect/>
          </a:stretch>
        </p:blipFill>
        <p:spPr bwMode="auto">
          <a:xfrm rot="10800000">
            <a:off x="2009994" y="1962080"/>
            <a:ext cx="7253439" cy="365485"/>
          </a:xfrm>
          <a:prstGeom prst="rect">
            <a:avLst/>
          </a:prstGeom>
          <a:noFill/>
        </p:spPr>
      </p:pic>
      <p:grpSp>
        <p:nvGrpSpPr>
          <p:cNvPr id="7" name="组合 6"/>
          <p:cNvGrpSpPr/>
          <p:nvPr/>
        </p:nvGrpSpPr>
        <p:grpSpPr>
          <a:xfrm>
            <a:off x="365705" y="1802807"/>
            <a:ext cx="10770499" cy="2557036"/>
            <a:chOff x="799227" y="778265"/>
            <a:chExt cx="10774706" cy="2558035"/>
          </a:xfrm>
        </p:grpSpPr>
        <p:sp>
          <p:nvSpPr>
            <p:cNvPr id="21" name="矩形 20"/>
            <p:cNvSpPr/>
            <p:nvPr/>
          </p:nvSpPr>
          <p:spPr>
            <a:xfrm>
              <a:off x="2034384" y="1900950"/>
              <a:ext cx="9470729" cy="367470"/>
            </a:xfrm>
            <a:prstGeom prst="rect">
              <a:avLst/>
            </a:prstGeom>
            <a:solidFill>
              <a:srgbClr val="4E6C8A">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0" tIns="45690" rIns="91380" bIns="45690" numCol="1" spcCol="0" rtlCol="0" fromWordArt="0" anchor="ctr" anchorCtr="0" forceAA="0" compatLnSpc="1">
              <a:prstTxWarp prst="textNoShape">
                <a:avLst/>
              </a:prstTxWarp>
              <a:noAutofit/>
            </a:bodyPr>
            <a:lstStyle/>
            <a:p>
              <a:pPr algn="ctr"/>
              <a:endParaRPr lang="zh-CN" altLang="en-US" sz="1399">
                <a:solidFill>
                  <a:prstClr val="white"/>
                </a:solidFill>
                <a:latin typeface="Arial" panose="020B0604020202020204" pitchFamily="34" charset="0"/>
                <a:cs typeface="Arial" panose="020B0604020202020204" pitchFamily="34" charset="0"/>
              </a:endParaRPr>
            </a:p>
          </p:txBody>
        </p:sp>
        <p:sp>
          <p:nvSpPr>
            <p:cNvPr id="22" name="文本框 67"/>
            <p:cNvSpPr txBox="1"/>
            <p:nvPr/>
          </p:nvSpPr>
          <p:spPr>
            <a:xfrm>
              <a:off x="9318392" y="1975182"/>
              <a:ext cx="1799788" cy="215444"/>
            </a:xfrm>
            <a:prstGeom prst="rect">
              <a:avLst/>
            </a:prstGeom>
            <a:noFill/>
          </p:spPr>
          <p:txBody>
            <a:bodyPr wrap="none" lIns="0" tIns="0" rIns="0" bIns="0" rtlCol="0" anchor="ctr">
              <a:spAutoFit/>
            </a:bodyPr>
            <a:lstStyle/>
            <a:p>
              <a:pPr algn="ctr"/>
              <a:r>
                <a:rPr lang="en-US" altLang="zh-CN" sz="1399" b="1">
                  <a:solidFill>
                    <a:prstClr val="white"/>
                  </a:solidFill>
                  <a:latin typeface="微软雅黑" panose="020B0503020204020204" pitchFamily="34" charset="-122"/>
                  <a:ea typeface="微软雅黑" panose="020B0503020204020204" pitchFamily="34" charset="-122"/>
                </a:rPr>
                <a:t>Atlas  500(</a:t>
              </a:r>
              <a:r>
                <a:rPr lang="zh-CN" altLang="en-US" sz="1399" b="1">
                  <a:solidFill>
                    <a:prstClr val="white"/>
                  </a:solidFill>
                  <a:latin typeface="微软雅黑" panose="020B0503020204020204" pitchFamily="34" charset="-122"/>
                  <a:ea typeface="微软雅黑" panose="020B0503020204020204" pitchFamily="34" charset="-122"/>
                </a:rPr>
                <a:t>智能小站</a:t>
              </a:r>
              <a:r>
                <a:rPr lang="en-US" altLang="zh-CN" sz="1399" b="1">
                  <a:solidFill>
                    <a:prstClr val="white"/>
                  </a:solidFill>
                  <a:latin typeface="微软雅黑" panose="020B0503020204020204" pitchFamily="34" charset="-122"/>
                  <a:ea typeface="微软雅黑" panose="020B0503020204020204" pitchFamily="34" charset="-122"/>
                </a:rPr>
                <a:t>) </a:t>
              </a:r>
              <a:endParaRPr lang="zh-CN" altLang="en-US" sz="1399" b="1" dirty="0">
                <a:solidFill>
                  <a:prstClr val="white"/>
                </a:solidFill>
                <a:latin typeface="微软雅黑" panose="020B0503020204020204" pitchFamily="34" charset="-122"/>
                <a:ea typeface="微软雅黑" panose="020B0503020204020204" pitchFamily="34" charset="-122"/>
              </a:endParaRPr>
            </a:p>
          </p:txBody>
        </p:sp>
        <p:pic>
          <p:nvPicPr>
            <p:cNvPr id="23" name="图片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08740" y="1174259"/>
              <a:ext cx="997877" cy="538900"/>
            </a:xfrm>
            <a:prstGeom prst="rect">
              <a:avLst/>
            </a:prstGeom>
          </p:spPr>
        </p:pic>
        <p:sp>
          <p:nvSpPr>
            <p:cNvPr id="24" name="文本框 65"/>
            <p:cNvSpPr txBox="1"/>
            <p:nvPr/>
          </p:nvSpPr>
          <p:spPr>
            <a:xfrm>
              <a:off x="6953221" y="1975182"/>
              <a:ext cx="1916807" cy="215444"/>
            </a:xfrm>
            <a:prstGeom prst="rect">
              <a:avLst/>
            </a:prstGeom>
            <a:noFill/>
          </p:spPr>
          <p:txBody>
            <a:bodyPr wrap="none" lIns="0" tIns="0" rIns="0" bIns="0" rtlCol="0" anchor="ctr">
              <a:spAutoFit/>
            </a:bodyPr>
            <a:lstStyle/>
            <a:p>
              <a:pPr algn="ctr"/>
              <a:r>
                <a:rPr lang="en-US" altLang="zh-CN" sz="1399" b="1">
                  <a:solidFill>
                    <a:prstClr val="white"/>
                  </a:solidFill>
                  <a:latin typeface="微软雅黑" panose="020B0503020204020204" pitchFamily="34" charset="-122"/>
                  <a:ea typeface="微软雅黑" panose="020B0503020204020204" pitchFamily="34" charset="-122"/>
                </a:rPr>
                <a:t>Atlas 300(PCIE</a:t>
              </a:r>
              <a:r>
                <a:rPr lang="zh-CN" altLang="en-US" sz="1399" b="1">
                  <a:solidFill>
                    <a:prstClr val="white"/>
                  </a:solidFill>
                  <a:latin typeface="微软雅黑" panose="020B0503020204020204" pitchFamily="34" charset="-122"/>
                  <a:ea typeface="微软雅黑" panose="020B0503020204020204" pitchFamily="34" charset="-122"/>
                </a:rPr>
                <a:t>加速卡</a:t>
              </a:r>
              <a:r>
                <a:rPr lang="en-US" altLang="zh-CN" sz="1399" b="1">
                  <a:solidFill>
                    <a:prstClr val="white"/>
                  </a:solidFill>
                  <a:latin typeface="微软雅黑" panose="020B0503020204020204" pitchFamily="34" charset="-122"/>
                  <a:ea typeface="微软雅黑" panose="020B0503020204020204" pitchFamily="34" charset="-122"/>
                </a:rPr>
                <a:t>)</a:t>
              </a:r>
              <a:endParaRPr lang="zh-CN" altLang="en-US" sz="1399" b="1" dirty="0">
                <a:solidFill>
                  <a:prstClr val="white"/>
                </a:solidFill>
                <a:latin typeface="微软雅黑" panose="020B0503020204020204" pitchFamily="34" charset="-122"/>
                <a:ea typeface="微软雅黑" panose="020B0503020204020204" pitchFamily="34" charset="-122"/>
              </a:endParaRPr>
            </a:p>
          </p:txBody>
        </p:sp>
        <p:sp>
          <p:nvSpPr>
            <p:cNvPr id="25" name="文本框 65"/>
            <p:cNvSpPr txBox="1"/>
            <p:nvPr/>
          </p:nvSpPr>
          <p:spPr>
            <a:xfrm>
              <a:off x="2379898" y="1975182"/>
              <a:ext cx="1751835" cy="215444"/>
            </a:xfrm>
            <a:prstGeom prst="rect">
              <a:avLst/>
            </a:prstGeom>
            <a:noFill/>
          </p:spPr>
          <p:txBody>
            <a:bodyPr wrap="square" lIns="0" tIns="0" rIns="0" bIns="0" rtlCol="0" anchor="ctr">
              <a:spAutoFit/>
            </a:bodyPr>
            <a:lstStyle/>
            <a:p>
              <a:pPr algn="ctr"/>
              <a:r>
                <a:rPr lang="en-US" altLang="zh-CN" sz="1399" b="1">
                  <a:solidFill>
                    <a:prstClr val="white"/>
                  </a:solidFill>
                  <a:latin typeface="微软雅黑" panose="020B0503020204020204" pitchFamily="34" charset="-122"/>
                  <a:ea typeface="微软雅黑" panose="020B0503020204020204" pitchFamily="34" charset="-122"/>
                </a:rPr>
                <a:t>Atlas 200(</a:t>
              </a:r>
              <a:r>
                <a:rPr lang="zh-CN" altLang="en-US" sz="1399" b="1">
                  <a:solidFill>
                    <a:prstClr val="white"/>
                  </a:solidFill>
                  <a:latin typeface="微软雅黑" panose="020B0503020204020204" pitchFamily="34" charset="-122"/>
                  <a:ea typeface="微软雅黑" panose="020B0503020204020204" pitchFamily="34" charset="-122"/>
                </a:rPr>
                <a:t>加速模块</a:t>
              </a:r>
              <a:r>
                <a:rPr lang="en-US" altLang="zh-CN" sz="1399" b="1">
                  <a:solidFill>
                    <a:prstClr val="white"/>
                  </a:solidFill>
                  <a:latin typeface="微软雅黑" panose="020B0503020204020204" pitchFamily="34" charset="-122"/>
                  <a:ea typeface="微软雅黑" panose="020B0503020204020204" pitchFamily="34" charset="-122"/>
                </a:rPr>
                <a:t>)</a:t>
              </a:r>
              <a:endParaRPr lang="zh-CN" altLang="en-US" sz="1399" b="1" dirty="0">
                <a:solidFill>
                  <a:prstClr val="white"/>
                </a:solidFill>
                <a:latin typeface="微软雅黑" panose="020B0503020204020204" pitchFamily="34" charset="-122"/>
                <a:ea typeface="微软雅黑" panose="020B0503020204020204" pitchFamily="34" charset="-122"/>
              </a:endParaRPr>
            </a:p>
          </p:txBody>
        </p:sp>
        <p:sp>
          <p:nvSpPr>
            <p:cNvPr id="26" name="Freeform 6"/>
            <p:cNvSpPr>
              <a:spLocks/>
            </p:cNvSpPr>
            <p:nvPr/>
          </p:nvSpPr>
          <p:spPr bwMode="auto">
            <a:xfrm>
              <a:off x="2034385" y="1555777"/>
              <a:ext cx="9470729" cy="322611"/>
            </a:xfrm>
            <a:custGeom>
              <a:avLst/>
              <a:gdLst>
                <a:gd name="T0" fmla="*/ 10427 w 11013"/>
                <a:gd name="T1" fmla="*/ 0 h 680"/>
                <a:gd name="T2" fmla="*/ 586 w 11013"/>
                <a:gd name="T3" fmla="*/ 0 h 680"/>
                <a:gd name="T4" fmla="*/ 0 w 11013"/>
                <a:gd name="T5" fmla="*/ 680 h 680"/>
                <a:gd name="T6" fmla="*/ 11013 w 11013"/>
                <a:gd name="T7" fmla="*/ 680 h 680"/>
                <a:gd name="T8" fmla="*/ 10427 w 11013"/>
                <a:gd name="T9" fmla="*/ 0 h 680"/>
                <a:gd name="T10" fmla="*/ 10427 w 11013"/>
                <a:gd name="T11" fmla="*/ 0 h 680"/>
                <a:gd name="T12" fmla="*/ 10427 w 11013"/>
                <a:gd name="T13" fmla="*/ 0 h 680"/>
              </a:gdLst>
              <a:ahLst/>
              <a:cxnLst>
                <a:cxn ang="0">
                  <a:pos x="T0" y="T1"/>
                </a:cxn>
                <a:cxn ang="0">
                  <a:pos x="T2" y="T3"/>
                </a:cxn>
                <a:cxn ang="0">
                  <a:pos x="T4" y="T5"/>
                </a:cxn>
                <a:cxn ang="0">
                  <a:pos x="T6" y="T7"/>
                </a:cxn>
                <a:cxn ang="0">
                  <a:pos x="T8" y="T9"/>
                </a:cxn>
                <a:cxn ang="0">
                  <a:pos x="T10" y="T11"/>
                </a:cxn>
                <a:cxn ang="0">
                  <a:pos x="T12" y="T13"/>
                </a:cxn>
              </a:cxnLst>
              <a:rect l="0" t="0" r="r" b="b"/>
              <a:pathLst>
                <a:path w="11013" h="680">
                  <a:moveTo>
                    <a:pt x="10427" y="0"/>
                  </a:moveTo>
                  <a:lnTo>
                    <a:pt x="586" y="0"/>
                  </a:lnTo>
                  <a:lnTo>
                    <a:pt x="0" y="680"/>
                  </a:lnTo>
                  <a:lnTo>
                    <a:pt x="11013" y="680"/>
                  </a:lnTo>
                  <a:lnTo>
                    <a:pt x="10427" y="0"/>
                  </a:lnTo>
                  <a:lnTo>
                    <a:pt x="10427" y="0"/>
                  </a:lnTo>
                  <a:lnTo>
                    <a:pt x="10427" y="0"/>
                  </a:lnTo>
                  <a:close/>
                </a:path>
              </a:pathLst>
            </a:custGeom>
            <a:gradFill>
              <a:gsLst>
                <a:gs pos="0">
                  <a:srgbClr val="313E4F"/>
                </a:gs>
                <a:gs pos="100000">
                  <a:schemeClr val="bg1">
                    <a:alpha val="0"/>
                  </a:schemeClr>
                </a:gs>
              </a:gsLst>
              <a:lin ang="16200000" scaled="0"/>
            </a:gradFill>
            <a:ln>
              <a:noFill/>
            </a:ln>
          </p:spPr>
          <p:txBody>
            <a:bodyPr vert="horz" wrap="square" lIns="91380" tIns="45690" rIns="91380" bIns="45690" numCol="1" anchor="t" anchorCtr="0" compatLnSpc="1">
              <a:prstTxWarp prst="textNoShape">
                <a:avLst/>
              </a:prstTxWarp>
            </a:bodyPr>
            <a:lstStyle/>
            <a:p>
              <a:endParaRPr lang="zh-CN" altLang="en-US" sz="1798">
                <a:solidFill>
                  <a:prstClr val="black"/>
                </a:solidFill>
                <a:latin typeface="Arial" panose="020B0604020202020204" pitchFamily="34" charset="0"/>
                <a:cs typeface="Arial" panose="020B0604020202020204" pitchFamily="34" charset="0"/>
              </a:endParaRPr>
            </a:p>
          </p:txBody>
        </p:sp>
        <p:sp>
          <p:nvSpPr>
            <p:cNvPr id="27" name="文本框 65"/>
            <p:cNvSpPr txBox="1"/>
            <p:nvPr/>
          </p:nvSpPr>
          <p:spPr>
            <a:xfrm>
              <a:off x="4476224" y="1975182"/>
              <a:ext cx="2125216" cy="215444"/>
            </a:xfrm>
            <a:prstGeom prst="rect">
              <a:avLst/>
            </a:prstGeom>
            <a:noFill/>
          </p:spPr>
          <p:txBody>
            <a:bodyPr wrap="square" lIns="0" tIns="0" rIns="0" bIns="0" rtlCol="0" anchor="ctr">
              <a:spAutoFit/>
            </a:bodyPr>
            <a:lstStyle/>
            <a:p>
              <a:pPr algn="ctr"/>
              <a:r>
                <a:rPr lang="en-US" altLang="zh-CN" sz="1399" b="1">
                  <a:solidFill>
                    <a:prstClr val="white"/>
                  </a:solidFill>
                  <a:latin typeface="微软雅黑" panose="020B0503020204020204" pitchFamily="34" charset="-122"/>
                  <a:ea typeface="微软雅黑" panose="020B0503020204020204" pitchFamily="34" charset="-122"/>
                </a:rPr>
                <a:t>Atlas 200DK(</a:t>
              </a:r>
              <a:r>
                <a:rPr lang="zh-CN" altLang="en-US" sz="1399" b="1">
                  <a:solidFill>
                    <a:prstClr val="white"/>
                  </a:solidFill>
                  <a:latin typeface="微软雅黑" panose="020B0503020204020204" pitchFamily="34" charset="-122"/>
                  <a:ea typeface="微软雅黑" panose="020B0503020204020204" pitchFamily="34" charset="-122"/>
                </a:rPr>
                <a:t>开发者套件</a:t>
              </a:r>
              <a:r>
                <a:rPr lang="en-US" altLang="zh-CN" sz="1399" b="1">
                  <a:solidFill>
                    <a:prstClr val="white"/>
                  </a:solidFill>
                  <a:latin typeface="微软雅黑" panose="020B0503020204020204" pitchFamily="34" charset="-122"/>
                  <a:ea typeface="微软雅黑" panose="020B0503020204020204" pitchFamily="34" charset="-122"/>
                </a:rPr>
                <a:t>)</a:t>
              </a:r>
              <a:endParaRPr lang="zh-CN" altLang="en-US" sz="1399" b="1" dirty="0">
                <a:solidFill>
                  <a:prstClr val="white"/>
                </a:solidFill>
                <a:latin typeface="微软雅黑" panose="020B0503020204020204" pitchFamily="34" charset="-122"/>
                <a:ea typeface="微软雅黑" panose="020B0503020204020204" pitchFamily="34" charset="-122"/>
              </a:endParaRPr>
            </a:p>
          </p:txBody>
        </p:sp>
        <p:pic>
          <p:nvPicPr>
            <p:cNvPr id="28" name="图片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43284" y="1066542"/>
              <a:ext cx="1341039" cy="754334"/>
            </a:xfrm>
            <a:prstGeom prst="rect">
              <a:avLst/>
            </a:prstGeom>
          </p:spPr>
        </p:pic>
        <p:pic>
          <p:nvPicPr>
            <p:cNvPr id="29" name="图片 28"/>
            <p:cNvPicPr>
              <a:picLocks noChangeAspect="1"/>
            </p:cNvPicPr>
            <p:nvPr/>
          </p:nvPicPr>
          <p:blipFill>
            <a:blip r:embed="rId5" cstate="print">
              <a:clrChange>
                <a:clrFrom>
                  <a:srgbClr val="EFF4FA"/>
                </a:clrFrom>
                <a:clrTo>
                  <a:srgbClr val="EFF4FA">
                    <a:alpha val="0"/>
                  </a:srgbClr>
                </a:clrTo>
              </a:clrChange>
              <a:extLst>
                <a:ext uri="{BEBA8EAE-BF5A-486C-A8C5-ECC9F3942E4B}">
                  <a14:imgProps xmlns:a14="http://schemas.microsoft.com/office/drawing/2010/main">
                    <a14:imgLayer r:embed="rId6">
                      <a14:imgEffect>
                        <a14:backgroundRemoval t="0" b="100000" l="0" r="100000"/>
                      </a14:imgEffect>
                    </a14:imgLayer>
                  </a14:imgProps>
                </a:ext>
              </a:extLst>
            </a:blip>
            <a:stretch>
              <a:fillRect/>
            </a:stretch>
          </p:blipFill>
          <p:spPr>
            <a:xfrm>
              <a:off x="7219480" y="1141119"/>
              <a:ext cx="1303299" cy="605183"/>
            </a:xfrm>
            <a:prstGeom prst="rect">
              <a:avLst/>
            </a:prstGeom>
          </p:spPr>
        </p:pic>
        <p:sp>
          <p:nvSpPr>
            <p:cNvPr id="30" name="矩形 29"/>
            <p:cNvSpPr/>
            <p:nvPr/>
          </p:nvSpPr>
          <p:spPr>
            <a:xfrm>
              <a:off x="799227" y="1615157"/>
              <a:ext cx="1228221" cy="338554"/>
            </a:xfrm>
            <a:prstGeom prst="rect">
              <a:avLst/>
            </a:prstGeom>
          </p:spPr>
          <p:txBody>
            <a:bodyPr wrap="none">
              <a:spAutoFit/>
            </a:bodyPr>
            <a:lstStyle/>
            <a:p>
              <a:pPr algn="ctr"/>
              <a:r>
                <a:rPr lang="en-US" altLang="zh-CN" sz="1599" b="1" dirty="0">
                  <a:solidFill>
                    <a:srgbClr val="666666">
                      <a:lumMod val="50000"/>
                    </a:srgbClr>
                  </a:solidFill>
                  <a:latin typeface="微软雅黑" panose="020B0503020204020204" pitchFamily="34" charset="-122"/>
                  <a:ea typeface="微软雅黑" panose="020B0503020204020204" pitchFamily="34" charset="-122"/>
                </a:rPr>
                <a:t>AI</a:t>
              </a:r>
              <a:r>
                <a:rPr lang="zh-CN" altLang="en-US" sz="1599" b="1" dirty="0">
                  <a:solidFill>
                    <a:srgbClr val="666666">
                      <a:lumMod val="50000"/>
                    </a:srgbClr>
                  </a:solidFill>
                  <a:latin typeface="微软雅黑" panose="020B0503020204020204" pitchFamily="34" charset="-122"/>
                  <a:ea typeface="微软雅黑" panose="020B0503020204020204" pitchFamily="34" charset="-122"/>
                </a:rPr>
                <a:t>基础设施</a:t>
              </a:r>
              <a:endParaRPr lang="en-US" altLang="zh-CN" sz="1599" b="1" dirty="0">
                <a:solidFill>
                  <a:srgbClr val="666666">
                    <a:lumMod val="50000"/>
                  </a:srgbClr>
                </a:solidFill>
                <a:latin typeface="微软雅黑" panose="020B0503020204020204" pitchFamily="34" charset="-122"/>
                <a:ea typeface="微软雅黑" panose="020B0503020204020204" pitchFamily="34" charset="-122"/>
              </a:endParaRPr>
            </a:p>
          </p:txBody>
        </p:sp>
        <p:pic>
          <p:nvPicPr>
            <p:cNvPr id="31" name="图片 3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548765" y="778265"/>
              <a:ext cx="1303133" cy="1011012"/>
            </a:xfrm>
            <a:prstGeom prst="rect">
              <a:avLst/>
            </a:prstGeom>
          </p:spPr>
        </p:pic>
        <p:sp>
          <p:nvSpPr>
            <p:cNvPr id="45" name="2091127544"/>
            <p:cNvSpPr txBox="1"/>
            <p:nvPr/>
          </p:nvSpPr>
          <p:spPr>
            <a:xfrm>
              <a:off x="2059371" y="2301644"/>
              <a:ext cx="2359077" cy="877159"/>
            </a:xfrm>
            <a:prstGeom prst="rect">
              <a:avLst/>
            </a:prstGeom>
            <a:noFill/>
          </p:spPr>
          <p:txBody>
            <a:bodyPr wrap="square" lIns="68549" tIns="34275" rIns="68549" bIns="34275" rtlCol="0">
              <a:spAutoFit/>
            </a:bodyPr>
            <a:lstStyle/>
            <a:p>
              <a:pPr marL="136858" indent="-136858">
                <a:buSzPct val="60000"/>
                <a:buFont typeface="Wingdings" pitchFamily="2" charset="2"/>
                <a:buChar char="l"/>
                <a:defRPr/>
              </a:pPr>
              <a:r>
                <a:rPr lang="en-US" altLang="zh-CN" sz="1050" dirty="0">
                  <a:latin typeface="微软雅黑" panose="020B0503020204020204" pitchFamily="34" charset="-122"/>
                  <a:ea typeface="微软雅黑" panose="020B0503020204020204" pitchFamily="34" charset="-122"/>
                  <a:sym typeface="+mn-lt"/>
                </a:rPr>
                <a:t>16TOPS INT8</a:t>
              </a:r>
              <a:r>
                <a:rPr lang="zh-CN" altLang="en-US" sz="1050" dirty="0">
                  <a:latin typeface="微软雅黑" panose="020B0503020204020204" pitchFamily="34" charset="-122"/>
                  <a:ea typeface="微软雅黑" panose="020B0503020204020204" pitchFamily="34" charset="-122"/>
                  <a:sym typeface="+mn-lt"/>
                </a:rPr>
                <a:t> </a:t>
              </a:r>
              <a:r>
                <a:rPr lang="en-US" altLang="zh-CN" sz="1050" dirty="0">
                  <a:latin typeface="微软雅黑" panose="020B0503020204020204" pitchFamily="34" charset="-122"/>
                  <a:ea typeface="微软雅黑" panose="020B0503020204020204" pitchFamily="34" charset="-122"/>
                  <a:sym typeface="+mn-lt"/>
                </a:rPr>
                <a:t>@ 9.5W</a:t>
              </a:r>
            </a:p>
            <a:p>
              <a:pPr marL="136858" indent="-136858">
                <a:buSzPct val="60000"/>
                <a:buFont typeface="Wingdings" pitchFamily="2" charset="2"/>
                <a:buChar char="l"/>
                <a:defRPr/>
              </a:pPr>
              <a:r>
                <a:rPr lang="en-US" altLang="zh-CN" sz="1050" dirty="0">
                  <a:latin typeface="微软雅黑" panose="020B0503020204020204" pitchFamily="34" charset="-122"/>
                  <a:ea typeface="微软雅黑" panose="020B0503020204020204" pitchFamily="34" charset="-122"/>
                  <a:sym typeface="+mn-lt"/>
                </a:rPr>
                <a:t>16</a:t>
              </a:r>
              <a:r>
                <a:rPr lang="zh-CN" altLang="en-US" sz="1050" dirty="0">
                  <a:latin typeface="微软雅黑" panose="020B0503020204020204" pitchFamily="34" charset="-122"/>
                  <a:ea typeface="微软雅黑" panose="020B0503020204020204" pitchFamily="34" charset="-122"/>
                  <a:sym typeface="+mn-lt"/>
                </a:rPr>
                <a:t>路高清视频实时分析</a:t>
              </a:r>
              <a:endParaRPr lang="en-US" altLang="zh-CN" sz="1050" dirty="0">
                <a:latin typeface="微软雅黑" panose="020B0503020204020204" pitchFamily="34" charset="-122"/>
                <a:ea typeface="微软雅黑" panose="020B0503020204020204" pitchFamily="34" charset="-122"/>
                <a:sym typeface="+mn-lt"/>
              </a:endParaRPr>
            </a:p>
            <a:p>
              <a:pPr marL="136858" indent="-136858">
                <a:buSzPct val="60000"/>
                <a:buFont typeface="Wingdings" pitchFamily="2" charset="2"/>
                <a:buChar char="l"/>
                <a:defRPr/>
              </a:pPr>
              <a:r>
                <a:rPr lang="en-US" altLang="zh-CN" sz="1050" dirty="0">
                  <a:latin typeface="微软雅黑" panose="020B0503020204020204" pitchFamily="34" charset="-122"/>
                  <a:ea typeface="微软雅黑" panose="020B0503020204020204" pitchFamily="34" charset="-122"/>
                  <a:sym typeface="+mn-lt"/>
                </a:rPr>
                <a:t>4GB/8GB</a:t>
              </a:r>
              <a:r>
                <a:rPr lang="zh-CN" altLang="en-US" sz="1050" dirty="0">
                  <a:latin typeface="微软雅黑" panose="020B0503020204020204" pitchFamily="34" charset="-122"/>
                  <a:ea typeface="微软雅黑" panose="020B0503020204020204" pitchFamily="34" charset="-122"/>
                  <a:sym typeface="+mn-lt"/>
                </a:rPr>
                <a:t>内存  </a:t>
              </a:r>
              <a:r>
                <a:rPr lang="en-US" altLang="zh-CN" sz="1050" dirty="0">
                  <a:latin typeface="微软雅黑" panose="020B0503020204020204" pitchFamily="34" charset="-122"/>
                  <a:ea typeface="微软雅黑" panose="020B0503020204020204" pitchFamily="34" charset="-122"/>
                  <a:sym typeface="+mn-lt"/>
                </a:rPr>
                <a:t>|  </a:t>
              </a:r>
              <a:r>
                <a:rPr lang="en-US" altLang="zh-CN" sz="1050" dirty="0" err="1">
                  <a:latin typeface="微软雅黑" panose="020B0503020204020204" pitchFamily="34" charset="-122"/>
                  <a:ea typeface="微软雅黑" panose="020B0503020204020204" pitchFamily="34" charset="-122"/>
                  <a:sym typeface="+mn-lt"/>
                </a:rPr>
                <a:t>PCIe</a:t>
              </a:r>
              <a:r>
                <a:rPr lang="en-US" altLang="zh-CN" sz="1050" dirty="0">
                  <a:latin typeface="微软雅黑" panose="020B0503020204020204" pitchFamily="34" charset="-122"/>
                  <a:ea typeface="微软雅黑" panose="020B0503020204020204" pitchFamily="34" charset="-122"/>
                  <a:sym typeface="+mn-lt"/>
                </a:rPr>
                <a:t> 3.0 x 4</a:t>
              </a:r>
              <a:r>
                <a:rPr lang="zh-CN" altLang="en-US" sz="1050" dirty="0">
                  <a:latin typeface="微软雅黑" panose="020B0503020204020204" pitchFamily="34" charset="-122"/>
                  <a:ea typeface="微软雅黑" panose="020B0503020204020204" pitchFamily="34" charset="-122"/>
                  <a:sym typeface="+mn-lt"/>
                </a:rPr>
                <a:t>接口</a:t>
              </a:r>
              <a:endParaRPr lang="en-US" altLang="zh-CN" sz="1050" dirty="0">
                <a:latin typeface="微软雅黑" panose="020B0503020204020204" pitchFamily="34" charset="-122"/>
                <a:ea typeface="微软雅黑" panose="020B0503020204020204" pitchFamily="34" charset="-122"/>
                <a:sym typeface="+mn-lt"/>
              </a:endParaRPr>
            </a:p>
            <a:p>
              <a:pPr marL="136858" indent="-136858">
                <a:buSzPct val="60000"/>
                <a:buFont typeface="Wingdings" pitchFamily="2" charset="2"/>
                <a:buChar char="l"/>
                <a:defRPr/>
              </a:pPr>
              <a:r>
                <a:rPr lang="zh-CN" altLang="en-US" sz="1050" dirty="0">
                  <a:latin typeface="微软雅黑" panose="020B0503020204020204" pitchFamily="34" charset="-122"/>
                  <a:ea typeface="微软雅黑" panose="020B0503020204020204" pitchFamily="34" charset="-122"/>
                  <a:sym typeface="+mn-lt"/>
                </a:rPr>
                <a:t>工作温度：</a:t>
              </a:r>
              <a:r>
                <a:rPr lang="en-US" altLang="zh-CN" sz="1050" dirty="0">
                  <a:latin typeface="微软雅黑" panose="020B0503020204020204" pitchFamily="34" charset="-122"/>
                  <a:ea typeface="微软雅黑" panose="020B0503020204020204" pitchFamily="34" charset="-122"/>
                  <a:sym typeface="+mn-lt"/>
                </a:rPr>
                <a:t>-25</a:t>
              </a:r>
              <a:r>
                <a:rPr lang="en-US" altLang="zh-CN" sz="1050" dirty="0">
                  <a:solidFill>
                    <a:prstClr val="black"/>
                  </a:solidFill>
                  <a:latin typeface="微软雅黑" panose="020B0503020204020204" pitchFamily="34" charset="-122"/>
                  <a:ea typeface="微软雅黑" panose="020B0503020204020204" pitchFamily="34" charset="-122"/>
                  <a:sym typeface="+mn-lt"/>
                </a:rPr>
                <a:t>℃</a:t>
              </a:r>
              <a:r>
                <a:rPr lang="zh-CN" altLang="en-US" sz="1050" dirty="0">
                  <a:latin typeface="微软雅黑" panose="020B0503020204020204" pitchFamily="34" charset="-122"/>
                  <a:ea typeface="微软雅黑" panose="020B0503020204020204" pitchFamily="34" charset="-122"/>
                  <a:sym typeface="+mn-lt"/>
                </a:rPr>
                <a:t>～</a:t>
              </a:r>
              <a:r>
                <a:rPr lang="en-US" altLang="zh-CN" sz="1050" dirty="0">
                  <a:latin typeface="微软雅黑" panose="020B0503020204020204" pitchFamily="34" charset="-122"/>
                  <a:ea typeface="微软雅黑" panose="020B0503020204020204" pitchFamily="34" charset="-122"/>
                  <a:sym typeface="+mn-lt"/>
                </a:rPr>
                <a:t>+80℃</a:t>
              </a:r>
            </a:p>
            <a:p>
              <a:pPr marL="136858" indent="-136858">
                <a:buSzPct val="60000"/>
                <a:buFont typeface="Wingdings" pitchFamily="2" charset="2"/>
                <a:buChar char="l"/>
                <a:defRPr/>
              </a:pPr>
              <a:r>
                <a:rPr lang="zh-CN" altLang="en-US" sz="1050" dirty="0">
                  <a:latin typeface="微软雅黑" panose="020B0503020204020204" pitchFamily="34" charset="-122"/>
                  <a:ea typeface="微软雅黑" panose="020B0503020204020204" pitchFamily="34" charset="-122"/>
                  <a:sym typeface="+mn-lt"/>
                </a:rPr>
                <a:t>尺寸：</a:t>
              </a:r>
              <a:r>
                <a:rPr lang="en-US" altLang="zh-CN" sz="1050" dirty="0">
                  <a:latin typeface="微软雅黑" panose="020B0503020204020204" pitchFamily="34" charset="-122"/>
                  <a:ea typeface="微软雅黑" panose="020B0503020204020204" pitchFamily="34" charset="-122"/>
                  <a:sym typeface="+mn-lt"/>
                </a:rPr>
                <a:t>52 x 38 x 10.2 mm</a:t>
              </a:r>
            </a:p>
          </p:txBody>
        </p:sp>
        <p:sp>
          <p:nvSpPr>
            <p:cNvPr id="46" name="2091127544"/>
            <p:cNvSpPr txBox="1"/>
            <p:nvPr/>
          </p:nvSpPr>
          <p:spPr>
            <a:xfrm>
              <a:off x="4418448" y="2297558"/>
              <a:ext cx="2182992" cy="1038742"/>
            </a:xfrm>
            <a:prstGeom prst="rect">
              <a:avLst/>
            </a:prstGeom>
            <a:noFill/>
          </p:spPr>
          <p:txBody>
            <a:bodyPr wrap="square" lIns="68549" tIns="34275" rIns="68549" bIns="34275" rtlCol="0">
              <a:spAutoFit/>
            </a:bodyPr>
            <a:lstStyle/>
            <a:p>
              <a:pPr marL="136858" indent="-136858">
                <a:buSzPct val="60000"/>
                <a:buFont typeface="Wingdings" pitchFamily="2" charset="2"/>
                <a:buChar char="l"/>
                <a:defRPr/>
              </a:pPr>
              <a:r>
                <a:rPr lang="en-US" altLang="zh-CN" sz="1050" dirty="0">
                  <a:latin typeface="微软雅黑" panose="020B0503020204020204" pitchFamily="34" charset="-122"/>
                  <a:ea typeface="微软雅黑" panose="020B0503020204020204" pitchFamily="34" charset="-122"/>
                  <a:sym typeface="+mn-lt"/>
                </a:rPr>
                <a:t>16TOPS INT8</a:t>
              </a:r>
              <a:r>
                <a:rPr lang="zh-CN" altLang="en-US" sz="1050" dirty="0">
                  <a:latin typeface="微软雅黑" panose="020B0503020204020204" pitchFamily="34" charset="-122"/>
                  <a:ea typeface="微软雅黑" panose="020B0503020204020204" pitchFamily="34" charset="-122"/>
                  <a:sym typeface="+mn-lt"/>
                </a:rPr>
                <a:t> </a:t>
              </a:r>
              <a:r>
                <a:rPr lang="en-US" altLang="zh-CN" sz="1050" dirty="0">
                  <a:latin typeface="微软雅黑" panose="020B0503020204020204" pitchFamily="34" charset="-122"/>
                  <a:ea typeface="微软雅黑" panose="020B0503020204020204" pitchFamily="34" charset="-122"/>
                  <a:sym typeface="+mn-lt"/>
                </a:rPr>
                <a:t>@ 24W</a:t>
              </a:r>
            </a:p>
            <a:p>
              <a:pPr marL="136858" indent="-136858">
                <a:buSzPct val="60000"/>
                <a:buFont typeface="Wingdings" pitchFamily="2" charset="2"/>
                <a:buChar char="l"/>
                <a:defRPr/>
              </a:pPr>
              <a:r>
                <a:rPr lang="en-US" altLang="zh-CN" sz="1050" dirty="0">
                  <a:latin typeface="微软雅黑" panose="020B0503020204020204" pitchFamily="34" charset="-122"/>
                  <a:ea typeface="微软雅黑" panose="020B0503020204020204" pitchFamily="34" charset="-122"/>
                  <a:sym typeface="+mn-lt"/>
                </a:rPr>
                <a:t>1*USB type-C</a:t>
              </a:r>
              <a:r>
                <a:rPr lang="zh-CN" altLang="en-US" sz="1050" dirty="0">
                  <a:latin typeface="微软雅黑" panose="020B0503020204020204" pitchFamily="34" charset="-122"/>
                  <a:ea typeface="微软雅黑" panose="020B0503020204020204" pitchFamily="34" charset="-122"/>
                  <a:sym typeface="+mn-lt"/>
                </a:rPr>
                <a:t> </a:t>
              </a:r>
              <a:r>
                <a:rPr lang="en-US" altLang="zh-CN" sz="1050" dirty="0">
                  <a:latin typeface="微软雅黑" panose="020B0503020204020204" pitchFamily="34" charset="-122"/>
                  <a:ea typeface="微软雅黑" panose="020B0503020204020204" pitchFamily="34" charset="-122"/>
                  <a:sym typeface="+mn-lt"/>
                </a:rPr>
                <a:t>|</a:t>
              </a:r>
              <a:r>
                <a:rPr lang="zh-CN" altLang="en-US" sz="1050" dirty="0">
                  <a:latin typeface="微软雅黑" panose="020B0503020204020204" pitchFamily="34" charset="-122"/>
                  <a:ea typeface="微软雅黑" panose="020B0503020204020204" pitchFamily="34" charset="-122"/>
                  <a:sym typeface="+mn-lt"/>
                </a:rPr>
                <a:t> </a:t>
              </a:r>
              <a:r>
                <a:rPr lang="en-US" altLang="zh-CN" sz="1050" dirty="0">
                  <a:latin typeface="微软雅黑" panose="020B0503020204020204" pitchFamily="34" charset="-122"/>
                  <a:ea typeface="微软雅黑" panose="020B0503020204020204" pitchFamily="34" charset="-122"/>
                  <a:sym typeface="+mn-lt"/>
                </a:rPr>
                <a:t>2* CCM</a:t>
              </a:r>
              <a:r>
                <a:rPr lang="zh-CN" altLang="en-US" sz="1050" dirty="0">
                  <a:latin typeface="微软雅黑" panose="020B0503020204020204" pitchFamily="34" charset="-122"/>
                  <a:ea typeface="微软雅黑" panose="020B0503020204020204" pitchFamily="34" charset="-122"/>
                  <a:sym typeface="+mn-lt"/>
                </a:rPr>
                <a:t>接口 </a:t>
              </a:r>
              <a:r>
                <a:rPr lang="en-US" altLang="zh-CN" sz="1050" dirty="0">
                  <a:latin typeface="微软雅黑" panose="020B0503020204020204" pitchFamily="34" charset="-122"/>
                  <a:ea typeface="微软雅黑" panose="020B0503020204020204" pitchFamily="34" charset="-122"/>
                  <a:sym typeface="+mn-lt"/>
                </a:rPr>
                <a:t>|</a:t>
              </a:r>
              <a:r>
                <a:rPr lang="zh-CN" altLang="en-US" sz="1050" dirty="0">
                  <a:latin typeface="微软雅黑" panose="020B0503020204020204" pitchFamily="34" charset="-122"/>
                  <a:ea typeface="微软雅黑" panose="020B0503020204020204" pitchFamily="34" charset="-122"/>
                  <a:sym typeface="+mn-lt"/>
                </a:rPr>
                <a:t> </a:t>
              </a:r>
              <a:r>
                <a:rPr lang="en-US" altLang="zh-CN" sz="1050" dirty="0">
                  <a:latin typeface="微软雅黑" panose="020B0503020204020204" pitchFamily="34" charset="-122"/>
                  <a:ea typeface="微软雅黑" panose="020B0503020204020204" pitchFamily="34" charset="-122"/>
                  <a:sym typeface="+mn-lt"/>
                </a:rPr>
                <a:t>1*GE</a:t>
              </a:r>
              <a:r>
                <a:rPr lang="zh-CN" altLang="en-US" sz="1050" dirty="0">
                  <a:latin typeface="微软雅黑" panose="020B0503020204020204" pitchFamily="34" charset="-122"/>
                  <a:ea typeface="微软雅黑" panose="020B0503020204020204" pitchFamily="34" charset="-122"/>
                  <a:sym typeface="+mn-lt"/>
                </a:rPr>
                <a:t>网口 </a:t>
              </a:r>
              <a:r>
                <a:rPr lang="en-US" altLang="zh-CN" sz="1050" dirty="0">
                  <a:latin typeface="微软雅黑" panose="020B0503020204020204" pitchFamily="34" charset="-122"/>
                  <a:ea typeface="微软雅黑" panose="020B0503020204020204" pitchFamily="34" charset="-122"/>
                  <a:sym typeface="+mn-lt"/>
                </a:rPr>
                <a:t>|</a:t>
              </a:r>
              <a:r>
                <a:rPr lang="zh-CN" altLang="en-US" sz="1050" dirty="0">
                  <a:latin typeface="微软雅黑" panose="020B0503020204020204" pitchFamily="34" charset="-122"/>
                  <a:ea typeface="微软雅黑" panose="020B0503020204020204" pitchFamily="34" charset="-122"/>
                  <a:sym typeface="+mn-lt"/>
                </a:rPr>
                <a:t> </a:t>
              </a:r>
              <a:r>
                <a:rPr lang="en-US" altLang="zh-CN" sz="1050" dirty="0">
                  <a:latin typeface="微软雅黑" panose="020B0503020204020204" pitchFamily="34" charset="-122"/>
                  <a:ea typeface="微软雅黑" panose="020B0503020204020204" pitchFamily="34" charset="-122"/>
                  <a:sym typeface="+mn-lt"/>
                </a:rPr>
                <a:t>1* SD</a:t>
              </a:r>
              <a:r>
                <a:rPr lang="zh-CN" altLang="en-US" sz="1050" dirty="0">
                  <a:latin typeface="微软雅黑" panose="020B0503020204020204" pitchFamily="34" charset="-122"/>
                  <a:ea typeface="微软雅黑" panose="020B0503020204020204" pitchFamily="34" charset="-122"/>
                  <a:sym typeface="+mn-lt"/>
                </a:rPr>
                <a:t>卡插槽</a:t>
              </a:r>
            </a:p>
            <a:p>
              <a:pPr marL="136858" indent="-136858">
                <a:buSzPct val="60000"/>
                <a:buFont typeface="Wingdings" pitchFamily="2" charset="2"/>
                <a:buChar char="l"/>
                <a:defRPr/>
              </a:pPr>
              <a:r>
                <a:rPr lang="en-US" altLang="zh-CN" sz="1050" dirty="0">
                  <a:latin typeface="微软雅黑" panose="020B0503020204020204" pitchFamily="34" charset="-122"/>
                  <a:ea typeface="微软雅黑" panose="020B0503020204020204" pitchFamily="34" charset="-122"/>
                  <a:sym typeface="+mn-lt"/>
                </a:rPr>
                <a:t>8GB</a:t>
              </a:r>
              <a:r>
                <a:rPr lang="zh-CN" altLang="en-US" sz="1050" dirty="0">
                  <a:latin typeface="微软雅黑" panose="020B0503020204020204" pitchFamily="34" charset="-122"/>
                  <a:ea typeface="微软雅黑" panose="020B0503020204020204" pitchFamily="34" charset="-122"/>
                  <a:sym typeface="+mn-lt"/>
                </a:rPr>
                <a:t>内存</a:t>
              </a:r>
              <a:endParaRPr lang="en-US" altLang="zh-CN" sz="1050" dirty="0">
                <a:latin typeface="微软雅黑" panose="020B0503020204020204" pitchFamily="34" charset="-122"/>
                <a:ea typeface="微软雅黑" panose="020B0503020204020204" pitchFamily="34" charset="-122"/>
                <a:sym typeface="+mn-lt"/>
              </a:endParaRPr>
            </a:p>
            <a:p>
              <a:pPr marL="136858" indent="-136858">
                <a:buSzPct val="60000"/>
                <a:buFont typeface="Wingdings" pitchFamily="2" charset="2"/>
                <a:buChar char="l"/>
                <a:defRPr/>
              </a:pPr>
              <a:r>
                <a:rPr lang="zh-CN" altLang="en-US" sz="1050" dirty="0">
                  <a:latin typeface="微软雅黑" panose="020B0503020204020204" pitchFamily="34" charset="-122"/>
                  <a:ea typeface="微软雅黑" panose="020B0503020204020204" pitchFamily="34" charset="-122"/>
                  <a:sym typeface="+mn-lt"/>
                </a:rPr>
                <a:t>工作温度：</a:t>
              </a:r>
              <a:r>
                <a:rPr lang="en-US" altLang="zh-CN" sz="1050" dirty="0">
                  <a:latin typeface="微软雅黑" panose="020B0503020204020204" pitchFamily="34" charset="-122"/>
                  <a:ea typeface="微软雅黑" panose="020B0503020204020204" pitchFamily="34" charset="-122"/>
                  <a:sym typeface="+mn-lt"/>
                </a:rPr>
                <a:t>0℃</a:t>
              </a:r>
              <a:r>
                <a:rPr lang="zh-CN" altLang="en-US" sz="1050" dirty="0">
                  <a:latin typeface="微软雅黑" panose="020B0503020204020204" pitchFamily="34" charset="-122"/>
                  <a:ea typeface="微软雅黑" panose="020B0503020204020204" pitchFamily="34" charset="-122"/>
                  <a:sym typeface="+mn-lt"/>
                </a:rPr>
                <a:t>～</a:t>
              </a:r>
              <a:r>
                <a:rPr lang="en-US" altLang="zh-CN" sz="1050" dirty="0">
                  <a:latin typeface="微软雅黑" panose="020B0503020204020204" pitchFamily="34" charset="-122"/>
                  <a:ea typeface="微软雅黑" panose="020B0503020204020204" pitchFamily="34" charset="-122"/>
                  <a:sym typeface="+mn-lt"/>
                </a:rPr>
                <a:t>45℃</a:t>
              </a:r>
            </a:p>
            <a:p>
              <a:pPr marL="136858" indent="-136858">
                <a:buSzPct val="60000"/>
                <a:buFont typeface="Wingdings" pitchFamily="2" charset="2"/>
                <a:buChar char="l"/>
                <a:defRPr/>
              </a:pPr>
              <a:r>
                <a:rPr lang="zh-CN" altLang="en-US" sz="1050" dirty="0">
                  <a:latin typeface="微软雅黑" panose="020B0503020204020204" pitchFamily="34" charset="-122"/>
                  <a:ea typeface="微软雅黑" panose="020B0503020204020204" pitchFamily="34" charset="-122"/>
                  <a:sym typeface="+mn-lt"/>
                </a:rPr>
                <a:t>尺寸：</a:t>
              </a:r>
              <a:r>
                <a:rPr lang="en-US" altLang="zh-CN" sz="1050" dirty="0">
                  <a:latin typeface="微软雅黑" panose="020B0503020204020204" pitchFamily="34" charset="-122"/>
                  <a:ea typeface="微软雅黑" panose="020B0503020204020204" pitchFamily="34" charset="-122"/>
                  <a:sym typeface="+mn-lt"/>
                </a:rPr>
                <a:t>125 × 80 × 24 mm</a:t>
              </a:r>
            </a:p>
          </p:txBody>
        </p:sp>
        <p:sp>
          <p:nvSpPr>
            <p:cNvPr id="47" name="2091127544"/>
            <p:cNvSpPr txBox="1"/>
            <p:nvPr/>
          </p:nvSpPr>
          <p:spPr>
            <a:xfrm>
              <a:off x="6953221" y="2297558"/>
              <a:ext cx="2507394" cy="715576"/>
            </a:xfrm>
            <a:prstGeom prst="rect">
              <a:avLst/>
            </a:prstGeom>
            <a:noFill/>
          </p:spPr>
          <p:txBody>
            <a:bodyPr wrap="square" lIns="68549" tIns="34275" rIns="68549" bIns="34275" rtlCol="0">
              <a:spAutoFit/>
            </a:bodyPr>
            <a:lstStyle/>
            <a:p>
              <a:pPr marL="136858" indent="-136858">
                <a:buSzPct val="60000"/>
                <a:buFont typeface="Wingdings" pitchFamily="2" charset="2"/>
                <a:buChar char="l"/>
                <a:defRPr/>
              </a:pPr>
              <a:r>
                <a:rPr lang="en-US" altLang="zh-CN" sz="1050" dirty="0">
                  <a:latin typeface="微软雅黑" panose="020B0503020204020204" pitchFamily="34" charset="-122"/>
                  <a:ea typeface="微软雅黑" panose="020B0503020204020204" pitchFamily="34" charset="-122"/>
                  <a:sym typeface="+mn-lt"/>
                </a:rPr>
                <a:t>64TOPS INT8</a:t>
              </a:r>
              <a:r>
                <a:rPr lang="zh-CN" altLang="en-US" sz="1050" dirty="0">
                  <a:latin typeface="微软雅黑" panose="020B0503020204020204" pitchFamily="34" charset="-122"/>
                  <a:ea typeface="微软雅黑" panose="020B0503020204020204" pitchFamily="34" charset="-122"/>
                  <a:sym typeface="+mn-lt"/>
                </a:rPr>
                <a:t> </a:t>
              </a:r>
              <a:r>
                <a:rPr lang="en-US" altLang="zh-CN" sz="1050" dirty="0">
                  <a:latin typeface="微软雅黑" panose="020B0503020204020204" pitchFamily="34" charset="-122"/>
                  <a:ea typeface="微软雅黑" panose="020B0503020204020204" pitchFamily="34" charset="-122"/>
                  <a:sym typeface="+mn-lt"/>
                </a:rPr>
                <a:t>@ 67W</a:t>
              </a:r>
            </a:p>
            <a:p>
              <a:pPr marL="136858" indent="-136858">
                <a:buSzPct val="60000"/>
                <a:buFont typeface="Wingdings" pitchFamily="2" charset="2"/>
                <a:buChar char="l"/>
                <a:defRPr/>
              </a:pPr>
              <a:r>
                <a:rPr lang="en-US" altLang="zh-CN" sz="1050" dirty="0">
                  <a:latin typeface="微软雅黑" panose="020B0503020204020204" pitchFamily="34" charset="-122"/>
                  <a:ea typeface="微软雅黑" panose="020B0503020204020204" pitchFamily="34" charset="-122"/>
                  <a:sym typeface="+mn-lt"/>
                </a:rPr>
                <a:t>64</a:t>
              </a:r>
              <a:r>
                <a:rPr lang="zh-CN" altLang="en-US" sz="1050" dirty="0">
                  <a:latin typeface="微软雅黑" panose="020B0503020204020204" pitchFamily="34" charset="-122"/>
                  <a:ea typeface="微软雅黑" panose="020B0503020204020204" pitchFamily="34" charset="-122"/>
                  <a:sym typeface="+mn-lt"/>
                </a:rPr>
                <a:t>路高清视频</a:t>
              </a:r>
              <a:r>
                <a:rPr lang="zh-CN" altLang="en-US" sz="1050">
                  <a:latin typeface="微软雅黑" panose="020B0503020204020204" pitchFamily="34" charset="-122"/>
                  <a:ea typeface="微软雅黑" panose="020B0503020204020204" pitchFamily="34" charset="-122"/>
                  <a:sym typeface="+mn-lt"/>
                </a:rPr>
                <a:t>实时分析</a:t>
              </a:r>
              <a:endParaRPr lang="en-US" altLang="zh-CN" sz="1050" dirty="0">
                <a:latin typeface="微软雅黑" panose="020B0503020204020204" pitchFamily="34" charset="-122"/>
                <a:ea typeface="微软雅黑" panose="020B0503020204020204" pitchFamily="34" charset="-122"/>
                <a:sym typeface="+mn-lt"/>
              </a:endParaRPr>
            </a:p>
            <a:p>
              <a:pPr marL="136858" indent="-136858">
                <a:buSzPct val="60000"/>
                <a:buFont typeface="Wingdings" pitchFamily="2" charset="2"/>
                <a:buChar char="l"/>
                <a:defRPr/>
              </a:pPr>
              <a:r>
                <a:rPr lang="en-US" altLang="zh-CN" sz="1050" dirty="0">
                  <a:latin typeface="微软雅黑" panose="020B0503020204020204" pitchFamily="34" charset="-122"/>
                  <a:ea typeface="微软雅黑" panose="020B0503020204020204" pitchFamily="34" charset="-122"/>
                  <a:sym typeface="+mn-lt"/>
                </a:rPr>
                <a:t>32GB</a:t>
              </a:r>
              <a:r>
                <a:rPr lang="zh-CN" altLang="en-US" sz="1050" dirty="0">
                  <a:latin typeface="微软雅黑" panose="020B0503020204020204" pitchFamily="34" charset="-122"/>
                  <a:ea typeface="微软雅黑" panose="020B0503020204020204" pitchFamily="34" charset="-122"/>
                  <a:sym typeface="+mn-lt"/>
                </a:rPr>
                <a:t>内存  </a:t>
              </a:r>
              <a:r>
                <a:rPr lang="en-US" altLang="zh-CN" sz="1050" dirty="0">
                  <a:latin typeface="微软雅黑" panose="020B0503020204020204" pitchFamily="34" charset="-122"/>
                  <a:ea typeface="微软雅黑" panose="020B0503020204020204" pitchFamily="34" charset="-122"/>
                  <a:sym typeface="+mn-lt"/>
                </a:rPr>
                <a:t>|  204.8GB/s</a:t>
              </a:r>
              <a:r>
                <a:rPr lang="zh-CN" altLang="en-US" sz="1050" dirty="0">
                  <a:latin typeface="微软雅黑" panose="020B0503020204020204" pitchFamily="34" charset="-122"/>
                  <a:ea typeface="微软雅黑" panose="020B0503020204020204" pitchFamily="34" charset="-122"/>
                  <a:sym typeface="+mn-lt"/>
                </a:rPr>
                <a:t>内存带宽</a:t>
              </a:r>
              <a:endParaRPr lang="en-US" altLang="zh-CN" sz="1050" dirty="0">
                <a:latin typeface="微软雅黑" panose="020B0503020204020204" pitchFamily="34" charset="-122"/>
                <a:ea typeface="微软雅黑" panose="020B0503020204020204" pitchFamily="34" charset="-122"/>
                <a:sym typeface="+mn-lt"/>
              </a:endParaRPr>
            </a:p>
            <a:p>
              <a:pPr marL="136858" indent="-136858">
                <a:buSzPct val="60000"/>
                <a:buFont typeface="Wingdings" pitchFamily="2" charset="2"/>
                <a:buChar char="l"/>
                <a:defRPr/>
              </a:pPr>
              <a:r>
                <a:rPr lang="en-US" altLang="zh-CN" sz="1050" dirty="0" err="1">
                  <a:latin typeface="微软雅黑" panose="020B0503020204020204" pitchFamily="34" charset="-122"/>
                  <a:ea typeface="微软雅黑" panose="020B0503020204020204" pitchFamily="34" charset="-122"/>
                  <a:sym typeface="+mn-lt"/>
                </a:rPr>
                <a:t>PCIe</a:t>
              </a:r>
              <a:r>
                <a:rPr lang="en-US" altLang="zh-CN" sz="1050" dirty="0">
                  <a:latin typeface="微软雅黑" panose="020B0503020204020204" pitchFamily="34" charset="-122"/>
                  <a:ea typeface="微软雅黑" panose="020B0503020204020204" pitchFamily="34" charset="-122"/>
                  <a:sym typeface="+mn-lt"/>
                </a:rPr>
                <a:t> 3.0 x16</a:t>
              </a:r>
              <a:r>
                <a:rPr lang="zh-CN" altLang="en-US" sz="1050" dirty="0">
                  <a:latin typeface="微软雅黑" panose="020B0503020204020204" pitchFamily="34" charset="-122"/>
                  <a:ea typeface="微软雅黑" panose="020B0503020204020204" pitchFamily="34" charset="-122"/>
                  <a:sym typeface="+mn-lt"/>
                </a:rPr>
                <a:t>，半高半长卡</a:t>
              </a:r>
              <a:endParaRPr lang="en-US" altLang="zh-CN" sz="1050" dirty="0">
                <a:latin typeface="微软雅黑" panose="020B0503020204020204" pitchFamily="34" charset="-122"/>
                <a:ea typeface="微软雅黑" panose="020B0503020204020204" pitchFamily="34" charset="-122"/>
                <a:sym typeface="+mn-lt"/>
              </a:endParaRPr>
            </a:p>
          </p:txBody>
        </p:sp>
        <p:sp>
          <p:nvSpPr>
            <p:cNvPr id="48" name="矩形 47"/>
            <p:cNvSpPr/>
            <p:nvPr/>
          </p:nvSpPr>
          <p:spPr>
            <a:xfrm>
              <a:off x="9268707" y="2297747"/>
              <a:ext cx="2305226" cy="889896"/>
            </a:xfrm>
            <a:prstGeom prst="rect">
              <a:avLst/>
            </a:prstGeom>
            <a:noFill/>
          </p:spPr>
          <p:txBody>
            <a:bodyPr wrap="square" lIns="81158" tIns="40579" rIns="81158" bIns="40579" rtlCol="0">
              <a:spAutoFit/>
            </a:bodyPr>
            <a:lstStyle/>
            <a:p>
              <a:pPr marL="136858" indent="-136858">
                <a:buSzPct val="60000"/>
                <a:buFont typeface="Wingdings" pitchFamily="2" charset="2"/>
                <a:buChar char="l"/>
                <a:defRPr/>
              </a:pPr>
              <a:r>
                <a:rPr lang="en-US" sz="1050" dirty="0">
                  <a:latin typeface="微软雅黑" panose="020B0503020204020204" pitchFamily="34" charset="-122"/>
                  <a:ea typeface="微软雅黑" panose="020B0503020204020204" pitchFamily="34" charset="-122"/>
                  <a:sym typeface="Helvetica Neue"/>
                </a:rPr>
                <a:t>16 </a:t>
              </a:r>
              <a:r>
                <a:rPr lang="en-US" sz="1050">
                  <a:latin typeface="微软雅黑" panose="020B0503020204020204" pitchFamily="34" charset="-122"/>
                  <a:ea typeface="微软雅黑" panose="020B0503020204020204" pitchFamily="34" charset="-122"/>
                  <a:sym typeface="Helvetica Neue"/>
                </a:rPr>
                <a:t>TOPS INT8 </a:t>
              </a:r>
              <a:r>
                <a:rPr lang="en-US" altLang="zh-CN" sz="1050">
                  <a:latin typeface="微软雅黑" panose="020B0503020204020204" pitchFamily="34" charset="-122"/>
                  <a:ea typeface="微软雅黑" panose="020B0503020204020204" pitchFamily="34" charset="-122"/>
                  <a:sym typeface="Helvetica Neue"/>
                </a:rPr>
                <a:t>@ </a:t>
              </a:r>
              <a:r>
                <a:rPr lang="en-US" sz="1050">
                  <a:latin typeface="微软雅黑" panose="020B0503020204020204" pitchFamily="34" charset="-122"/>
                  <a:ea typeface="微软雅黑" panose="020B0503020204020204" pitchFamily="34" charset="-122"/>
                  <a:sym typeface="Helvetica Neue"/>
                </a:rPr>
                <a:t>25-40</a:t>
              </a:r>
              <a:r>
                <a:rPr lang="en-US" altLang="zh-CN" sz="1050">
                  <a:latin typeface="微软雅黑" panose="020B0503020204020204" pitchFamily="34" charset="-122"/>
                  <a:ea typeface="微软雅黑" panose="020B0503020204020204" pitchFamily="34" charset="-122"/>
                  <a:sym typeface="Helvetica Neue"/>
                </a:rPr>
                <a:t>W</a:t>
              </a:r>
              <a:r>
                <a:rPr lang="zh-CN" altLang="en-US" sz="1050">
                  <a:latin typeface="微软雅黑" panose="020B0503020204020204" pitchFamily="34" charset="-122"/>
                  <a:ea typeface="微软雅黑" panose="020B0503020204020204" pitchFamily="34" charset="-122"/>
                  <a:sym typeface="Helvetica Neue"/>
                </a:rPr>
                <a:t> </a:t>
              </a:r>
              <a:endParaRPr lang="en-US" altLang="zh-CN" sz="1050" dirty="0">
                <a:latin typeface="微软雅黑" panose="020B0503020204020204" pitchFamily="34" charset="-122"/>
                <a:ea typeface="微软雅黑" panose="020B0503020204020204" pitchFamily="34" charset="-122"/>
                <a:sym typeface="Helvetica Neue"/>
              </a:endParaRPr>
            </a:p>
            <a:p>
              <a:pPr marL="136858" indent="-136858">
                <a:buSzPct val="60000"/>
                <a:buFont typeface="Wingdings" pitchFamily="2" charset="2"/>
                <a:buChar char="l"/>
                <a:defRPr/>
              </a:pPr>
              <a:r>
                <a:rPr lang="zh-CN" altLang="en-US" sz="1050" dirty="0">
                  <a:latin typeface="微软雅黑" panose="020B0503020204020204" pitchFamily="34" charset="-122"/>
                  <a:ea typeface="微软雅黑" panose="020B0503020204020204" pitchFamily="34" charset="-122"/>
                  <a:sym typeface="Helvetica Neue"/>
                </a:rPr>
                <a:t>支持</a:t>
              </a:r>
              <a:r>
                <a:rPr lang="en-US" altLang="zh-CN" sz="1050" dirty="0" err="1">
                  <a:latin typeface="微软雅黑" panose="020B0503020204020204" pitchFamily="34" charset="-122"/>
                  <a:ea typeface="微软雅黑" panose="020B0503020204020204" pitchFamily="34" charset="-122"/>
                  <a:sym typeface="Helvetica Neue"/>
                </a:rPr>
                <a:t>WiFi</a:t>
              </a:r>
              <a:r>
                <a:rPr lang="en-US" altLang="zh-CN" sz="1050" dirty="0">
                  <a:latin typeface="微软雅黑" panose="020B0503020204020204" pitchFamily="34" charset="-122"/>
                  <a:ea typeface="微软雅黑" panose="020B0503020204020204" pitchFamily="34" charset="-122"/>
                  <a:sym typeface="Helvetica Neue"/>
                </a:rPr>
                <a:t> &amp; LTE</a:t>
              </a:r>
            </a:p>
            <a:p>
              <a:pPr marL="136858" indent="-136858">
                <a:buSzPct val="60000"/>
                <a:buFont typeface="Wingdings" pitchFamily="2" charset="2"/>
                <a:buChar char="l"/>
                <a:defRPr/>
              </a:pPr>
              <a:r>
                <a:rPr lang="en-US" sz="1050" dirty="0">
                  <a:latin typeface="微软雅黑" panose="020B0503020204020204" pitchFamily="34" charset="-122"/>
                  <a:ea typeface="微软雅黑" panose="020B0503020204020204" pitchFamily="34" charset="-122"/>
                  <a:sym typeface="Helvetica Neue"/>
                </a:rPr>
                <a:t>16</a:t>
              </a:r>
              <a:r>
                <a:rPr lang="zh-CN" altLang="en-US" sz="1050" dirty="0">
                  <a:latin typeface="微软雅黑" panose="020B0503020204020204" pitchFamily="34" charset="-122"/>
                  <a:ea typeface="微软雅黑" panose="020B0503020204020204" pitchFamily="34" charset="-122"/>
                  <a:sym typeface="Helvetica Neue"/>
                </a:rPr>
                <a:t>路高清视频实时分析</a:t>
              </a:r>
              <a:endParaRPr lang="en-US" altLang="zh-CN" sz="1050" dirty="0">
                <a:latin typeface="微软雅黑" panose="020B0503020204020204" pitchFamily="34" charset="-122"/>
                <a:ea typeface="微软雅黑" panose="020B0503020204020204" pitchFamily="34" charset="-122"/>
                <a:sym typeface="Helvetica Neue"/>
              </a:endParaRPr>
            </a:p>
            <a:p>
              <a:pPr marL="136858" indent="-136858">
                <a:buSzPct val="60000"/>
                <a:buFont typeface="Wingdings" pitchFamily="2" charset="2"/>
                <a:buChar char="l"/>
                <a:defRPr/>
              </a:pPr>
              <a:r>
                <a:rPr lang="zh-CN" altLang="en-US" sz="1050" dirty="0">
                  <a:latin typeface="微软雅黑" panose="020B0503020204020204" pitchFamily="34" charset="-122"/>
                  <a:ea typeface="微软雅黑" panose="020B0503020204020204" pitchFamily="34" charset="-122"/>
                  <a:sym typeface="Helvetica Neue"/>
                </a:rPr>
                <a:t>无风扇设计 </a:t>
              </a:r>
              <a:r>
                <a:rPr lang="en-US" sz="1050" dirty="0">
                  <a:latin typeface="微软雅黑" panose="020B0503020204020204" pitchFamily="34" charset="-122"/>
                  <a:ea typeface="微软雅黑" panose="020B0503020204020204" pitchFamily="34" charset="-122"/>
                  <a:sym typeface="Helvetica Neue"/>
                </a:rPr>
                <a:t>| –40°C </a:t>
              </a:r>
              <a:r>
                <a:rPr lang="zh-CN" altLang="en-US" sz="1050" dirty="0">
                  <a:latin typeface="微软雅黑" panose="020B0503020204020204" pitchFamily="34" charset="-122"/>
                  <a:ea typeface="微软雅黑" panose="020B0503020204020204" pitchFamily="34" charset="-122"/>
                  <a:sym typeface="Helvetica Neue"/>
                </a:rPr>
                <a:t>至</a:t>
              </a:r>
              <a:r>
                <a:rPr lang="en-US" sz="1050" dirty="0">
                  <a:latin typeface="微软雅黑" panose="020B0503020204020204" pitchFamily="34" charset="-122"/>
                  <a:ea typeface="微软雅黑" panose="020B0503020204020204" pitchFamily="34" charset="-122"/>
                  <a:sym typeface="Helvetica Neue"/>
                </a:rPr>
                <a:t> +7</a:t>
              </a:r>
              <a:r>
                <a:rPr lang="en-US" altLang="zh-CN" sz="1050" dirty="0">
                  <a:latin typeface="微软雅黑" panose="020B0503020204020204" pitchFamily="34" charset="-122"/>
                  <a:ea typeface="微软雅黑" panose="020B0503020204020204" pitchFamily="34" charset="-122"/>
                  <a:sym typeface="Helvetica Neue"/>
                </a:rPr>
                <a:t>0</a:t>
              </a:r>
              <a:r>
                <a:rPr lang="en-US" sz="1050" dirty="0">
                  <a:latin typeface="微软雅黑" panose="020B0503020204020204" pitchFamily="34" charset="-122"/>
                  <a:ea typeface="微软雅黑" panose="020B0503020204020204" pitchFamily="34" charset="-122"/>
                  <a:sym typeface="Helvetica Neue"/>
                </a:rPr>
                <a:t>°C </a:t>
              </a:r>
              <a:r>
                <a:rPr lang="en-US" altLang="zh-CN" sz="1050" dirty="0">
                  <a:latin typeface="微软雅黑" panose="020B0503020204020204" pitchFamily="34" charset="-122"/>
                  <a:ea typeface="微软雅黑" panose="020B0503020204020204" pitchFamily="34" charset="-122"/>
                  <a:sym typeface="Helvetica Neue"/>
                </a:rPr>
                <a:t>|</a:t>
              </a:r>
              <a:r>
                <a:rPr lang="en-US" sz="1050" dirty="0">
                  <a:latin typeface="微软雅黑" panose="020B0503020204020204" pitchFamily="34" charset="-122"/>
                  <a:ea typeface="微软雅黑" panose="020B0503020204020204" pitchFamily="34" charset="-122"/>
                  <a:sym typeface="Helvetica Neue"/>
                </a:rPr>
                <a:t> TEC</a:t>
              </a:r>
              <a:r>
                <a:rPr lang="zh-CN" altLang="en-US" sz="1050" dirty="0">
                  <a:latin typeface="微软雅黑" panose="020B0503020204020204" pitchFamily="34" charset="-122"/>
                  <a:ea typeface="微软雅黑" panose="020B0503020204020204" pitchFamily="34" charset="-122"/>
                  <a:sym typeface="Helvetica Neue"/>
                </a:rPr>
                <a:t>散热技术</a:t>
              </a:r>
              <a:endParaRPr lang="en-US" sz="1050" dirty="0">
                <a:latin typeface="微软雅黑" panose="020B0503020204020204" pitchFamily="34" charset="-122"/>
                <a:ea typeface="微软雅黑" panose="020B0503020204020204" pitchFamily="34" charset="-122"/>
                <a:sym typeface="Helvetica Neue"/>
              </a:endParaRPr>
            </a:p>
          </p:txBody>
        </p:sp>
      </p:grpSp>
      <p:sp>
        <p:nvSpPr>
          <p:cNvPr id="65" name="矩形 64"/>
          <p:cNvSpPr/>
          <p:nvPr/>
        </p:nvSpPr>
        <p:spPr>
          <a:xfrm>
            <a:off x="2468977" y="1747143"/>
            <a:ext cx="408555" cy="346114"/>
          </a:xfrm>
          <a:prstGeom prst="rect">
            <a:avLst/>
          </a:prstGeom>
        </p:spPr>
        <p:txBody>
          <a:bodyPr wrap="square">
            <a:spAutoFit/>
          </a:bodyPr>
          <a:lstStyle/>
          <a:p>
            <a:pPr algn="ctr">
              <a:lnSpc>
                <a:spcPct val="150000"/>
              </a:lnSpc>
            </a:pPr>
            <a:r>
              <a:rPr lang="en-US" altLang="zh-CN" sz="1100" b="1">
                <a:latin typeface="微软雅黑" panose="020B0503020204020204" pitchFamily="34" charset="-122"/>
                <a:ea typeface="微软雅黑" panose="020B0503020204020204" pitchFamily="34" charset="-122"/>
              </a:rPr>
              <a:t>X 1</a:t>
            </a:r>
            <a:endParaRPr lang="en-US" altLang="zh-CN" sz="1100" b="1" dirty="0">
              <a:latin typeface="微软雅黑" panose="020B0503020204020204" pitchFamily="34" charset="-122"/>
              <a:ea typeface="微软雅黑" panose="020B0503020204020204" pitchFamily="34" charset="-122"/>
            </a:endParaRPr>
          </a:p>
        </p:txBody>
      </p:sp>
      <p:grpSp>
        <p:nvGrpSpPr>
          <p:cNvPr id="5" name="组合 4"/>
          <p:cNvGrpSpPr/>
          <p:nvPr/>
        </p:nvGrpSpPr>
        <p:grpSpPr>
          <a:xfrm>
            <a:off x="5746231" y="1344863"/>
            <a:ext cx="1927404" cy="437967"/>
            <a:chOff x="1588286" y="5651733"/>
            <a:chExt cx="1928157" cy="438138"/>
          </a:xfrm>
        </p:grpSpPr>
        <p:sp>
          <p:nvSpPr>
            <p:cNvPr id="67" name="文本框 66"/>
            <p:cNvSpPr txBox="1"/>
            <p:nvPr/>
          </p:nvSpPr>
          <p:spPr>
            <a:xfrm>
              <a:off x="2060551" y="5734209"/>
              <a:ext cx="1455892" cy="261610"/>
            </a:xfrm>
            <a:prstGeom prst="rect">
              <a:avLst/>
            </a:prstGeom>
            <a:noFill/>
          </p:spPr>
          <p:txBody>
            <a:bodyPr wrap="square" rtlCol="0">
              <a:spAutoFit/>
            </a:bodyPr>
            <a:lstStyle/>
            <a:p>
              <a:pPr defTabSz="154837">
                <a:defRPr/>
              </a:pPr>
              <a:r>
                <a:rPr lang="zh-CN" altLang="en-US" sz="1100" kern="0" dirty="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昇</a:t>
              </a:r>
              <a:r>
                <a:rPr lang="zh-CN" altLang="en-US" sz="1100" kern="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腾</a:t>
              </a:r>
              <a:r>
                <a:rPr lang="en-US" altLang="zh-CN" sz="1100" kern="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310</a:t>
              </a:r>
              <a:endParaRPr lang="en-US" altLang="zh-CN" sz="1100" dirty="0">
                <a:solidFill>
                  <a:srgbClr val="1D1D1A"/>
                </a:solidFill>
                <a:latin typeface="Huawei Sans" panose="020C0503030203020204" pitchFamily="34" charset="0"/>
                <a:ea typeface="Impact"/>
                <a:cs typeface="Huawei Sans" panose="020C0503030203020204" pitchFamily="34" charset="0"/>
                <a:sym typeface="Impact"/>
              </a:endParaRPr>
            </a:p>
          </p:txBody>
        </p:sp>
        <p:pic>
          <p:nvPicPr>
            <p:cNvPr id="68" name="图片 67"/>
            <p:cNvPicPr>
              <a:picLocks noChangeAspect="1"/>
            </p:cNvPicPr>
            <p:nvPr/>
          </p:nvPicPr>
          <p:blipFill>
            <a:blip r:embed="rId8"/>
            <a:stretch>
              <a:fillRect/>
            </a:stretch>
          </p:blipFill>
          <p:spPr>
            <a:xfrm>
              <a:off x="1588286" y="5651733"/>
              <a:ext cx="429058" cy="438138"/>
            </a:xfrm>
            <a:prstGeom prst="rect">
              <a:avLst/>
            </a:prstGeom>
          </p:spPr>
        </p:pic>
      </p:grpSp>
      <p:sp>
        <p:nvSpPr>
          <p:cNvPr id="73" name="矩形 72"/>
          <p:cNvSpPr/>
          <p:nvPr/>
        </p:nvSpPr>
        <p:spPr>
          <a:xfrm>
            <a:off x="4503467" y="1747143"/>
            <a:ext cx="408555" cy="346114"/>
          </a:xfrm>
          <a:prstGeom prst="rect">
            <a:avLst/>
          </a:prstGeom>
        </p:spPr>
        <p:txBody>
          <a:bodyPr wrap="square">
            <a:spAutoFit/>
          </a:bodyPr>
          <a:lstStyle/>
          <a:p>
            <a:pPr algn="ctr">
              <a:lnSpc>
                <a:spcPct val="150000"/>
              </a:lnSpc>
            </a:pPr>
            <a:r>
              <a:rPr lang="en-US" altLang="zh-CN" sz="1100" b="1">
                <a:latin typeface="微软雅黑" panose="020B0503020204020204" pitchFamily="34" charset="-122"/>
                <a:ea typeface="微软雅黑" panose="020B0503020204020204" pitchFamily="34" charset="-122"/>
              </a:rPr>
              <a:t>X 1</a:t>
            </a:r>
            <a:endParaRPr lang="en-US" altLang="zh-CN" sz="1100" b="1" dirty="0">
              <a:latin typeface="微软雅黑" panose="020B0503020204020204" pitchFamily="34" charset="-122"/>
              <a:ea typeface="微软雅黑" panose="020B0503020204020204" pitchFamily="34" charset="-122"/>
            </a:endParaRPr>
          </a:p>
        </p:txBody>
      </p:sp>
      <p:sp>
        <p:nvSpPr>
          <p:cNvPr id="74" name="矩形 73"/>
          <p:cNvSpPr/>
          <p:nvPr/>
        </p:nvSpPr>
        <p:spPr>
          <a:xfrm>
            <a:off x="6999432" y="1747143"/>
            <a:ext cx="408555" cy="346114"/>
          </a:xfrm>
          <a:prstGeom prst="rect">
            <a:avLst/>
          </a:prstGeom>
        </p:spPr>
        <p:txBody>
          <a:bodyPr wrap="square">
            <a:spAutoFit/>
          </a:bodyPr>
          <a:lstStyle/>
          <a:p>
            <a:pPr algn="ctr">
              <a:lnSpc>
                <a:spcPct val="150000"/>
              </a:lnSpc>
            </a:pPr>
            <a:r>
              <a:rPr lang="en-US" altLang="zh-CN" sz="1100" b="1">
                <a:latin typeface="微软雅黑" panose="020B0503020204020204" pitchFamily="34" charset="-122"/>
                <a:ea typeface="微软雅黑" panose="020B0503020204020204" pitchFamily="34" charset="-122"/>
              </a:rPr>
              <a:t>X 4</a:t>
            </a:r>
            <a:endParaRPr lang="en-US" altLang="zh-CN" sz="1100" b="1" dirty="0">
              <a:latin typeface="微软雅黑" panose="020B0503020204020204" pitchFamily="34" charset="-122"/>
              <a:ea typeface="微软雅黑" panose="020B0503020204020204" pitchFamily="34" charset="-122"/>
            </a:endParaRPr>
          </a:p>
        </p:txBody>
      </p:sp>
      <p:sp>
        <p:nvSpPr>
          <p:cNvPr id="75" name="矩形 74"/>
          <p:cNvSpPr/>
          <p:nvPr/>
        </p:nvSpPr>
        <p:spPr>
          <a:xfrm>
            <a:off x="9372531" y="1747143"/>
            <a:ext cx="408555" cy="346114"/>
          </a:xfrm>
          <a:prstGeom prst="rect">
            <a:avLst/>
          </a:prstGeom>
        </p:spPr>
        <p:txBody>
          <a:bodyPr wrap="square">
            <a:spAutoFit/>
          </a:bodyPr>
          <a:lstStyle/>
          <a:p>
            <a:pPr algn="ctr">
              <a:lnSpc>
                <a:spcPct val="150000"/>
              </a:lnSpc>
            </a:pPr>
            <a:r>
              <a:rPr lang="en-US" altLang="zh-CN" sz="1100" b="1">
                <a:latin typeface="微软雅黑" panose="020B0503020204020204" pitchFamily="34" charset="-122"/>
                <a:ea typeface="微软雅黑" panose="020B0503020204020204" pitchFamily="34" charset="-122"/>
              </a:rPr>
              <a:t>X 1</a:t>
            </a:r>
            <a:endParaRPr lang="en-US" altLang="zh-CN" sz="1100" b="1" dirty="0">
              <a:latin typeface="微软雅黑" panose="020B0503020204020204" pitchFamily="34" charset="-122"/>
              <a:ea typeface="微软雅黑" panose="020B0503020204020204" pitchFamily="34" charset="-122"/>
            </a:endParaRPr>
          </a:p>
        </p:txBody>
      </p:sp>
      <p:pic>
        <p:nvPicPr>
          <p:cNvPr id="61" name="图片 60"/>
          <p:cNvPicPr>
            <a:picLocks noChangeAspect="1"/>
          </p:cNvPicPr>
          <p:nvPr/>
        </p:nvPicPr>
        <p:blipFill>
          <a:blip r:embed="rId8"/>
          <a:stretch>
            <a:fillRect/>
          </a:stretch>
        </p:blipFill>
        <p:spPr>
          <a:xfrm>
            <a:off x="2346845" y="1850138"/>
            <a:ext cx="158721" cy="162080"/>
          </a:xfrm>
          <a:prstGeom prst="rect">
            <a:avLst/>
          </a:prstGeom>
        </p:spPr>
      </p:pic>
      <p:pic>
        <p:nvPicPr>
          <p:cNvPr id="64" name="图片 63"/>
          <p:cNvPicPr>
            <a:picLocks noChangeAspect="1"/>
          </p:cNvPicPr>
          <p:nvPr/>
        </p:nvPicPr>
        <p:blipFill>
          <a:blip r:embed="rId8"/>
          <a:stretch>
            <a:fillRect/>
          </a:stretch>
        </p:blipFill>
        <p:spPr>
          <a:xfrm>
            <a:off x="4374551" y="1845114"/>
            <a:ext cx="158721" cy="162080"/>
          </a:xfrm>
          <a:prstGeom prst="rect">
            <a:avLst/>
          </a:prstGeom>
        </p:spPr>
      </p:pic>
      <p:pic>
        <p:nvPicPr>
          <p:cNvPr id="66" name="图片 65"/>
          <p:cNvPicPr>
            <a:picLocks noChangeAspect="1"/>
          </p:cNvPicPr>
          <p:nvPr/>
        </p:nvPicPr>
        <p:blipFill>
          <a:blip r:embed="rId8"/>
          <a:stretch>
            <a:fillRect/>
          </a:stretch>
        </p:blipFill>
        <p:spPr>
          <a:xfrm>
            <a:off x="6873646" y="1860593"/>
            <a:ext cx="158721" cy="162080"/>
          </a:xfrm>
          <a:prstGeom prst="rect">
            <a:avLst/>
          </a:prstGeom>
        </p:spPr>
      </p:pic>
      <p:pic>
        <p:nvPicPr>
          <p:cNvPr id="69" name="图片 68"/>
          <p:cNvPicPr>
            <a:picLocks noChangeAspect="1"/>
          </p:cNvPicPr>
          <p:nvPr/>
        </p:nvPicPr>
        <p:blipFill>
          <a:blip r:embed="rId8"/>
          <a:stretch>
            <a:fillRect/>
          </a:stretch>
        </p:blipFill>
        <p:spPr>
          <a:xfrm>
            <a:off x="9263433" y="1843407"/>
            <a:ext cx="158721" cy="162080"/>
          </a:xfrm>
          <a:prstGeom prst="rect">
            <a:avLst/>
          </a:prstGeom>
        </p:spPr>
      </p:pic>
      <p:sp>
        <p:nvSpPr>
          <p:cNvPr id="2" name="标题 1"/>
          <p:cNvSpPr>
            <a:spLocks noGrp="1"/>
          </p:cNvSpPr>
          <p:nvPr>
            <p:ph type="title"/>
          </p:nvPr>
        </p:nvSpPr>
        <p:spPr/>
        <p:txBody>
          <a:bodyPr>
            <a:normAutofit fontScale="90000"/>
          </a:bodyPr>
          <a:lstStyle/>
          <a:p>
            <a:r>
              <a:rPr lang="zh-CN" altLang="en-US" sz="3200" dirty="0">
                <a:cs typeface="+mn-ea"/>
              </a:rPr>
              <a:t>基于昇腾</a:t>
            </a:r>
            <a:r>
              <a:rPr lang="en-US" altLang="zh-CN" sz="3200" dirty="0">
                <a:cs typeface="+mn-ea"/>
              </a:rPr>
              <a:t>AI</a:t>
            </a:r>
            <a:r>
              <a:rPr lang="zh-CN" altLang="en-US" sz="3200" dirty="0">
                <a:cs typeface="+mn-ea"/>
              </a:rPr>
              <a:t>处理器的产品形态</a:t>
            </a:r>
            <a:r>
              <a:rPr lang="en-US" sz="3200" dirty="0">
                <a:cs typeface="+mn-ea"/>
              </a:rPr>
              <a:t/>
            </a:r>
            <a:br>
              <a:rPr lang="en-US" sz="3200" dirty="0">
                <a:cs typeface="+mn-ea"/>
              </a:rPr>
            </a:br>
            <a:endParaRPr lang="en-US" sz="3200" dirty="0">
              <a:cs typeface="+mn-ea"/>
            </a:endParaRPr>
          </a:p>
        </p:txBody>
      </p:sp>
    </p:spTree>
    <p:extLst>
      <p:ext uri="{BB962C8B-B14F-4D97-AF65-F5344CB8AC3E}">
        <p14:creationId xmlns:p14="http://schemas.microsoft.com/office/powerpoint/2010/main" val="339693911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51620" y="1809205"/>
            <a:ext cx="10773832" cy="1932767"/>
            <a:chOff x="727073" y="444514"/>
            <a:chExt cx="10778041" cy="1933522"/>
          </a:xfrm>
        </p:grpSpPr>
        <p:grpSp>
          <p:nvGrpSpPr>
            <p:cNvPr id="6" name="组合 5"/>
            <p:cNvGrpSpPr/>
            <p:nvPr/>
          </p:nvGrpSpPr>
          <p:grpSpPr>
            <a:xfrm>
              <a:off x="727073" y="856112"/>
              <a:ext cx="10778041" cy="1521924"/>
              <a:chOff x="727073" y="3717853"/>
              <a:chExt cx="10778041" cy="1521924"/>
            </a:xfrm>
          </p:grpSpPr>
          <p:pic>
            <p:nvPicPr>
              <p:cNvPr id="32" name="图片 31"/>
              <p:cNvPicPr>
                <a:picLocks noChangeAspect="1"/>
              </p:cNvPicPr>
              <p:nvPr/>
            </p:nvPicPr>
            <p:blipFill rotWithShape="1">
              <a:blip r:embed="rId2" cstate="screen">
                <a:extLst>
                  <a:ext uri="{28A0092B-C50C-407E-A947-70E740481C1C}">
                    <a14:useLocalDpi xmlns:a14="http://schemas.microsoft.com/office/drawing/2010/main"/>
                  </a:ext>
                </a:extLst>
              </a:blip>
              <a:srcRect t="20570" b="25224"/>
              <a:stretch/>
            </p:blipFill>
            <p:spPr>
              <a:xfrm>
                <a:off x="5582139" y="3717853"/>
                <a:ext cx="1868066" cy="965200"/>
              </a:xfrm>
              <a:prstGeom prst="rect">
                <a:avLst/>
              </a:prstGeom>
            </p:spPr>
          </p:pic>
          <p:sp>
            <p:nvSpPr>
              <p:cNvPr id="33" name="文本框 11"/>
              <p:cNvSpPr txBox="1"/>
              <p:nvPr/>
            </p:nvSpPr>
            <p:spPr>
              <a:xfrm>
                <a:off x="727073" y="4254970"/>
                <a:ext cx="1366634" cy="246157"/>
              </a:xfrm>
              <a:prstGeom prst="rect">
                <a:avLst/>
              </a:prstGeom>
              <a:noFill/>
              <a:ln>
                <a:noFill/>
              </a:ln>
            </p:spPr>
            <p:txBody>
              <a:bodyPr wrap="square" lIns="0" tIns="0" rIns="0" bIns="0" rtlCol="0" anchor="ctr" anchorCtr="1">
                <a:spAutoFit/>
              </a:bodyPr>
              <a:lstStyle>
                <a:defPPr>
                  <a:defRPr lang="zh-CN"/>
                </a:defPPr>
                <a:lvl1pPr algn="ctr">
                  <a:defRPr sz="1200" b="1">
                    <a:latin typeface="微软雅黑" panose="020B0503020204020204" pitchFamily="34" charset="-122"/>
                    <a:ea typeface="微软雅黑" panose="020B0503020204020204" pitchFamily="34" charset="-122"/>
                  </a:defRPr>
                </a:lvl1pPr>
              </a:lstStyle>
              <a:p>
                <a:pPr>
                  <a:defRPr/>
                </a:pPr>
                <a:r>
                  <a:rPr lang="en-US" altLang="zh-CN" sz="1599" kern="0" dirty="0">
                    <a:solidFill>
                      <a:srgbClr val="666666">
                        <a:lumMod val="50000"/>
                      </a:srgbClr>
                    </a:solidFill>
                  </a:rPr>
                  <a:t>AI</a:t>
                </a:r>
                <a:r>
                  <a:rPr lang="zh-CN" altLang="en-US" sz="1599" kern="0" dirty="0">
                    <a:solidFill>
                      <a:srgbClr val="666666">
                        <a:lumMod val="50000"/>
                      </a:srgbClr>
                    </a:solidFill>
                  </a:rPr>
                  <a:t>解决方案</a:t>
                </a:r>
                <a:endParaRPr lang="en-US" altLang="zh-CN" sz="1599" dirty="0">
                  <a:solidFill>
                    <a:srgbClr val="666666">
                      <a:lumMod val="50000"/>
                    </a:srgbClr>
                  </a:solidFill>
                </a:endParaRPr>
              </a:p>
            </p:txBody>
          </p:sp>
          <p:sp>
            <p:nvSpPr>
              <p:cNvPr id="37" name="矩形 36"/>
              <p:cNvSpPr/>
              <p:nvPr/>
            </p:nvSpPr>
            <p:spPr>
              <a:xfrm>
                <a:off x="2034384" y="4872307"/>
                <a:ext cx="9470729" cy="367470"/>
              </a:xfrm>
              <a:prstGeom prst="rect">
                <a:avLst/>
              </a:prstGeom>
              <a:solidFill>
                <a:srgbClr val="4E6C8A">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80" tIns="45690" rIns="91380" bIns="45690" numCol="1" spcCol="0" rtlCol="0" fromWordArt="0" anchor="ctr" anchorCtr="0" forceAA="0" compatLnSpc="1">
                <a:prstTxWarp prst="textNoShape">
                  <a:avLst/>
                </a:prstTxWarp>
                <a:noAutofit/>
              </a:bodyPr>
              <a:lstStyle/>
              <a:p>
                <a:pPr algn="ctr"/>
                <a:endParaRPr lang="zh-CN" altLang="en-US" sz="1399">
                  <a:solidFill>
                    <a:prstClr val="white"/>
                  </a:solidFill>
                  <a:latin typeface="Arial" panose="020B0604020202020204" pitchFamily="34" charset="0"/>
                  <a:cs typeface="Arial" panose="020B0604020202020204" pitchFamily="34" charset="0"/>
                </a:endParaRPr>
              </a:p>
            </p:txBody>
          </p:sp>
          <p:sp>
            <p:nvSpPr>
              <p:cNvPr id="38" name="Freeform 6"/>
              <p:cNvSpPr>
                <a:spLocks/>
              </p:cNvSpPr>
              <p:nvPr/>
            </p:nvSpPr>
            <p:spPr bwMode="auto">
              <a:xfrm>
                <a:off x="2034385" y="4527134"/>
                <a:ext cx="9470729" cy="322611"/>
              </a:xfrm>
              <a:custGeom>
                <a:avLst/>
                <a:gdLst>
                  <a:gd name="T0" fmla="*/ 10427 w 11013"/>
                  <a:gd name="T1" fmla="*/ 0 h 680"/>
                  <a:gd name="T2" fmla="*/ 586 w 11013"/>
                  <a:gd name="T3" fmla="*/ 0 h 680"/>
                  <a:gd name="T4" fmla="*/ 0 w 11013"/>
                  <a:gd name="T5" fmla="*/ 680 h 680"/>
                  <a:gd name="T6" fmla="*/ 11013 w 11013"/>
                  <a:gd name="T7" fmla="*/ 680 h 680"/>
                  <a:gd name="T8" fmla="*/ 10427 w 11013"/>
                  <a:gd name="T9" fmla="*/ 0 h 680"/>
                  <a:gd name="T10" fmla="*/ 10427 w 11013"/>
                  <a:gd name="T11" fmla="*/ 0 h 680"/>
                  <a:gd name="T12" fmla="*/ 10427 w 11013"/>
                  <a:gd name="T13" fmla="*/ 0 h 680"/>
                </a:gdLst>
                <a:ahLst/>
                <a:cxnLst>
                  <a:cxn ang="0">
                    <a:pos x="T0" y="T1"/>
                  </a:cxn>
                  <a:cxn ang="0">
                    <a:pos x="T2" y="T3"/>
                  </a:cxn>
                  <a:cxn ang="0">
                    <a:pos x="T4" y="T5"/>
                  </a:cxn>
                  <a:cxn ang="0">
                    <a:pos x="T6" y="T7"/>
                  </a:cxn>
                  <a:cxn ang="0">
                    <a:pos x="T8" y="T9"/>
                  </a:cxn>
                  <a:cxn ang="0">
                    <a:pos x="T10" y="T11"/>
                  </a:cxn>
                  <a:cxn ang="0">
                    <a:pos x="T12" y="T13"/>
                  </a:cxn>
                </a:cxnLst>
                <a:rect l="0" t="0" r="r" b="b"/>
                <a:pathLst>
                  <a:path w="11013" h="680">
                    <a:moveTo>
                      <a:pt x="10427" y="0"/>
                    </a:moveTo>
                    <a:lnTo>
                      <a:pt x="586" y="0"/>
                    </a:lnTo>
                    <a:lnTo>
                      <a:pt x="0" y="680"/>
                    </a:lnTo>
                    <a:lnTo>
                      <a:pt x="11013" y="680"/>
                    </a:lnTo>
                    <a:lnTo>
                      <a:pt x="10427" y="0"/>
                    </a:lnTo>
                    <a:lnTo>
                      <a:pt x="10427" y="0"/>
                    </a:lnTo>
                    <a:lnTo>
                      <a:pt x="10427" y="0"/>
                    </a:lnTo>
                    <a:close/>
                  </a:path>
                </a:pathLst>
              </a:custGeom>
              <a:gradFill>
                <a:gsLst>
                  <a:gs pos="0">
                    <a:srgbClr val="313E4F"/>
                  </a:gs>
                  <a:gs pos="100000">
                    <a:schemeClr val="bg1">
                      <a:alpha val="0"/>
                    </a:schemeClr>
                  </a:gs>
                </a:gsLst>
                <a:lin ang="16200000" scaled="0"/>
              </a:gradFill>
              <a:ln>
                <a:noFill/>
              </a:ln>
            </p:spPr>
            <p:txBody>
              <a:bodyPr vert="horz" wrap="square" lIns="91380" tIns="45690" rIns="91380" bIns="45690" numCol="1" anchor="t" anchorCtr="0" compatLnSpc="1">
                <a:prstTxWarp prst="textNoShape">
                  <a:avLst/>
                </a:prstTxWarp>
              </a:bodyPr>
              <a:lstStyle/>
              <a:p>
                <a:endParaRPr lang="zh-CN" altLang="en-US" sz="1399">
                  <a:solidFill>
                    <a:prstClr val="black"/>
                  </a:solidFill>
                  <a:latin typeface="Arial" panose="020B0604020202020204" pitchFamily="34" charset="0"/>
                  <a:cs typeface="Arial" panose="020B0604020202020204" pitchFamily="34" charset="0"/>
                </a:endParaRPr>
              </a:p>
            </p:txBody>
          </p:sp>
          <p:sp>
            <p:nvSpPr>
              <p:cNvPr id="39" name="Rectangle 3"/>
              <p:cNvSpPr/>
              <p:nvPr/>
            </p:nvSpPr>
            <p:spPr bwMode="auto">
              <a:xfrm>
                <a:off x="2576532" y="4916013"/>
                <a:ext cx="2400867" cy="270845"/>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ctr" anchorCtr="1" compatLnSpc="1">
                <a:prstTxWarp prst="textNoShape">
                  <a:avLst/>
                </a:prstTxWarp>
              </a:bodyPr>
              <a:lstStyle/>
              <a:p>
                <a:pPr algn="ctr">
                  <a:buClr>
                    <a:srgbClr val="CC9900"/>
                  </a:buClr>
                </a:pPr>
                <a:r>
                  <a:rPr lang="en-US" altLang="zh-CN" sz="1399" b="1" kern="0">
                    <a:solidFill>
                      <a:prstClr val="white"/>
                    </a:solidFill>
                    <a:latin typeface="微软雅黑" panose="020B0503020204020204" pitchFamily="34" charset="-122"/>
                    <a:ea typeface="微软雅黑" panose="020B0503020204020204" pitchFamily="34" charset="-122"/>
                  </a:rPr>
                  <a:t>Atlas 800 AI</a:t>
                </a:r>
                <a:r>
                  <a:rPr lang="zh-CN" altLang="en-US" sz="1399" b="1" kern="0">
                    <a:solidFill>
                      <a:prstClr val="white"/>
                    </a:solidFill>
                    <a:latin typeface="微软雅黑" panose="020B0503020204020204" pitchFamily="34" charset="-122"/>
                    <a:ea typeface="微软雅黑" panose="020B0503020204020204" pitchFamily="34" charset="-122"/>
                  </a:rPr>
                  <a:t>服务器</a:t>
                </a:r>
                <a:r>
                  <a:rPr lang="en-US" altLang="zh-CN" sz="1399" b="1" kern="0">
                    <a:solidFill>
                      <a:prstClr val="white"/>
                    </a:solidFill>
                    <a:latin typeface="微软雅黑" panose="020B0503020204020204" pitchFamily="34" charset="-122"/>
                    <a:ea typeface="微软雅黑" panose="020B0503020204020204" pitchFamily="34" charset="-122"/>
                  </a:rPr>
                  <a:t>(</a:t>
                </a:r>
                <a:r>
                  <a:rPr lang="zh-CN" altLang="en-US" sz="1399" b="1" kern="0">
                    <a:solidFill>
                      <a:prstClr val="white"/>
                    </a:solidFill>
                    <a:latin typeface="微软雅黑" panose="020B0503020204020204" pitchFamily="34" charset="-122"/>
                    <a:ea typeface="微软雅黑" panose="020B0503020204020204" pitchFamily="34" charset="-122"/>
                  </a:rPr>
                  <a:t>推理平台</a:t>
                </a:r>
                <a:r>
                  <a:rPr lang="en-US" altLang="zh-CN" sz="1399" b="1" kern="0">
                    <a:solidFill>
                      <a:prstClr val="white"/>
                    </a:solidFill>
                    <a:latin typeface="微软雅黑" panose="020B0503020204020204" pitchFamily="34" charset="-122"/>
                    <a:ea typeface="微软雅黑" panose="020B0503020204020204" pitchFamily="34" charset="-122"/>
                  </a:rPr>
                  <a:t>)</a:t>
                </a:r>
                <a:endParaRPr lang="en-US" altLang="zh-CN" sz="1399" b="1" kern="0" dirty="0">
                  <a:solidFill>
                    <a:prstClr val="white"/>
                  </a:solidFill>
                  <a:latin typeface="微软雅黑" panose="020B0503020204020204" pitchFamily="34" charset="-122"/>
                  <a:ea typeface="微软雅黑" panose="020B0503020204020204" pitchFamily="34" charset="-122"/>
                </a:endParaRPr>
              </a:p>
            </p:txBody>
          </p:sp>
          <p:sp>
            <p:nvSpPr>
              <p:cNvPr id="41" name="Rectangle 3"/>
              <p:cNvSpPr/>
              <p:nvPr/>
            </p:nvSpPr>
            <p:spPr bwMode="auto">
              <a:xfrm>
                <a:off x="8796631" y="4926798"/>
                <a:ext cx="1860572" cy="270845"/>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ctr" anchorCtr="1" compatLnSpc="1">
                <a:prstTxWarp prst="textNoShape">
                  <a:avLst/>
                </a:prstTxWarp>
              </a:bodyPr>
              <a:lstStyle/>
              <a:p>
                <a:pPr algn="ctr">
                  <a:buClr>
                    <a:srgbClr val="CC9900"/>
                  </a:buClr>
                </a:pPr>
                <a:r>
                  <a:rPr lang="en-US" altLang="zh-CN" sz="1399" b="1" kern="0">
                    <a:solidFill>
                      <a:prstClr val="white"/>
                    </a:solidFill>
                    <a:latin typeface="微软雅黑" panose="020B0503020204020204" pitchFamily="34" charset="-122"/>
                    <a:ea typeface="微软雅黑" panose="020B0503020204020204" pitchFamily="34" charset="-122"/>
                  </a:rPr>
                  <a:t>Atlas 900 AI</a:t>
                </a:r>
                <a:r>
                  <a:rPr lang="zh-CN" altLang="en-US" sz="1399" b="1" kern="0">
                    <a:solidFill>
                      <a:prstClr val="white"/>
                    </a:solidFill>
                    <a:latin typeface="微软雅黑" panose="020B0503020204020204" pitchFamily="34" charset="-122"/>
                    <a:ea typeface="微软雅黑" panose="020B0503020204020204" pitchFamily="34" charset="-122"/>
                  </a:rPr>
                  <a:t>训练集群</a:t>
                </a:r>
                <a:endParaRPr lang="en-US" altLang="zh-CN" sz="1399" b="1" kern="0" dirty="0">
                  <a:solidFill>
                    <a:prstClr val="white"/>
                  </a:solidFill>
                  <a:latin typeface="微软雅黑" panose="020B0503020204020204" pitchFamily="34" charset="-122"/>
                  <a:ea typeface="微软雅黑" panose="020B0503020204020204" pitchFamily="34" charset="-122"/>
                </a:endParaRPr>
              </a:p>
            </p:txBody>
          </p:sp>
        </p:gr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63931" y="444514"/>
              <a:ext cx="3292819" cy="1852211"/>
            </a:xfrm>
            <a:prstGeom prst="rect">
              <a:avLst/>
            </a:prstGeom>
          </p:spPr>
        </p:pic>
        <p:pic>
          <p:nvPicPr>
            <p:cNvPr id="35" name="图片 34" descr="图片包含 电子产品&#10;&#10;描述已自动生成">
              <a:extLst>
                <a:ext uri="{FF2B5EF4-FFF2-40B4-BE49-F238E27FC236}">
                  <a16:creationId xmlns:a16="http://schemas.microsoft.com/office/drawing/2014/main" xmlns="" id="{83C30F1D-9431-49B4-BDD1-1B9B4C67F92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3524" t="58040" r="5501" b="13154"/>
            <a:stretch/>
          </p:blipFill>
          <p:spPr>
            <a:xfrm>
              <a:off x="2789257" y="1069207"/>
              <a:ext cx="1962585" cy="678376"/>
            </a:xfrm>
            <a:prstGeom prst="rect">
              <a:avLst/>
            </a:prstGeom>
            <a:effectLst>
              <a:outerShdw blurRad="50800" dist="38100" dir="5400000" algn="tr" rotWithShape="0">
                <a:prstClr val="black">
                  <a:alpha val="24000"/>
                </a:prstClr>
              </a:outerShdw>
            </a:effectLst>
          </p:spPr>
        </p:pic>
        <p:sp>
          <p:nvSpPr>
            <p:cNvPr id="36" name="Rectangle 3"/>
            <p:cNvSpPr/>
            <p:nvPr/>
          </p:nvSpPr>
          <p:spPr bwMode="auto">
            <a:xfrm>
              <a:off x="5446671" y="2051144"/>
              <a:ext cx="2417259" cy="270845"/>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ctr" anchorCtr="1" compatLnSpc="1">
              <a:prstTxWarp prst="textNoShape">
                <a:avLst/>
              </a:prstTxWarp>
            </a:bodyPr>
            <a:lstStyle/>
            <a:p>
              <a:pPr algn="ctr">
                <a:buClr>
                  <a:srgbClr val="CC9900"/>
                </a:buClr>
              </a:pPr>
              <a:r>
                <a:rPr lang="en-US" altLang="zh-CN" sz="1399" b="1" kern="0">
                  <a:solidFill>
                    <a:prstClr val="white"/>
                  </a:solidFill>
                  <a:latin typeface="微软雅黑" panose="020B0503020204020204" pitchFamily="34" charset="-122"/>
                  <a:ea typeface="微软雅黑" panose="020B0503020204020204" pitchFamily="34" charset="-122"/>
                </a:rPr>
                <a:t>Atlas 800 AI</a:t>
              </a:r>
              <a:r>
                <a:rPr lang="zh-CN" altLang="en-US" sz="1399" b="1" kern="0">
                  <a:solidFill>
                    <a:prstClr val="white"/>
                  </a:solidFill>
                  <a:latin typeface="微软雅黑" panose="020B0503020204020204" pitchFamily="34" charset="-122"/>
                  <a:ea typeface="微软雅黑" panose="020B0503020204020204" pitchFamily="34" charset="-122"/>
                </a:rPr>
                <a:t>服务器</a:t>
              </a:r>
              <a:r>
                <a:rPr lang="en-US" altLang="zh-CN" sz="1399" b="1" kern="0">
                  <a:solidFill>
                    <a:prstClr val="white"/>
                  </a:solidFill>
                  <a:latin typeface="微软雅黑" panose="020B0503020204020204" pitchFamily="34" charset="-122"/>
                  <a:ea typeface="微软雅黑" panose="020B0503020204020204" pitchFamily="34" charset="-122"/>
                </a:rPr>
                <a:t>(</a:t>
              </a:r>
              <a:r>
                <a:rPr lang="zh-CN" altLang="en-US" sz="1399" b="1" kern="0">
                  <a:solidFill>
                    <a:prstClr val="white"/>
                  </a:solidFill>
                  <a:latin typeface="微软雅黑" panose="020B0503020204020204" pitchFamily="34" charset="-122"/>
                  <a:ea typeface="微软雅黑" panose="020B0503020204020204" pitchFamily="34" charset="-122"/>
                </a:rPr>
                <a:t>训练平台</a:t>
              </a:r>
              <a:r>
                <a:rPr lang="en-US" altLang="zh-CN" sz="1399" b="1" kern="0">
                  <a:solidFill>
                    <a:prstClr val="white"/>
                  </a:solidFill>
                  <a:latin typeface="微软雅黑" panose="020B0503020204020204" pitchFamily="34" charset="-122"/>
                  <a:ea typeface="微软雅黑" panose="020B0503020204020204" pitchFamily="34" charset="-122"/>
                </a:rPr>
                <a:t>)</a:t>
              </a:r>
              <a:endParaRPr lang="en-US" altLang="zh-CN" sz="1399" b="1" kern="0" dirty="0">
                <a:solidFill>
                  <a:prstClr val="white"/>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4253906" y="1107378"/>
            <a:ext cx="1185611" cy="437967"/>
            <a:chOff x="1588286" y="5651733"/>
            <a:chExt cx="1186074" cy="438138"/>
          </a:xfrm>
        </p:grpSpPr>
        <p:sp>
          <p:nvSpPr>
            <p:cNvPr id="42" name="文本框 41"/>
            <p:cNvSpPr txBox="1"/>
            <p:nvPr/>
          </p:nvSpPr>
          <p:spPr>
            <a:xfrm>
              <a:off x="2040775" y="5739997"/>
              <a:ext cx="733585" cy="261610"/>
            </a:xfrm>
            <a:prstGeom prst="rect">
              <a:avLst/>
            </a:prstGeom>
            <a:noFill/>
          </p:spPr>
          <p:txBody>
            <a:bodyPr wrap="square" rtlCol="0">
              <a:spAutoFit/>
            </a:bodyPr>
            <a:lstStyle/>
            <a:p>
              <a:pPr defTabSz="154837">
                <a:defRPr/>
              </a:pPr>
              <a:r>
                <a:rPr lang="zh-CN" altLang="en-US" sz="1100" kern="0" dirty="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昇</a:t>
              </a:r>
              <a:r>
                <a:rPr lang="zh-CN" altLang="en-US" sz="1100" kern="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腾</a:t>
              </a:r>
              <a:r>
                <a:rPr lang="en-US" altLang="zh-CN" sz="1100" kern="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310</a:t>
              </a:r>
              <a:endParaRPr lang="en-US" altLang="zh-CN" sz="1100" dirty="0">
                <a:solidFill>
                  <a:srgbClr val="1D1D1A"/>
                </a:solidFill>
                <a:latin typeface="Huawei Sans" panose="020C0503030203020204" pitchFamily="34" charset="0"/>
                <a:ea typeface="Impact"/>
                <a:cs typeface="Huawei Sans" panose="020C0503030203020204" pitchFamily="34" charset="0"/>
                <a:sym typeface="Impact"/>
              </a:endParaRPr>
            </a:p>
          </p:txBody>
        </p:sp>
        <p:pic>
          <p:nvPicPr>
            <p:cNvPr id="43" name="图片 42"/>
            <p:cNvPicPr>
              <a:picLocks noChangeAspect="1"/>
            </p:cNvPicPr>
            <p:nvPr/>
          </p:nvPicPr>
          <p:blipFill>
            <a:blip r:embed="rId5"/>
            <a:stretch>
              <a:fillRect/>
            </a:stretch>
          </p:blipFill>
          <p:spPr>
            <a:xfrm>
              <a:off x="1588286" y="5651733"/>
              <a:ext cx="429058" cy="438138"/>
            </a:xfrm>
            <a:prstGeom prst="rect">
              <a:avLst/>
            </a:prstGeom>
          </p:spPr>
        </p:pic>
      </p:grpSp>
      <p:grpSp>
        <p:nvGrpSpPr>
          <p:cNvPr id="4" name="组合 3"/>
          <p:cNvGrpSpPr/>
          <p:nvPr/>
        </p:nvGrpSpPr>
        <p:grpSpPr>
          <a:xfrm>
            <a:off x="5779149" y="1103215"/>
            <a:ext cx="1234833" cy="468343"/>
            <a:chOff x="3779422" y="5605520"/>
            <a:chExt cx="1235315" cy="468526"/>
          </a:xfrm>
        </p:grpSpPr>
        <p:sp>
          <p:nvSpPr>
            <p:cNvPr id="40" name="文本框 39"/>
            <p:cNvSpPr txBox="1"/>
            <p:nvPr/>
          </p:nvSpPr>
          <p:spPr>
            <a:xfrm>
              <a:off x="4228325" y="5735997"/>
              <a:ext cx="786412" cy="261610"/>
            </a:xfrm>
            <a:prstGeom prst="rect">
              <a:avLst/>
            </a:prstGeom>
            <a:noFill/>
          </p:spPr>
          <p:txBody>
            <a:bodyPr wrap="square" rtlCol="0">
              <a:spAutoFit/>
            </a:bodyPr>
            <a:lstStyle/>
            <a:p>
              <a:pPr defTabSz="154837">
                <a:defRPr/>
              </a:pPr>
              <a:r>
                <a:rPr lang="zh-CN" altLang="en-US" sz="1100" kern="0" dirty="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昇</a:t>
              </a:r>
              <a:r>
                <a:rPr lang="zh-CN" altLang="en-US" sz="1100" kern="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腾</a:t>
              </a:r>
              <a:r>
                <a:rPr lang="en-US" altLang="zh-CN" sz="1100" kern="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910</a:t>
              </a:r>
              <a:endParaRPr lang="en-US" altLang="zh-CN" sz="1100" dirty="0">
                <a:solidFill>
                  <a:srgbClr val="1D1D1A"/>
                </a:solidFill>
                <a:latin typeface="Huawei Sans" panose="020C0503030203020204" pitchFamily="34" charset="0"/>
                <a:ea typeface="Impact"/>
                <a:cs typeface="Huawei Sans" panose="020C0503030203020204" pitchFamily="34" charset="0"/>
                <a:sym typeface="Impact"/>
              </a:endParaRPr>
            </a:p>
          </p:txBody>
        </p:sp>
        <p:pic>
          <p:nvPicPr>
            <p:cNvPr id="49" name="图片 48"/>
            <p:cNvPicPr>
              <a:picLocks noChangeAspect="1"/>
            </p:cNvPicPr>
            <p:nvPr/>
          </p:nvPicPr>
          <p:blipFill>
            <a:blip r:embed="rId6"/>
            <a:stretch>
              <a:fillRect/>
            </a:stretch>
          </p:blipFill>
          <p:spPr>
            <a:xfrm>
              <a:off x="3779422" y="5605520"/>
              <a:ext cx="428400" cy="468526"/>
            </a:xfrm>
            <a:prstGeom prst="rect">
              <a:avLst/>
            </a:prstGeom>
          </p:spPr>
        </p:pic>
      </p:grpSp>
      <p:pic>
        <p:nvPicPr>
          <p:cNvPr id="50" name="Picture 19" descr="\\Bchief-sever180\共享\华为\2016\6月\D-201606417-金融营销材料设计-刘泉\文件\link\组 26.png"/>
          <p:cNvPicPr>
            <a:picLocks noChangeAspect="1" noChangeArrowheads="1"/>
          </p:cNvPicPr>
          <p:nvPr/>
        </p:nvPicPr>
        <p:blipFill>
          <a:blip r:embed="rId7" cstate="print">
            <a:duotone>
              <a:srgbClr val="ED7D31">
                <a:shade val="45000"/>
                <a:satMod val="135000"/>
              </a:srgbClr>
              <a:prstClr val="white"/>
            </a:duotone>
          </a:blip>
          <a:srcRect/>
          <a:stretch>
            <a:fillRect/>
          </a:stretch>
        </p:blipFill>
        <p:spPr bwMode="auto">
          <a:xfrm rot="10800000">
            <a:off x="2477301" y="1494935"/>
            <a:ext cx="7253439" cy="365485"/>
          </a:xfrm>
          <a:prstGeom prst="rect">
            <a:avLst/>
          </a:prstGeom>
          <a:noFill/>
        </p:spPr>
      </p:pic>
      <p:pic>
        <p:nvPicPr>
          <p:cNvPr id="56" name="图片 5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632262" y="1817677"/>
            <a:ext cx="848532" cy="477300"/>
          </a:xfrm>
          <a:prstGeom prst="rect">
            <a:avLst/>
          </a:prstGeom>
        </p:spPr>
      </p:pic>
      <p:sp>
        <p:nvSpPr>
          <p:cNvPr id="57" name="矩形 56"/>
          <p:cNvSpPr/>
          <p:nvPr/>
        </p:nvSpPr>
        <p:spPr>
          <a:xfrm>
            <a:off x="3381229" y="1886313"/>
            <a:ext cx="632948" cy="346114"/>
          </a:xfrm>
          <a:prstGeom prst="rect">
            <a:avLst/>
          </a:prstGeom>
        </p:spPr>
        <p:txBody>
          <a:bodyPr wrap="square">
            <a:spAutoFit/>
          </a:bodyPr>
          <a:lstStyle/>
          <a:p>
            <a:pPr algn="ctr">
              <a:lnSpc>
                <a:spcPct val="150000"/>
              </a:lnSpc>
            </a:pPr>
            <a:r>
              <a:rPr lang="en-US" altLang="zh-CN" sz="1100" b="1">
                <a:latin typeface="微软雅黑" panose="020B0503020204020204" pitchFamily="34" charset="-122"/>
                <a:ea typeface="微软雅黑" panose="020B0503020204020204" pitchFamily="34" charset="-122"/>
              </a:rPr>
              <a:t>X 8  + </a:t>
            </a:r>
            <a:endParaRPr lang="en-US" altLang="zh-CN" sz="1100" b="1" dirty="0">
              <a:latin typeface="微软雅黑" panose="020B0503020204020204" pitchFamily="34" charset="-122"/>
              <a:ea typeface="微软雅黑" panose="020B0503020204020204" pitchFamily="34" charset="-122"/>
            </a:endParaRPr>
          </a:p>
        </p:txBody>
      </p:sp>
      <p:grpSp>
        <p:nvGrpSpPr>
          <p:cNvPr id="5" name="组合 4"/>
          <p:cNvGrpSpPr/>
          <p:nvPr/>
        </p:nvGrpSpPr>
        <p:grpSpPr>
          <a:xfrm>
            <a:off x="7192312" y="1103215"/>
            <a:ext cx="1728266" cy="442130"/>
            <a:chOff x="7261793" y="786290"/>
            <a:chExt cx="1728941" cy="442303"/>
          </a:xfrm>
        </p:grpSpPr>
        <p:grpSp>
          <p:nvGrpSpPr>
            <p:cNvPr id="51" name="组合 50"/>
            <p:cNvGrpSpPr/>
            <p:nvPr/>
          </p:nvGrpSpPr>
          <p:grpSpPr>
            <a:xfrm>
              <a:off x="7261793" y="786290"/>
              <a:ext cx="410284" cy="442303"/>
              <a:chOff x="3681925" y="3288151"/>
              <a:chExt cx="775400" cy="823096"/>
            </a:xfrm>
          </p:grpSpPr>
          <p:pic>
            <p:nvPicPr>
              <p:cNvPr id="52" name="image60.tif" descr="image60.tif"/>
              <p:cNvPicPr>
                <a:picLocks noChangeAspect="1"/>
              </p:cNvPicPr>
              <p:nvPr/>
            </p:nvPicPr>
            <p:blipFill>
              <a:blip r:embed="rId9">
                <a:extLst/>
              </a:blip>
              <a:srcRect t="81" b="81"/>
              <a:stretch>
                <a:fillRect/>
              </a:stretch>
            </p:blipFill>
            <p:spPr>
              <a:xfrm>
                <a:off x="3681925" y="3288151"/>
                <a:ext cx="775400" cy="823096"/>
              </a:xfrm>
              <a:prstGeom prst="rect">
                <a:avLst/>
              </a:prstGeom>
              <a:ln w="3175">
                <a:miter lim="400000"/>
              </a:ln>
            </p:spPr>
          </p:pic>
          <p:pic>
            <p:nvPicPr>
              <p:cNvPr id="53" name="图片 52"/>
              <p:cNvPicPr>
                <a:picLocks noChangeAspect="1"/>
              </p:cNvPicPr>
              <p:nvPr/>
            </p:nvPicPr>
            <p:blipFill>
              <a:blip r:embed="rId10"/>
              <a:stretch>
                <a:fillRect/>
              </a:stretch>
            </p:blipFill>
            <p:spPr>
              <a:xfrm>
                <a:off x="3776518" y="3698197"/>
                <a:ext cx="449655" cy="190166"/>
              </a:xfrm>
              <a:prstGeom prst="rect">
                <a:avLst/>
              </a:prstGeom>
            </p:spPr>
          </p:pic>
          <p:pic>
            <p:nvPicPr>
              <p:cNvPr id="54" name="图片 53"/>
              <p:cNvPicPr>
                <a:picLocks noChangeAspect="1"/>
              </p:cNvPicPr>
              <p:nvPr/>
            </p:nvPicPr>
            <p:blipFill>
              <a:blip r:embed="rId10"/>
              <a:stretch>
                <a:fillRect/>
              </a:stretch>
            </p:blipFill>
            <p:spPr>
              <a:xfrm>
                <a:off x="3872605" y="3513407"/>
                <a:ext cx="469624" cy="190166"/>
              </a:xfrm>
              <a:prstGeom prst="rect">
                <a:avLst/>
              </a:prstGeom>
            </p:spPr>
          </p:pic>
          <p:pic>
            <p:nvPicPr>
              <p:cNvPr id="55" name="图片 54"/>
              <p:cNvPicPr>
                <a:picLocks noChangeAspect="1"/>
              </p:cNvPicPr>
              <p:nvPr/>
            </p:nvPicPr>
            <p:blipFill rotWithShape="1">
              <a:blip r:embed="rId11" cstate="print">
                <a:extLst>
                  <a:ext uri="{28A0092B-C50C-407E-A947-70E740481C1C}">
                    <a14:useLocalDpi xmlns:a14="http://schemas.microsoft.com/office/drawing/2010/main" val="0"/>
                  </a:ext>
                </a:extLst>
              </a:blip>
              <a:srcRect l="27519" t="17314" r="29624" b="33907"/>
              <a:stretch/>
            </p:blipFill>
            <p:spPr>
              <a:xfrm>
                <a:off x="3797979" y="3467683"/>
                <a:ext cx="640207" cy="412665"/>
              </a:xfrm>
              <a:prstGeom prst="rect">
                <a:avLst/>
              </a:prstGeom>
            </p:spPr>
          </p:pic>
        </p:grpSp>
        <p:sp>
          <p:nvSpPr>
            <p:cNvPr id="58" name="文本框 57"/>
            <p:cNvSpPr txBox="1"/>
            <p:nvPr/>
          </p:nvSpPr>
          <p:spPr>
            <a:xfrm>
              <a:off x="7739799" y="916768"/>
              <a:ext cx="1250935" cy="261610"/>
            </a:xfrm>
            <a:prstGeom prst="rect">
              <a:avLst/>
            </a:prstGeom>
            <a:noFill/>
          </p:spPr>
          <p:txBody>
            <a:bodyPr wrap="square" rtlCol="0">
              <a:spAutoFit/>
            </a:bodyPr>
            <a:lstStyle/>
            <a:p>
              <a:pPr defTabSz="154837">
                <a:defRPr/>
              </a:pPr>
              <a:r>
                <a:rPr lang="zh-CN" altLang="en-US" sz="1100" kern="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鲲鹏</a:t>
              </a:r>
              <a:r>
                <a:rPr lang="en-US" altLang="zh-CN" sz="1100" kern="0">
                  <a:solidFill>
                    <a:srgbClr val="1D1D1A"/>
                  </a:solidFill>
                  <a:latin typeface="Huawei Sans" panose="020C0503030203020204" pitchFamily="34" charset="0"/>
                  <a:ea typeface="微软雅黑" panose="020B0503020204020204" pitchFamily="34" charset="-122"/>
                  <a:cs typeface="Huawei Sans" panose="020C0503030203020204" pitchFamily="34" charset="0"/>
                  <a:sym typeface="+mn-lt"/>
                </a:rPr>
                <a:t>920  or x86</a:t>
              </a:r>
              <a:endParaRPr lang="en-US" altLang="zh-CN" sz="1100" dirty="0">
                <a:solidFill>
                  <a:srgbClr val="1D1D1A"/>
                </a:solidFill>
                <a:latin typeface="Huawei Sans" panose="020C0503030203020204" pitchFamily="34" charset="0"/>
                <a:ea typeface="Impact"/>
                <a:cs typeface="Huawei Sans" panose="020C0503030203020204" pitchFamily="34" charset="0"/>
                <a:sym typeface="Impact"/>
              </a:endParaRPr>
            </a:p>
          </p:txBody>
        </p:sp>
      </p:grpSp>
      <p:sp>
        <p:nvSpPr>
          <p:cNvPr id="129" name="矩形 128"/>
          <p:cNvSpPr/>
          <p:nvPr/>
        </p:nvSpPr>
        <p:spPr>
          <a:xfrm>
            <a:off x="6012483" y="1833176"/>
            <a:ext cx="625517" cy="346114"/>
          </a:xfrm>
          <a:prstGeom prst="rect">
            <a:avLst/>
          </a:prstGeom>
        </p:spPr>
        <p:txBody>
          <a:bodyPr wrap="square">
            <a:spAutoFit/>
          </a:bodyPr>
          <a:lstStyle/>
          <a:p>
            <a:pPr algn="ctr">
              <a:lnSpc>
                <a:spcPct val="150000"/>
              </a:lnSpc>
            </a:pPr>
            <a:r>
              <a:rPr lang="en-US" altLang="zh-CN" sz="1100" b="1">
                <a:latin typeface="微软雅黑" panose="020B0503020204020204" pitchFamily="34" charset="-122"/>
                <a:ea typeface="微软雅黑" panose="020B0503020204020204" pitchFamily="34" charset="-122"/>
              </a:rPr>
              <a:t>X 8 +</a:t>
            </a:r>
            <a:endParaRPr lang="en-US" altLang="zh-CN" sz="1100" b="1" dirty="0">
              <a:latin typeface="微软雅黑" panose="020B0503020204020204" pitchFamily="34" charset="-122"/>
              <a:ea typeface="微软雅黑" panose="020B0503020204020204" pitchFamily="34" charset="-122"/>
            </a:endParaRPr>
          </a:p>
        </p:txBody>
      </p:sp>
      <p:pic>
        <p:nvPicPr>
          <p:cNvPr id="130" name="图片 129"/>
          <p:cNvPicPr>
            <a:picLocks noChangeAspect="1"/>
          </p:cNvPicPr>
          <p:nvPr/>
        </p:nvPicPr>
        <p:blipFill>
          <a:blip r:embed="rId6"/>
          <a:stretch>
            <a:fillRect/>
          </a:stretch>
        </p:blipFill>
        <p:spPr>
          <a:xfrm>
            <a:off x="5800012" y="1874600"/>
            <a:ext cx="276432" cy="302324"/>
          </a:xfrm>
          <a:prstGeom prst="rect">
            <a:avLst/>
          </a:prstGeom>
        </p:spPr>
      </p:pic>
      <p:sp>
        <p:nvSpPr>
          <p:cNvPr id="14" name="下箭头 13"/>
          <p:cNvSpPr/>
          <p:nvPr/>
        </p:nvSpPr>
        <p:spPr>
          <a:xfrm>
            <a:off x="3658513" y="2216934"/>
            <a:ext cx="313642" cy="169473"/>
          </a:xfrm>
          <a:prstGeom prst="downArrow">
            <a:avLst/>
          </a:prstGeom>
          <a:solidFill>
            <a:srgbClr val="89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pic>
        <p:nvPicPr>
          <p:cNvPr id="131" name="image60.tif" descr="image60.tif"/>
          <p:cNvPicPr>
            <a:picLocks noChangeAspect="1"/>
          </p:cNvPicPr>
          <p:nvPr/>
        </p:nvPicPr>
        <p:blipFill>
          <a:blip r:embed="rId9">
            <a:extLst/>
          </a:blip>
          <a:srcRect t="81" b="81"/>
          <a:stretch>
            <a:fillRect/>
          </a:stretch>
        </p:blipFill>
        <p:spPr>
          <a:xfrm>
            <a:off x="4078267" y="1900442"/>
            <a:ext cx="270165" cy="291249"/>
          </a:xfrm>
          <a:prstGeom prst="rect">
            <a:avLst/>
          </a:prstGeom>
          <a:ln w="3175">
            <a:miter lim="400000"/>
          </a:ln>
        </p:spPr>
      </p:pic>
      <p:sp>
        <p:nvSpPr>
          <p:cNvPr id="132" name="矩形 131"/>
          <p:cNvSpPr/>
          <p:nvPr/>
        </p:nvSpPr>
        <p:spPr>
          <a:xfrm>
            <a:off x="4015442" y="1872910"/>
            <a:ext cx="716339" cy="346114"/>
          </a:xfrm>
          <a:prstGeom prst="rect">
            <a:avLst/>
          </a:prstGeom>
        </p:spPr>
        <p:txBody>
          <a:bodyPr wrap="square">
            <a:spAutoFit/>
          </a:bodyPr>
          <a:lstStyle/>
          <a:p>
            <a:pPr algn="r">
              <a:lnSpc>
                <a:spcPct val="150000"/>
              </a:lnSpc>
            </a:pPr>
            <a:r>
              <a:rPr lang="en-US" altLang="zh-CN" sz="1100" b="1">
                <a:latin typeface="微软雅黑" panose="020B0503020204020204" pitchFamily="34" charset="-122"/>
                <a:ea typeface="微软雅黑" panose="020B0503020204020204" pitchFamily="34" charset="-122"/>
              </a:rPr>
              <a:t>  X 2</a:t>
            </a:r>
            <a:endParaRPr lang="en-US" altLang="zh-CN" sz="1100" b="1" dirty="0">
              <a:latin typeface="微软雅黑" panose="020B0503020204020204" pitchFamily="34" charset="-122"/>
              <a:ea typeface="微软雅黑" panose="020B0503020204020204" pitchFamily="34" charset="-122"/>
            </a:endParaRPr>
          </a:p>
        </p:txBody>
      </p:sp>
      <p:pic>
        <p:nvPicPr>
          <p:cNvPr id="133" name="image60.tif" descr="image60.tif"/>
          <p:cNvPicPr>
            <a:picLocks noChangeAspect="1"/>
          </p:cNvPicPr>
          <p:nvPr/>
        </p:nvPicPr>
        <p:blipFill>
          <a:blip r:embed="rId9">
            <a:extLst/>
          </a:blip>
          <a:srcRect t="81" b="81"/>
          <a:stretch>
            <a:fillRect/>
          </a:stretch>
        </p:blipFill>
        <p:spPr>
          <a:xfrm>
            <a:off x="6613262" y="1864048"/>
            <a:ext cx="270165" cy="291249"/>
          </a:xfrm>
          <a:prstGeom prst="rect">
            <a:avLst/>
          </a:prstGeom>
          <a:ln w="3175">
            <a:miter lim="400000"/>
          </a:ln>
        </p:spPr>
      </p:pic>
      <p:sp>
        <p:nvSpPr>
          <p:cNvPr id="134" name="矩形 133"/>
          <p:cNvSpPr/>
          <p:nvPr/>
        </p:nvSpPr>
        <p:spPr>
          <a:xfrm>
            <a:off x="6567033" y="1836615"/>
            <a:ext cx="716339" cy="346114"/>
          </a:xfrm>
          <a:prstGeom prst="rect">
            <a:avLst/>
          </a:prstGeom>
        </p:spPr>
        <p:txBody>
          <a:bodyPr wrap="square">
            <a:spAutoFit/>
          </a:bodyPr>
          <a:lstStyle/>
          <a:p>
            <a:pPr algn="r">
              <a:lnSpc>
                <a:spcPct val="150000"/>
              </a:lnSpc>
            </a:pPr>
            <a:r>
              <a:rPr lang="en-US" altLang="zh-CN" sz="1100" b="1">
                <a:latin typeface="微软雅黑" panose="020B0503020204020204" pitchFamily="34" charset="-122"/>
                <a:ea typeface="微软雅黑" panose="020B0503020204020204" pitchFamily="34" charset="-122"/>
              </a:rPr>
              <a:t>X 4</a:t>
            </a:r>
            <a:endParaRPr lang="en-US" altLang="zh-CN" sz="1100" b="1" dirty="0">
              <a:latin typeface="微软雅黑" panose="020B0503020204020204" pitchFamily="34" charset="-122"/>
              <a:ea typeface="微软雅黑" panose="020B0503020204020204" pitchFamily="34" charset="-122"/>
            </a:endParaRPr>
          </a:p>
        </p:txBody>
      </p:sp>
      <p:sp>
        <p:nvSpPr>
          <p:cNvPr id="135" name="下箭头 134"/>
          <p:cNvSpPr/>
          <p:nvPr/>
        </p:nvSpPr>
        <p:spPr>
          <a:xfrm>
            <a:off x="6302722" y="2191780"/>
            <a:ext cx="313642" cy="148004"/>
          </a:xfrm>
          <a:prstGeom prst="downArrow">
            <a:avLst/>
          </a:prstGeom>
          <a:solidFill>
            <a:srgbClr val="89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pic>
        <p:nvPicPr>
          <p:cNvPr id="136" name="图片 135"/>
          <p:cNvPicPr>
            <a:picLocks noChangeAspect="1"/>
          </p:cNvPicPr>
          <p:nvPr/>
        </p:nvPicPr>
        <p:blipFill rotWithShape="1">
          <a:blip r:embed="rId2" cstate="screen">
            <a:extLst>
              <a:ext uri="{28A0092B-C50C-407E-A947-70E740481C1C}">
                <a14:useLocalDpi xmlns:a14="http://schemas.microsoft.com/office/drawing/2010/main"/>
              </a:ext>
            </a:extLst>
          </a:blip>
          <a:srcRect t="20570" b="25224"/>
          <a:stretch/>
        </p:blipFill>
        <p:spPr>
          <a:xfrm>
            <a:off x="8859105" y="1864048"/>
            <a:ext cx="496531" cy="256550"/>
          </a:xfrm>
          <a:prstGeom prst="rect">
            <a:avLst/>
          </a:prstGeom>
        </p:spPr>
      </p:pic>
      <p:sp>
        <p:nvSpPr>
          <p:cNvPr id="137" name="矩形 136"/>
          <p:cNvSpPr/>
          <p:nvPr/>
        </p:nvSpPr>
        <p:spPr>
          <a:xfrm>
            <a:off x="9262449" y="1841444"/>
            <a:ext cx="457372" cy="346114"/>
          </a:xfrm>
          <a:prstGeom prst="rect">
            <a:avLst/>
          </a:prstGeom>
        </p:spPr>
        <p:txBody>
          <a:bodyPr wrap="square">
            <a:spAutoFit/>
          </a:bodyPr>
          <a:lstStyle/>
          <a:p>
            <a:pPr algn="ctr">
              <a:lnSpc>
                <a:spcPct val="150000"/>
              </a:lnSpc>
            </a:pPr>
            <a:r>
              <a:rPr lang="en-US" altLang="zh-CN" sz="1100" b="1">
                <a:latin typeface="微软雅黑" panose="020B0503020204020204" pitchFamily="34" charset="-122"/>
                <a:ea typeface="微软雅黑" panose="020B0503020204020204" pitchFamily="34" charset="-122"/>
              </a:rPr>
              <a:t>X n</a:t>
            </a:r>
            <a:endParaRPr lang="en-US" altLang="zh-CN" sz="1100" b="1" dirty="0">
              <a:latin typeface="微软雅黑" panose="020B0503020204020204" pitchFamily="34" charset="-122"/>
              <a:ea typeface="微软雅黑" panose="020B0503020204020204" pitchFamily="34" charset="-122"/>
            </a:endParaRPr>
          </a:p>
        </p:txBody>
      </p:sp>
      <p:sp>
        <p:nvSpPr>
          <p:cNvPr id="138" name="下箭头 137"/>
          <p:cNvSpPr/>
          <p:nvPr/>
        </p:nvSpPr>
        <p:spPr>
          <a:xfrm>
            <a:off x="9122588" y="2139853"/>
            <a:ext cx="313642" cy="148004"/>
          </a:xfrm>
          <a:prstGeom prst="downArrow">
            <a:avLst/>
          </a:prstGeom>
          <a:solidFill>
            <a:srgbClr val="89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7" name="标题 6"/>
          <p:cNvSpPr>
            <a:spLocks noGrp="1"/>
          </p:cNvSpPr>
          <p:nvPr>
            <p:ph type="title"/>
          </p:nvPr>
        </p:nvSpPr>
        <p:spPr/>
        <p:txBody>
          <a:bodyPr>
            <a:normAutofit fontScale="90000"/>
          </a:bodyPr>
          <a:lstStyle/>
          <a:p>
            <a:r>
              <a:rPr lang="zh-CN" altLang="en-US" sz="3200" dirty="0">
                <a:cs typeface="+mn-ea"/>
              </a:rPr>
              <a:t>基于昇腾</a:t>
            </a:r>
            <a:r>
              <a:rPr lang="en-US" altLang="zh-CN" sz="3200" dirty="0">
                <a:cs typeface="+mn-ea"/>
              </a:rPr>
              <a:t>AI</a:t>
            </a:r>
            <a:r>
              <a:rPr lang="zh-CN" altLang="en-US" sz="3200" dirty="0">
                <a:cs typeface="+mn-ea"/>
              </a:rPr>
              <a:t>处理器的产品形态</a:t>
            </a:r>
            <a:r>
              <a:rPr lang="en-US" sz="3200" dirty="0">
                <a:cs typeface="+mn-ea"/>
              </a:rPr>
              <a:t/>
            </a:r>
            <a:br>
              <a:rPr lang="en-US" sz="3200" dirty="0">
                <a:cs typeface="+mn-ea"/>
              </a:rPr>
            </a:br>
            <a:endParaRPr lang="en-US" sz="3200" dirty="0">
              <a:cs typeface="+mn-ea"/>
            </a:endParaRPr>
          </a:p>
        </p:txBody>
      </p:sp>
    </p:spTree>
    <p:extLst>
      <p:ext uri="{BB962C8B-B14F-4D97-AF65-F5344CB8AC3E}">
        <p14:creationId xmlns:p14="http://schemas.microsoft.com/office/powerpoint/2010/main" val="225766958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zh-CN" altLang="en-US" dirty="0" smtClean="0"/>
              <a:t>人工智能芯片发展历史及现状</a:t>
            </a:r>
            <a:endParaRPr lang="en-US" altLang="zh-CN" dirty="0" smtClean="0"/>
          </a:p>
          <a:p>
            <a:r>
              <a:rPr lang="zh-CN" altLang="en-US" dirty="0" smtClean="0"/>
              <a:t>人工智能芯片的行业背景</a:t>
            </a:r>
            <a:endParaRPr lang="en-US" altLang="zh-CN" dirty="0" smtClean="0"/>
          </a:p>
          <a:p>
            <a:r>
              <a:rPr lang="zh-CN" altLang="en-US" dirty="0"/>
              <a:t>昇</a:t>
            </a:r>
            <a:r>
              <a:rPr lang="zh-CN" altLang="en-US" dirty="0" smtClean="0"/>
              <a:t>腾芯片硬件架构</a:t>
            </a:r>
            <a:endParaRPr lang="en-US" altLang="zh-CN" dirty="0" smtClean="0"/>
          </a:p>
          <a:p>
            <a:r>
              <a:rPr lang="zh-CN" altLang="en-US" b="1" dirty="0"/>
              <a:t>昇</a:t>
            </a:r>
            <a:r>
              <a:rPr lang="zh-CN" altLang="en-US" b="1" dirty="0" smtClean="0"/>
              <a:t>腾芯片软件架构</a:t>
            </a:r>
            <a:endParaRPr lang="en-US" altLang="zh-CN" b="1" dirty="0" smtClean="0"/>
          </a:p>
        </p:txBody>
      </p:sp>
    </p:spTree>
    <p:extLst>
      <p:ext uri="{BB962C8B-B14F-4D97-AF65-F5344CB8AC3E}">
        <p14:creationId xmlns:p14="http://schemas.microsoft.com/office/powerpoint/2010/main" val="372167004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type="body" sz="quarter" idx="10"/>
          </p:nvPr>
        </p:nvSpPr>
        <p:spPr/>
        <p:txBody>
          <a:bodyPr/>
          <a:lstStyle/>
          <a:p>
            <a:r>
              <a:rPr lang="zh-CN" altLang="en-US" dirty="0" smtClean="0"/>
              <a:t>第</a:t>
            </a:r>
            <a:r>
              <a:rPr lang="zh-CN" altLang="en-US" dirty="0"/>
              <a:t>四</a:t>
            </a:r>
            <a:r>
              <a:rPr lang="zh-CN" altLang="en-US" dirty="0" smtClean="0"/>
              <a:t>节主要介绍昇</a:t>
            </a:r>
            <a:r>
              <a:rPr lang="zh-CN" altLang="en-US" smtClean="0"/>
              <a:t>腾芯片软件架构</a:t>
            </a:r>
            <a:endParaRPr lang="zh-CN" altLang="en-US" dirty="0"/>
          </a:p>
        </p:txBody>
      </p:sp>
    </p:spTree>
    <p:extLst>
      <p:ext uri="{BB962C8B-B14F-4D97-AF65-F5344CB8AC3E}">
        <p14:creationId xmlns:p14="http://schemas.microsoft.com/office/powerpoint/2010/main" val="403107695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sz="3200" dirty="0">
                <a:cs typeface="+mn-ea"/>
              </a:rPr>
              <a:t>昇腾</a:t>
            </a:r>
            <a:r>
              <a:rPr lang="en-US" altLang="zh-CN" sz="3200" dirty="0">
                <a:cs typeface="+mn-ea"/>
              </a:rPr>
              <a:t>AI</a:t>
            </a:r>
            <a:r>
              <a:rPr lang="zh-CN" altLang="en-US" sz="3200" dirty="0">
                <a:cs typeface="+mn-ea"/>
              </a:rPr>
              <a:t>处理器软件逻辑</a:t>
            </a:r>
            <a:r>
              <a:rPr lang="zh-CN" altLang="en-US" sz="3200" dirty="0" smtClean="0">
                <a:cs typeface="+mn-ea"/>
              </a:rPr>
              <a:t>架构</a:t>
            </a:r>
            <a:endParaRPr lang="en-US" sz="3200" dirty="0">
              <a:cs typeface="+mn-ea"/>
            </a:endParaRPr>
          </a:p>
        </p:txBody>
      </p:sp>
      <p:pic>
        <p:nvPicPr>
          <p:cNvPr id="2" name="图片 1"/>
          <p:cNvPicPr>
            <a:picLocks noChangeAspect="1"/>
          </p:cNvPicPr>
          <p:nvPr/>
        </p:nvPicPr>
        <p:blipFill>
          <a:blip r:embed="rId3"/>
          <a:stretch>
            <a:fillRect/>
          </a:stretch>
        </p:blipFill>
        <p:spPr>
          <a:xfrm>
            <a:off x="3691985" y="1397479"/>
            <a:ext cx="4880211" cy="3285799"/>
          </a:xfrm>
          <a:prstGeom prst="rect">
            <a:avLst/>
          </a:prstGeom>
        </p:spPr>
      </p:pic>
      <p:graphicFrame>
        <p:nvGraphicFramePr>
          <p:cNvPr id="3" name="表格 2"/>
          <p:cNvGraphicFramePr>
            <a:graphicFrameLocks noGrp="1"/>
          </p:cNvGraphicFramePr>
          <p:nvPr>
            <p:extLst/>
          </p:nvPr>
        </p:nvGraphicFramePr>
        <p:xfrm>
          <a:off x="3765915" y="5064714"/>
          <a:ext cx="4790264" cy="883848"/>
        </p:xfrm>
        <a:graphic>
          <a:graphicData uri="http://schemas.openxmlformats.org/drawingml/2006/table">
            <a:tbl>
              <a:tblPr firstRow="1" bandRow="1">
                <a:tableStyleId>{72833802-FEF1-4C79-8D5D-14CF1EAF98D9}</a:tableStyleId>
              </a:tblPr>
              <a:tblGrid>
                <a:gridCol w="2297803"/>
                <a:gridCol w="2492461"/>
              </a:tblGrid>
              <a:tr h="243745">
                <a:tc gridSpan="2">
                  <a:txBody>
                    <a:bodyPr/>
                    <a:lstStyle/>
                    <a:p>
                      <a:pPr marL="0" marR="0" lvl="0" indent="0" algn="l" defTabSz="1187798" rtl="0" eaLnBrk="1" fontAlgn="auto" latinLnBrk="0" hangingPunct="1">
                        <a:lnSpc>
                          <a:spcPct val="100000"/>
                        </a:lnSpc>
                        <a:spcBef>
                          <a:spcPts val="0"/>
                        </a:spcBef>
                        <a:spcAft>
                          <a:spcPts val="0"/>
                        </a:spcAft>
                        <a:buClrTx/>
                        <a:buSzTx/>
                        <a:buFontTx/>
                        <a:buNone/>
                        <a:tabLst/>
                        <a:defRPr/>
                      </a:pPr>
                      <a:r>
                        <a:rPr lang="zh-CN" altLang="en-US" sz="1000" b="1" dirty="0" smtClean="0">
                          <a:solidFill>
                            <a:srgbClr val="FF0000"/>
                          </a:solidFill>
                          <a:latin typeface="+mn-lt"/>
                          <a:ea typeface="+mn-ea"/>
                        </a:rPr>
                        <a:t>计算资源层：主要实现系统对数据的处理和对数据的运算执行。</a:t>
                      </a:r>
                      <a:endParaRPr lang="en-US" altLang="zh-CN" sz="1000" b="1" dirty="0" smtClean="0">
                        <a:solidFill>
                          <a:srgbClr val="FF0000"/>
                        </a:solidFill>
                        <a:latin typeface="+mn-lt"/>
                        <a:ea typeface="+mn-ea"/>
                      </a:endParaRPr>
                    </a:p>
                  </a:txBody>
                  <a:tcPr marL="91404" marR="91404" marT="45702" marB="45702">
                    <a:lnL w="9525" cap="flat" cmpd="sng" algn="ctr">
                      <a:solidFill>
                        <a:schemeClr val="tx1"/>
                      </a:solidFill>
                      <a:prstDash val="dash"/>
                      <a:round/>
                      <a:headEnd type="none" w="med" len="med"/>
                      <a:tailEnd type="none" w="med" len="med"/>
                    </a:lnL>
                    <a:lnR w="9525" cap="flat" cmpd="sng" algn="ctr">
                      <a:solidFill>
                        <a:schemeClr val="tx1"/>
                      </a:solidFill>
                      <a:prstDash val="dash"/>
                      <a:round/>
                      <a:headEnd type="none" w="med" len="med"/>
                      <a:tailEnd type="none" w="med" len="med"/>
                    </a:lnR>
                    <a:lnT w="9525" cap="flat" cmpd="sng" algn="ctr">
                      <a:solidFill>
                        <a:schemeClr val="tx1"/>
                      </a:solidFill>
                      <a:prstDash val="dash"/>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noFill/>
                  </a:tcPr>
                </a:tc>
                <a:tc hMerge="1">
                  <a:txBody>
                    <a:bodyPr/>
                    <a:lstStyle/>
                    <a:p>
                      <a:endParaRPr lang="zh-CN" altLang="en-US" sz="900">
                        <a:latin typeface="微软雅黑" panose="020B0503020204020204" pitchFamily="34" charset="-122"/>
                        <a:ea typeface="微软雅黑" panose="020B0503020204020204" pitchFamily="34" charset="-122"/>
                      </a:endParaRPr>
                    </a:p>
                  </a:txBody>
                  <a:tcPr>
                    <a:lnL>
                      <a:noFill/>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noFill/>
                  </a:tcPr>
                </a:tc>
              </a:tr>
              <a:tr h="639830">
                <a:tc>
                  <a:txBody>
                    <a:bodyPr/>
                    <a:lstStyle/>
                    <a:p>
                      <a:pPr marL="171450" indent="-171450">
                        <a:buFont typeface="Wingdings" panose="05000000000000000000" pitchFamily="2" charset="2"/>
                        <a:buChar char="n"/>
                      </a:pPr>
                      <a:r>
                        <a:rPr lang="zh-CN" altLang="en-US" sz="900" b="1" dirty="0" smtClean="0">
                          <a:solidFill>
                            <a:schemeClr val="tx1"/>
                          </a:solidFill>
                          <a:latin typeface="+mn-lt"/>
                          <a:ea typeface="+mn-ea"/>
                        </a:rPr>
                        <a:t>计算设备</a:t>
                      </a:r>
                      <a:endParaRPr lang="en-US" altLang="zh-CN" sz="900" b="1" dirty="0" smtClean="0">
                        <a:solidFill>
                          <a:schemeClr val="tx1"/>
                        </a:solidFill>
                        <a:latin typeface="+mn-lt"/>
                        <a:ea typeface="+mn-ea"/>
                      </a:endParaRPr>
                    </a:p>
                    <a:p>
                      <a:pPr marL="324000" indent="-171450">
                        <a:buFont typeface="Wingdings" panose="05000000000000000000" pitchFamily="2" charset="2"/>
                        <a:buChar char="Ø"/>
                      </a:pPr>
                      <a:r>
                        <a:rPr lang="en-US" altLang="zh-CN" sz="900" dirty="0" smtClean="0">
                          <a:solidFill>
                            <a:schemeClr val="tx1"/>
                          </a:solidFill>
                          <a:latin typeface="+mn-lt"/>
                          <a:ea typeface="+mn-ea"/>
                        </a:rPr>
                        <a:t>AI Core</a:t>
                      </a:r>
                      <a:r>
                        <a:rPr lang="zh-CN" altLang="en-US" sz="900" dirty="0" smtClean="0">
                          <a:solidFill>
                            <a:schemeClr val="tx1"/>
                          </a:solidFill>
                          <a:latin typeface="+mn-lt"/>
                          <a:ea typeface="+mn-ea"/>
                        </a:rPr>
                        <a:t>：执行</a:t>
                      </a:r>
                      <a:r>
                        <a:rPr lang="en-US" altLang="zh-CN" sz="900" dirty="0" smtClean="0">
                          <a:solidFill>
                            <a:schemeClr val="tx1"/>
                          </a:solidFill>
                          <a:latin typeface="+mn-lt"/>
                          <a:ea typeface="+mn-ea"/>
                        </a:rPr>
                        <a:t>NN</a:t>
                      </a:r>
                      <a:r>
                        <a:rPr lang="zh-CN" altLang="en-US" sz="900" dirty="0" smtClean="0">
                          <a:solidFill>
                            <a:schemeClr val="tx1"/>
                          </a:solidFill>
                          <a:latin typeface="+mn-lt"/>
                          <a:ea typeface="+mn-ea"/>
                        </a:rPr>
                        <a:t>类算子</a:t>
                      </a:r>
                      <a:endParaRPr lang="en-US" altLang="zh-CN" sz="900" dirty="0" smtClean="0">
                        <a:solidFill>
                          <a:schemeClr val="tx1"/>
                        </a:solidFill>
                        <a:latin typeface="+mn-lt"/>
                        <a:ea typeface="+mn-ea"/>
                      </a:endParaRPr>
                    </a:p>
                    <a:p>
                      <a:pPr marL="324000" indent="-171450">
                        <a:buFont typeface="Wingdings" panose="05000000000000000000" pitchFamily="2" charset="2"/>
                        <a:buChar char="Ø"/>
                      </a:pPr>
                      <a:r>
                        <a:rPr lang="en-US" altLang="zh-CN" sz="900" dirty="0" smtClean="0">
                          <a:solidFill>
                            <a:schemeClr val="tx1"/>
                          </a:solidFill>
                          <a:latin typeface="+mn-lt"/>
                          <a:ea typeface="+mn-ea"/>
                        </a:rPr>
                        <a:t>AI CPU</a:t>
                      </a:r>
                      <a:r>
                        <a:rPr lang="zh-CN" altLang="en-US" sz="900" dirty="0" smtClean="0">
                          <a:solidFill>
                            <a:schemeClr val="tx1"/>
                          </a:solidFill>
                          <a:latin typeface="+mn-lt"/>
                          <a:ea typeface="+mn-ea"/>
                        </a:rPr>
                        <a:t>：执行</a:t>
                      </a:r>
                      <a:r>
                        <a:rPr lang="en-US" altLang="zh-CN" sz="900" dirty="0" smtClean="0">
                          <a:solidFill>
                            <a:schemeClr val="tx1"/>
                          </a:solidFill>
                          <a:latin typeface="+mn-lt"/>
                          <a:ea typeface="+mn-ea"/>
                        </a:rPr>
                        <a:t>CPU</a:t>
                      </a:r>
                      <a:r>
                        <a:rPr lang="zh-CN" altLang="en-US" sz="900" dirty="0" smtClean="0">
                          <a:solidFill>
                            <a:schemeClr val="tx1"/>
                          </a:solidFill>
                          <a:latin typeface="+mn-lt"/>
                          <a:ea typeface="+mn-ea"/>
                        </a:rPr>
                        <a:t>算子</a:t>
                      </a:r>
                      <a:endParaRPr lang="en-US" altLang="zh-CN" sz="900" dirty="0" smtClean="0">
                        <a:solidFill>
                          <a:schemeClr val="tx1"/>
                        </a:solidFill>
                        <a:latin typeface="+mn-lt"/>
                        <a:ea typeface="+mn-ea"/>
                      </a:endParaRPr>
                    </a:p>
                    <a:p>
                      <a:pPr marL="324000" indent="-171450">
                        <a:buFont typeface="Wingdings" panose="05000000000000000000" pitchFamily="2" charset="2"/>
                        <a:buChar char="Ø"/>
                      </a:pPr>
                      <a:r>
                        <a:rPr lang="en-US" altLang="zh-CN" sz="900" dirty="0" smtClean="0">
                          <a:solidFill>
                            <a:schemeClr val="tx1"/>
                          </a:solidFill>
                          <a:latin typeface="+mn-lt"/>
                          <a:ea typeface="+mn-ea"/>
                        </a:rPr>
                        <a:t>DVPP</a:t>
                      </a:r>
                      <a:r>
                        <a:rPr lang="zh-CN" altLang="en-US" sz="900" dirty="0" smtClean="0">
                          <a:solidFill>
                            <a:schemeClr val="tx1"/>
                          </a:solidFill>
                          <a:latin typeface="+mn-lt"/>
                          <a:ea typeface="+mn-ea"/>
                        </a:rPr>
                        <a:t>：视频</a:t>
                      </a:r>
                      <a:r>
                        <a:rPr lang="en-US" altLang="zh-CN" sz="900" dirty="0" smtClean="0">
                          <a:solidFill>
                            <a:schemeClr val="tx1"/>
                          </a:solidFill>
                          <a:latin typeface="+mn-lt"/>
                          <a:ea typeface="+mn-ea"/>
                        </a:rPr>
                        <a:t>/</a:t>
                      </a:r>
                      <a:r>
                        <a:rPr lang="zh-CN" altLang="en-US" sz="900" dirty="0" smtClean="0">
                          <a:solidFill>
                            <a:schemeClr val="tx1"/>
                          </a:solidFill>
                          <a:latin typeface="+mn-lt"/>
                          <a:ea typeface="+mn-ea"/>
                        </a:rPr>
                        <a:t>图像编解码、预处理</a:t>
                      </a:r>
                      <a:endParaRPr lang="zh-CN" altLang="en-US" sz="900" dirty="0">
                        <a:solidFill>
                          <a:schemeClr val="tx1"/>
                        </a:solidFill>
                        <a:latin typeface="+mn-lt"/>
                        <a:ea typeface="+mn-ea"/>
                      </a:endParaRPr>
                    </a:p>
                  </a:txBody>
                  <a:tcPr marL="91404" marR="91404" marT="45702" marB="45702">
                    <a:lnL w="9525" cap="flat" cmpd="sng" algn="ctr">
                      <a:solidFill>
                        <a:schemeClr val="tx1"/>
                      </a:solidFill>
                      <a:prstDash val="dash"/>
                      <a:round/>
                      <a:headEnd type="none" w="med" len="med"/>
                      <a:tailEnd type="none" w="med" len="med"/>
                    </a:lnL>
                    <a:lnR>
                      <a:noFill/>
                    </a:lnR>
                    <a:lnT w="6350" cap="flat" cmpd="sng" algn="ctr">
                      <a:noFill/>
                      <a:prstDash val="solid"/>
                      <a:miter lim="800000"/>
                    </a:lnT>
                    <a:lnB w="9525" cap="flat" cmpd="sng" algn="ctr">
                      <a:solidFill>
                        <a:schemeClr val="tx1"/>
                      </a:solidFill>
                      <a:prstDash val="dash"/>
                      <a:round/>
                      <a:headEnd type="none" w="med" len="med"/>
                      <a:tailEnd type="none" w="med" len="med"/>
                    </a:lnB>
                    <a:lnTlToBr w="12700" cmpd="sng">
                      <a:noFill/>
                      <a:prstDash val="solid"/>
                    </a:lnTlToBr>
                    <a:lnBlToTr w="12700" cmpd="sng">
                      <a:noFill/>
                      <a:prstDash val="solid"/>
                    </a:lnBlToTr>
                  </a:tcPr>
                </a:tc>
                <a:tc>
                  <a:txBody>
                    <a:bodyPr/>
                    <a:lstStyle/>
                    <a:p>
                      <a:pPr marL="171450" indent="-171450">
                        <a:buFont typeface="Wingdings" panose="05000000000000000000" pitchFamily="2" charset="2"/>
                        <a:buChar char="n"/>
                      </a:pPr>
                      <a:r>
                        <a:rPr lang="zh-CN" altLang="en-US" sz="900" b="1" dirty="0" smtClean="0">
                          <a:solidFill>
                            <a:schemeClr val="tx1"/>
                          </a:solidFill>
                          <a:latin typeface="+mn-lt"/>
                          <a:ea typeface="+mn-ea"/>
                        </a:rPr>
                        <a:t>通信链路</a:t>
                      </a:r>
                      <a:endParaRPr lang="en-US" altLang="zh-CN" sz="900" b="1" dirty="0" smtClean="0">
                        <a:solidFill>
                          <a:schemeClr val="tx1"/>
                        </a:solidFill>
                        <a:latin typeface="+mn-lt"/>
                        <a:ea typeface="+mn-ea"/>
                      </a:endParaRPr>
                    </a:p>
                    <a:p>
                      <a:pPr marL="324000" indent="-171450">
                        <a:buFont typeface="Wingdings" panose="05000000000000000000" pitchFamily="2" charset="2"/>
                        <a:buChar char="Ø"/>
                      </a:pPr>
                      <a:r>
                        <a:rPr lang="en-US" altLang="zh-CN" sz="900" dirty="0" err="1" smtClean="0">
                          <a:solidFill>
                            <a:schemeClr val="tx1"/>
                          </a:solidFill>
                          <a:latin typeface="+mn-lt"/>
                          <a:ea typeface="+mn-ea"/>
                        </a:rPr>
                        <a:t>PCIe</a:t>
                      </a:r>
                      <a:r>
                        <a:rPr lang="zh-CN" altLang="en-US" sz="900" dirty="0" smtClean="0">
                          <a:solidFill>
                            <a:schemeClr val="tx1"/>
                          </a:solidFill>
                          <a:latin typeface="+mn-lt"/>
                          <a:ea typeface="+mn-ea"/>
                        </a:rPr>
                        <a:t>：芯片间或芯片与</a:t>
                      </a:r>
                      <a:r>
                        <a:rPr lang="en-US" altLang="zh-CN" sz="900" dirty="0" smtClean="0">
                          <a:solidFill>
                            <a:schemeClr val="tx1"/>
                          </a:solidFill>
                          <a:latin typeface="+mn-lt"/>
                          <a:ea typeface="+mn-ea"/>
                        </a:rPr>
                        <a:t>CPU</a:t>
                      </a:r>
                      <a:r>
                        <a:rPr lang="zh-CN" altLang="en-US" sz="900" dirty="0" smtClean="0">
                          <a:solidFill>
                            <a:schemeClr val="tx1"/>
                          </a:solidFill>
                          <a:latin typeface="+mn-lt"/>
                          <a:ea typeface="+mn-ea"/>
                        </a:rPr>
                        <a:t>间高速互联</a:t>
                      </a:r>
                      <a:endParaRPr lang="en-US" altLang="zh-CN" sz="900" dirty="0" smtClean="0">
                        <a:solidFill>
                          <a:schemeClr val="tx1"/>
                        </a:solidFill>
                        <a:latin typeface="+mn-lt"/>
                        <a:ea typeface="+mn-ea"/>
                      </a:endParaRPr>
                    </a:p>
                    <a:p>
                      <a:pPr marL="324000" indent="-171450">
                        <a:buFont typeface="Wingdings" panose="05000000000000000000" pitchFamily="2" charset="2"/>
                        <a:buChar char="Ø"/>
                      </a:pPr>
                      <a:r>
                        <a:rPr lang="en-US" altLang="zh-CN" sz="900" dirty="0" smtClean="0">
                          <a:solidFill>
                            <a:schemeClr val="tx1"/>
                          </a:solidFill>
                          <a:latin typeface="+mn-lt"/>
                          <a:ea typeface="+mn-ea"/>
                        </a:rPr>
                        <a:t>HCCS</a:t>
                      </a:r>
                      <a:r>
                        <a:rPr lang="zh-CN" altLang="en-US" sz="900" dirty="0" smtClean="0">
                          <a:solidFill>
                            <a:schemeClr val="tx1"/>
                          </a:solidFill>
                          <a:latin typeface="+mn-lt"/>
                          <a:ea typeface="+mn-ea"/>
                        </a:rPr>
                        <a:t>：实现芯片间缓存一致性功能</a:t>
                      </a:r>
                      <a:endParaRPr lang="en-US" altLang="zh-CN" sz="900" dirty="0" smtClean="0">
                        <a:solidFill>
                          <a:schemeClr val="tx1"/>
                        </a:solidFill>
                        <a:latin typeface="+mn-lt"/>
                        <a:ea typeface="+mn-ea"/>
                      </a:endParaRPr>
                    </a:p>
                    <a:p>
                      <a:pPr marL="324000" indent="-171450">
                        <a:buFont typeface="Wingdings" panose="05000000000000000000" pitchFamily="2" charset="2"/>
                        <a:buChar char="Ø"/>
                      </a:pPr>
                      <a:r>
                        <a:rPr lang="en-US" altLang="zh-CN" sz="900" dirty="0" err="1" smtClean="0">
                          <a:solidFill>
                            <a:schemeClr val="tx1"/>
                          </a:solidFill>
                          <a:latin typeface="+mn-lt"/>
                          <a:ea typeface="+mn-ea"/>
                        </a:rPr>
                        <a:t>RoCE</a:t>
                      </a:r>
                      <a:r>
                        <a:rPr lang="zh-CN" altLang="en-US" sz="900" dirty="0" smtClean="0">
                          <a:solidFill>
                            <a:schemeClr val="tx1"/>
                          </a:solidFill>
                          <a:latin typeface="+mn-lt"/>
                          <a:ea typeface="+mn-ea"/>
                        </a:rPr>
                        <a:t>：实现芯片内存 </a:t>
                      </a:r>
                      <a:r>
                        <a:rPr lang="en-US" altLang="zh-CN" sz="900" dirty="0" smtClean="0">
                          <a:solidFill>
                            <a:schemeClr val="tx1"/>
                          </a:solidFill>
                          <a:latin typeface="+mn-lt"/>
                          <a:ea typeface="+mn-ea"/>
                        </a:rPr>
                        <a:t>RDMA</a:t>
                      </a:r>
                      <a:r>
                        <a:rPr lang="zh-CN" altLang="en-US" sz="900" dirty="0" smtClean="0">
                          <a:solidFill>
                            <a:schemeClr val="tx1"/>
                          </a:solidFill>
                          <a:latin typeface="+mn-lt"/>
                          <a:ea typeface="+mn-ea"/>
                        </a:rPr>
                        <a:t>功能</a:t>
                      </a:r>
                      <a:endParaRPr lang="zh-CN" altLang="en-US" sz="900" dirty="0">
                        <a:solidFill>
                          <a:schemeClr val="tx1"/>
                        </a:solidFill>
                        <a:latin typeface="+mn-lt"/>
                        <a:ea typeface="+mn-ea"/>
                      </a:endParaRPr>
                    </a:p>
                  </a:txBody>
                  <a:tcPr marL="91404" marR="91404" marT="45702" marB="45702">
                    <a:lnL>
                      <a:noFill/>
                    </a:lnL>
                    <a:lnR w="9525" cap="flat" cmpd="sng" algn="ctr">
                      <a:solidFill>
                        <a:schemeClr val="tx1"/>
                      </a:solidFill>
                      <a:prstDash val="dash"/>
                      <a:round/>
                      <a:headEnd type="none" w="med" len="med"/>
                      <a:tailEnd type="none" w="med" len="med"/>
                    </a:lnR>
                    <a:lnT w="6350" cap="flat" cmpd="sng" algn="ctr">
                      <a:noFill/>
                      <a:prstDash val="solid"/>
                      <a:miter lim="800000"/>
                    </a:lnT>
                    <a:lnB w="9525" cap="flat" cmpd="sng" algn="ctr">
                      <a:solidFill>
                        <a:schemeClr val="tx1"/>
                      </a:solidFill>
                      <a:prstDash val="dash"/>
                      <a:round/>
                      <a:headEnd type="none" w="med" len="med"/>
                      <a:tailEnd type="none" w="med" len="med"/>
                    </a:lnB>
                    <a:lnTlToBr w="12700" cmpd="sng">
                      <a:noFill/>
                      <a:prstDash val="solid"/>
                    </a:lnTlToBr>
                    <a:lnBlToTr w="12700" cmpd="sng">
                      <a:noFill/>
                      <a:prstDash val="solid"/>
                    </a:lnBlToTr>
                  </a:tcPr>
                </a:tc>
              </a:tr>
            </a:tbl>
          </a:graphicData>
        </a:graphic>
      </p:graphicFrame>
      <p:sp>
        <p:nvSpPr>
          <p:cNvPr id="15" name="矩形 14"/>
          <p:cNvSpPr/>
          <p:nvPr/>
        </p:nvSpPr>
        <p:spPr>
          <a:xfrm>
            <a:off x="181310" y="1114185"/>
            <a:ext cx="3359297" cy="5196038"/>
          </a:xfrm>
          <a:prstGeom prst="rect">
            <a:avLst/>
          </a:prstGeom>
          <a:noFill/>
          <a:ln w="9525">
            <a:solidFill>
              <a:schemeClr val="tx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0111" tIns="40054" rIns="80111" bIns="40054" numCol="1" anchor="t" anchorCtr="0" compatLnSpc="1">
            <a:prstTxWarp prst="textNoShape">
              <a:avLst/>
            </a:prstTxWarp>
          </a:bodyPr>
          <a:lstStyle/>
          <a:p>
            <a:pPr eaLnBrk="0" hangingPunct="0">
              <a:lnSpc>
                <a:spcPct val="150000"/>
              </a:lnSpc>
              <a:buClr>
                <a:schemeClr val="tx1"/>
              </a:buClr>
              <a:buSzPct val="100000"/>
            </a:pPr>
            <a:r>
              <a:rPr lang="zh-CN" altLang="en-US" sz="1000" b="1" dirty="0" smtClean="0">
                <a:solidFill>
                  <a:srgbClr val="FF0000"/>
                </a:solidFill>
              </a:rPr>
              <a:t>芯片使能层：实现解决方案对外能力开放，以及基于计算图的业务流的控制和运行。</a:t>
            </a:r>
            <a:endParaRPr lang="en-US" altLang="zh-CN" sz="1000" b="1" dirty="0" smtClean="0">
              <a:solidFill>
                <a:srgbClr val="FF0000"/>
              </a:solidFill>
            </a:endParaRPr>
          </a:p>
          <a:p>
            <a:pPr marL="171381" indent="-171381" eaLnBrk="0" hangingPunct="0">
              <a:lnSpc>
                <a:spcPct val="150000"/>
              </a:lnSpc>
              <a:buClr>
                <a:schemeClr val="tx1"/>
              </a:buClr>
              <a:buSzPct val="100000"/>
              <a:buFont typeface="Wingdings" panose="05000000000000000000" pitchFamily="2" charset="2"/>
              <a:buChar char="n"/>
            </a:pPr>
            <a:r>
              <a:rPr lang="en-US" altLang="zh-CN" sz="900" b="1" dirty="0" err="1" smtClean="0"/>
              <a:t>AscendCL</a:t>
            </a:r>
            <a:r>
              <a:rPr lang="zh-CN" altLang="en-US" sz="900" b="1" dirty="0" smtClean="0"/>
              <a:t>昇腾计算语言库</a:t>
            </a:r>
            <a:endParaRPr lang="en-US" altLang="zh-CN" sz="900" b="1" dirty="0" smtClean="0"/>
          </a:p>
          <a:p>
            <a:pPr marL="179928" eaLnBrk="0" hangingPunct="0">
              <a:lnSpc>
                <a:spcPct val="150000"/>
              </a:lnSpc>
              <a:buClr>
                <a:schemeClr val="tx1"/>
              </a:buClr>
              <a:buSzPct val="100000"/>
            </a:pPr>
            <a:r>
              <a:rPr lang="zh-CN" altLang="en-US" sz="900" dirty="0" smtClean="0"/>
              <a:t>开放编程框架，提供</a:t>
            </a:r>
            <a:r>
              <a:rPr lang="en-US" altLang="zh-CN" sz="900" dirty="0" smtClean="0"/>
              <a:t>Device/Context/Stream/</a:t>
            </a:r>
            <a:r>
              <a:rPr lang="zh-CN" altLang="en-US" sz="900" dirty="0" smtClean="0"/>
              <a:t>内存等的管理、模型及算子的加载与执行、媒体数据处理、</a:t>
            </a:r>
            <a:r>
              <a:rPr lang="en-US" altLang="zh-CN" sz="900" dirty="0" smtClean="0"/>
              <a:t>Graph</a:t>
            </a:r>
            <a:r>
              <a:rPr lang="zh-CN" altLang="en-US" sz="900" dirty="0" smtClean="0"/>
              <a:t>管理等</a:t>
            </a:r>
            <a:r>
              <a:rPr lang="en-US" altLang="zh-CN" sz="900" dirty="0" smtClean="0"/>
              <a:t>API</a:t>
            </a:r>
            <a:r>
              <a:rPr lang="zh-CN" altLang="en-US" sz="900" dirty="0" smtClean="0"/>
              <a:t>库，供用户开发深度神经网络应用。</a:t>
            </a:r>
            <a:endParaRPr lang="en-US" altLang="zh-CN" sz="900" dirty="0" smtClean="0"/>
          </a:p>
          <a:p>
            <a:pPr marL="171381" indent="-171381">
              <a:lnSpc>
                <a:spcPct val="150000"/>
              </a:lnSpc>
              <a:spcAft>
                <a:spcPct val="0"/>
              </a:spcAft>
              <a:buClr>
                <a:schemeClr val="tx1"/>
              </a:buClr>
              <a:buSzPct val="50000"/>
              <a:buFont typeface="Wingdings" pitchFamily="2" charset="2"/>
              <a:buChar char="n"/>
            </a:pPr>
            <a:r>
              <a:rPr lang="zh-CN" altLang="en-US" sz="1100" b="1" dirty="0" smtClean="0">
                <a:cs typeface="Huawei Sans" panose="020C0503030203020204" pitchFamily="34" charset="0"/>
              </a:rPr>
              <a:t>图优化和编译</a:t>
            </a:r>
            <a:endParaRPr lang="en-US" altLang="zh-CN" sz="1100" b="1" dirty="0" smtClean="0">
              <a:cs typeface="Huawei Sans" panose="020C0503030203020204" pitchFamily="34" charset="0"/>
            </a:endParaRPr>
          </a:p>
          <a:p>
            <a:pPr marL="179928">
              <a:lnSpc>
                <a:spcPct val="150000"/>
              </a:lnSpc>
              <a:spcAft>
                <a:spcPct val="0"/>
              </a:spcAft>
              <a:buClr>
                <a:schemeClr val="tx1"/>
              </a:buClr>
              <a:buSzPct val="50000"/>
              <a:buFont typeface="Wingdings" pitchFamily="2" charset="2"/>
            </a:pPr>
            <a:r>
              <a:rPr lang="zh-CN" altLang="zh-CN" sz="1100" b="1" dirty="0" smtClean="0">
                <a:cs typeface="Huawei Sans" panose="020C0503030203020204" pitchFamily="34" charset="0"/>
              </a:rPr>
              <a:t>统一的</a:t>
            </a:r>
            <a:r>
              <a:rPr lang="en-US" altLang="zh-CN" sz="1100" b="1" dirty="0" smtClean="0">
                <a:cs typeface="Huawei Sans" panose="020C0503030203020204" pitchFamily="34" charset="0"/>
              </a:rPr>
              <a:t>IR</a:t>
            </a:r>
            <a:r>
              <a:rPr lang="zh-CN" altLang="zh-CN" sz="1100" b="1" dirty="0" smtClean="0">
                <a:cs typeface="Huawei Sans" panose="020C0503030203020204" pitchFamily="34" charset="0"/>
              </a:rPr>
              <a:t>接口对接不同前端，支持</a:t>
            </a:r>
            <a:r>
              <a:rPr lang="en-US" altLang="zh-CN" sz="1100" b="1" dirty="0" err="1" smtClean="0">
                <a:cs typeface="Huawei Sans" panose="020C0503030203020204" pitchFamily="34" charset="0"/>
              </a:rPr>
              <a:t>TensorFlow</a:t>
            </a:r>
            <a:r>
              <a:rPr lang="en-US" altLang="zh-CN" sz="1100" b="1" dirty="0" smtClean="0">
                <a:cs typeface="Huawei Sans" panose="020C0503030203020204" pitchFamily="34" charset="0"/>
              </a:rPr>
              <a:t>/ </a:t>
            </a:r>
            <a:r>
              <a:rPr lang="en-US" altLang="zh-CN" sz="1100" b="1" dirty="0" err="1" smtClean="0">
                <a:cs typeface="Huawei Sans" panose="020C0503030203020204" pitchFamily="34" charset="0"/>
              </a:rPr>
              <a:t>Caffe</a:t>
            </a:r>
            <a:r>
              <a:rPr lang="en-US" altLang="zh-CN" sz="1100" b="1" dirty="0" smtClean="0">
                <a:cs typeface="Huawei Sans" panose="020C0503030203020204" pitchFamily="34" charset="0"/>
              </a:rPr>
              <a:t>/</a:t>
            </a:r>
            <a:r>
              <a:rPr lang="en-US" altLang="zh-CN" sz="1100" b="1" dirty="0" err="1" smtClean="0">
                <a:cs typeface="Huawei Sans" panose="020C0503030203020204" pitchFamily="34" charset="0"/>
              </a:rPr>
              <a:t>MindSpore</a:t>
            </a:r>
            <a:r>
              <a:rPr lang="zh-CN" altLang="zh-CN" sz="1100" b="1" dirty="0" smtClean="0">
                <a:cs typeface="Huawei Sans" panose="020C0503030203020204" pitchFamily="34" charset="0"/>
              </a:rPr>
              <a:t>表达的计算图的解析</a:t>
            </a:r>
            <a:r>
              <a:rPr lang="en-US" altLang="zh-CN" sz="1100" b="1" dirty="0" smtClean="0">
                <a:cs typeface="Huawei Sans" panose="020C0503030203020204" pitchFamily="34" charset="0"/>
              </a:rPr>
              <a:t>/</a:t>
            </a:r>
            <a:r>
              <a:rPr lang="zh-CN" altLang="zh-CN" sz="1100" b="1" dirty="0" smtClean="0">
                <a:cs typeface="Huawei Sans" panose="020C0503030203020204" pitchFamily="34" charset="0"/>
              </a:rPr>
              <a:t>优化</a:t>
            </a:r>
            <a:r>
              <a:rPr lang="en-US" altLang="zh-CN" sz="1100" b="1" dirty="0" smtClean="0">
                <a:cs typeface="Huawei Sans" panose="020C0503030203020204" pitchFamily="34" charset="0"/>
              </a:rPr>
              <a:t>/</a:t>
            </a:r>
            <a:r>
              <a:rPr lang="zh-CN" altLang="zh-CN" sz="1100" b="1" dirty="0" smtClean="0">
                <a:cs typeface="Huawei Sans" panose="020C0503030203020204" pitchFamily="34" charset="0"/>
              </a:rPr>
              <a:t>编译，提供对后端计算引擎最优化部署能力</a:t>
            </a:r>
            <a:r>
              <a:rPr lang="zh-CN" altLang="en-US" sz="1100" b="1" dirty="0" smtClean="0">
                <a:cs typeface="Huawei Sans" panose="020C0503030203020204" pitchFamily="34" charset="0"/>
              </a:rPr>
              <a:t>。</a:t>
            </a:r>
            <a:endParaRPr lang="en-US" altLang="zh-CN" sz="1100" b="1" dirty="0" smtClean="0">
              <a:cs typeface="Huawei Sans" panose="020C0503030203020204" pitchFamily="34" charset="0"/>
            </a:endParaRPr>
          </a:p>
          <a:p>
            <a:pPr marL="323870" indent="-171381">
              <a:lnSpc>
                <a:spcPct val="150000"/>
              </a:lnSpc>
              <a:spcAft>
                <a:spcPct val="0"/>
              </a:spcAft>
              <a:buClr>
                <a:schemeClr val="tx1"/>
              </a:buClr>
              <a:buSzPct val="50000"/>
              <a:buFont typeface="Wingdings" pitchFamily="2" charset="2"/>
              <a:buChar char="Ø"/>
            </a:pPr>
            <a:r>
              <a:rPr lang="en-US" altLang="zh-CN" sz="1100" b="1" dirty="0" smtClean="0">
                <a:cs typeface="Huawei Sans" panose="020C0503030203020204" pitchFamily="34" charset="0"/>
              </a:rPr>
              <a:t>Graph Engine</a:t>
            </a:r>
            <a:r>
              <a:rPr lang="zh-CN" altLang="en-US" sz="1100" b="1" dirty="0" smtClean="0">
                <a:cs typeface="Huawei Sans" panose="020C0503030203020204" pitchFamily="34" charset="0"/>
              </a:rPr>
              <a:t>：图编译和运行的控制中心</a:t>
            </a:r>
            <a:endParaRPr lang="en-US" altLang="zh-CN" sz="1100" b="1" dirty="0" smtClean="0">
              <a:cs typeface="Huawei Sans" panose="020C0503030203020204" pitchFamily="34" charset="0"/>
            </a:endParaRPr>
          </a:p>
          <a:p>
            <a:pPr marL="323870" indent="-171381">
              <a:lnSpc>
                <a:spcPct val="150000"/>
              </a:lnSpc>
              <a:spcAft>
                <a:spcPct val="0"/>
              </a:spcAft>
              <a:buClr>
                <a:schemeClr val="tx1"/>
              </a:buClr>
              <a:buSzPct val="50000"/>
              <a:buFont typeface="Wingdings" pitchFamily="2" charset="2"/>
              <a:buChar char="Ø"/>
            </a:pPr>
            <a:r>
              <a:rPr lang="en-US" altLang="zh-CN" sz="1100" b="1" dirty="0" smtClean="0">
                <a:cs typeface="Huawei Sans" panose="020C0503030203020204" pitchFamily="34" charset="0"/>
              </a:rPr>
              <a:t>Fusion Engine</a:t>
            </a:r>
            <a:r>
              <a:rPr lang="zh-CN" altLang="en-US" sz="1100" b="1" dirty="0" smtClean="0">
                <a:cs typeface="Huawei Sans" panose="020C0503030203020204" pitchFamily="34" charset="0"/>
              </a:rPr>
              <a:t>：管理算子融合规则</a:t>
            </a:r>
            <a:endParaRPr lang="en-US" altLang="zh-CN" sz="1100" b="1" dirty="0" smtClean="0">
              <a:cs typeface="Huawei Sans" panose="020C0503030203020204" pitchFamily="34" charset="0"/>
            </a:endParaRPr>
          </a:p>
          <a:p>
            <a:pPr marL="323870" indent="-171381">
              <a:lnSpc>
                <a:spcPct val="150000"/>
              </a:lnSpc>
              <a:spcAft>
                <a:spcPct val="0"/>
              </a:spcAft>
              <a:buClr>
                <a:schemeClr val="tx1"/>
              </a:buClr>
              <a:buSzPct val="50000"/>
              <a:buFont typeface="Wingdings" pitchFamily="2" charset="2"/>
              <a:buChar char="Ø"/>
            </a:pPr>
            <a:r>
              <a:rPr lang="en-US" altLang="zh-CN" sz="1100" b="1" dirty="0" smtClean="0">
                <a:cs typeface="Huawei Sans" panose="020C0503030203020204" pitchFamily="34" charset="0"/>
              </a:rPr>
              <a:t>AICPU Engine</a:t>
            </a:r>
            <a:r>
              <a:rPr lang="zh-CN" altLang="en-US" sz="1100" b="1" dirty="0" smtClean="0">
                <a:cs typeface="Huawei Sans" panose="020C0503030203020204" pitchFamily="34" charset="0"/>
              </a:rPr>
              <a:t>：</a:t>
            </a:r>
            <a:r>
              <a:rPr lang="en-US" altLang="zh-CN" sz="1100" b="1" dirty="0" smtClean="0">
                <a:cs typeface="Huawei Sans" panose="020C0503030203020204" pitchFamily="34" charset="0"/>
              </a:rPr>
              <a:t>AICPU</a:t>
            </a:r>
            <a:r>
              <a:rPr lang="zh-CN" altLang="en-US" sz="1100" b="1" dirty="0" smtClean="0">
                <a:cs typeface="Huawei Sans" panose="020C0503030203020204" pitchFamily="34" charset="0"/>
              </a:rPr>
              <a:t>算子信息管理</a:t>
            </a:r>
            <a:endParaRPr lang="en-US" altLang="zh-CN" sz="1100" b="1" dirty="0" smtClean="0">
              <a:cs typeface="Huawei Sans" panose="020C0503030203020204" pitchFamily="34" charset="0"/>
            </a:endParaRPr>
          </a:p>
          <a:p>
            <a:pPr marL="323870" indent="-171381">
              <a:lnSpc>
                <a:spcPct val="150000"/>
              </a:lnSpc>
              <a:spcAft>
                <a:spcPct val="0"/>
              </a:spcAft>
              <a:buClr>
                <a:schemeClr val="tx1"/>
              </a:buClr>
              <a:buSzPct val="50000"/>
              <a:buFont typeface="Wingdings" pitchFamily="2" charset="2"/>
              <a:buChar char="Ø"/>
            </a:pPr>
            <a:r>
              <a:rPr lang="en-US" altLang="zh-CN" sz="1100" b="1" dirty="0" smtClean="0">
                <a:cs typeface="Huawei Sans" panose="020C0503030203020204" pitchFamily="34" charset="0"/>
              </a:rPr>
              <a:t>HCCL</a:t>
            </a:r>
            <a:r>
              <a:rPr lang="zh-CN" altLang="en-US" sz="1100" b="1" dirty="0" smtClean="0">
                <a:cs typeface="Huawei Sans" panose="020C0503030203020204" pitchFamily="34" charset="0"/>
              </a:rPr>
              <a:t>：</a:t>
            </a:r>
            <a:r>
              <a:rPr lang="en-US" altLang="zh-CN" sz="1100" b="1" dirty="0" smtClean="0">
                <a:cs typeface="Huawei Sans" panose="020C0503030203020204" pitchFamily="34" charset="0"/>
              </a:rPr>
              <a:t>HCCL</a:t>
            </a:r>
            <a:r>
              <a:rPr lang="zh-CN" altLang="en-US" sz="1100" b="1" dirty="0" smtClean="0">
                <a:cs typeface="Huawei Sans" panose="020C0503030203020204" pitchFamily="34" charset="0"/>
              </a:rPr>
              <a:t>算子信息管理</a:t>
            </a:r>
            <a:endParaRPr lang="en-US" altLang="zh-CN" sz="1100" b="1" dirty="0" smtClean="0">
              <a:cs typeface="Huawei Sans" panose="020C0503030203020204" pitchFamily="34" charset="0"/>
            </a:endParaRPr>
          </a:p>
          <a:p>
            <a:pPr marL="171381" indent="-171381" eaLnBrk="0" hangingPunct="0">
              <a:lnSpc>
                <a:spcPct val="150000"/>
              </a:lnSpc>
              <a:buClr>
                <a:schemeClr val="tx1"/>
              </a:buClr>
              <a:buSzPct val="100000"/>
              <a:buFont typeface="Wingdings" panose="05000000000000000000" pitchFamily="2" charset="2"/>
              <a:buChar char="n"/>
            </a:pPr>
            <a:r>
              <a:rPr lang="zh-CN" altLang="en-US" sz="900" b="1" dirty="0" smtClean="0"/>
              <a:t>算子编译和算子库</a:t>
            </a:r>
            <a:endParaRPr lang="en-US" altLang="zh-CN" sz="900" b="1" dirty="0" smtClean="0"/>
          </a:p>
          <a:p>
            <a:pPr marL="323870" indent="-171381" eaLnBrk="0" hangingPunct="0">
              <a:lnSpc>
                <a:spcPct val="150000"/>
              </a:lnSpc>
              <a:buClr>
                <a:schemeClr val="tx1"/>
              </a:buClr>
              <a:buSzPct val="100000"/>
              <a:buFont typeface="Wingdings" panose="05000000000000000000" pitchFamily="2" charset="2"/>
              <a:buChar char="Ø"/>
            </a:pPr>
            <a:r>
              <a:rPr lang="en-US" altLang="zh-CN" sz="900" dirty="0" smtClean="0"/>
              <a:t>TBE</a:t>
            </a:r>
            <a:r>
              <a:rPr lang="zh-CN" altLang="en-US" sz="900" dirty="0" smtClean="0"/>
              <a:t>：编译生成算子及算子开发工具</a:t>
            </a:r>
            <a:endParaRPr lang="en-US" altLang="zh-CN" sz="900" dirty="0" smtClean="0"/>
          </a:p>
          <a:p>
            <a:pPr marL="323870" indent="-171381" eaLnBrk="0" hangingPunct="0">
              <a:lnSpc>
                <a:spcPct val="150000"/>
              </a:lnSpc>
              <a:buClr>
                <a:schemeClr val="tx1"/>
              </a:buClr>
              <a:buSzPct val="100000"/>
              <a:buFont typeface="Wingdings" panose="05000000000000000000" pitchFamily="2" charset="2"/>
              <a:buChar char="Ø"/>
            </a:pPr>
            <a:r>
              <a:rPr lang="zh-CN" altLang="en-US" sz="900" dirty="0" smtClean="0"/>
              <a:t>算子库：神经网络加速库</a:t>
            </a:r>
            <a:endParaRPr lang="en-US" altLang="zh-CN" sz="900" dirty="0" smtClean="0"/>
          </a:p>
          <a:p>
            <a:pPr marL="171381" indent="-171381" eaLnBrk="0" hangingPunct="0">
              <a:lnSpc>
                <a:spcPct val="150000"/>
              </a:lnSpc>
              <a:buClr>
                <a:schemeClr val="tx1"/>
              </a:buClr>
              <a:buSzPct val="100000"/>
              <a:buFont typeface="Wingdings" panose="05000000000000000000" pitchFamily="2" charset="2"/>
              <a:buChar char="n"/>
            </a:pPr>
            <a:r>
              <a:rPr lang="zh-CN" altLang="en-US" sz="900" b="1" dirty="0" smtClean="0"/>
              <a:t>数字视觉预处理</a:t>
            </a:r>
            <a:endParaRPr lang="en-US" altLang="zh-CN" sz="900" b="1" dirty="0" smtClean="0"/>
          </a:p>
          <a:p>
            <a:pPr marL="179928" eaLnBrk="0" hangingPunct="0">
              <a:lnSpc>
                <a:spcPct val="150000"/>
              </a:lnSpc>
              <a:buClr>
                <a:schemeClr val="tx1"/>
              </a:buClr>
              <a:buSzPct val="100000"/>
            </a:pPr>
            <a:r>
              <a:rPr lang="zh-CN" altLang="en-US" sz="900" dirty="0" smtClean="0"/>
              <a:t>实现视频编解码</a:t>
            </a:r>
            <a:r>
              <a:rPr lang="en-US" altLang="zh-CN" sz="900" dirty="0" smtClean="0"/>
              <a:t>(VENC/VDEC)</a:t>
            </a:r>
            <a:r>
              <a:rPr lang="zh-CN" altLang="en-US" sz="900" dirty="0" smtClean="0"/>
              <a:t>、</a:t>
            </a:r>
            <a:r>
              <a:rPr lang="en-US" altLang="zh-CN" sz="900" dirty="0" smtClean="0"/>
              <a:t>JPEG</a:t>
            </a:r>
            <a:r>
              <a:rPr lang="zh-CN" altLang="en-US" sz="900" dirty="0" smtClean="0"/>
              <a:t>编解码</a:t>
            </a:r>
            <a:r>
              <a:rPr lang="en-US" altLang="zh-CN" sz="900" dirty="0" smtClean="0"/>
              <a:t>(JPEGD/E)</a:t>
            </a:r>
            <a:r>
              <a:rPr lang="zh-CN" altLang="en-US" sz="900" dirty="0" smtClean="0"/>
              <a:t>、</a:t>
            </a:r>
            <a:r>
              <a:rPr lang="en-US" altLang="zh-CN" sz="900" dirty="0" smtClean="0"/>
              <a:t>PNG</a:t>
            </a:r>
            <a:r>
              <a:rPr lang="zh-CN" altLang="en-US" sz="900" dirty="0" smtClean="0"/>
              <a:t>解码</a:t>
            </a:r>
            <a:r>
              <a:rPr lang="en-US" altLang="zh-CN" sz="900" dirty="0" smtClean="0"/>
              <a:t>(PNGD)</a:t>
            </a:r>
            <a:r>
              <a:rPr lang="zh-CN" altLang="en-US" sz="900" dirty="0" smtClean="0"/>
              <a:t>、</a:t>
            </a:r>
            <a:r>
              <a:rPr lang="en-US" altLang="zh-CN" sz="900" dirty="0" smtClean="0"/>
              <a:t>VPC(</a:t>
            </a:r>
            <a:r>
              <a:rPr lang="zh-CN" altLang="en-US" sz="900" dirty="0" smtClean="0"/>
              <a:t>预处理</a:t>
            </a:r>
            <a:r>
              <a:rPr lang="en-US" altLang="zh-CN" sz="900" dirty="0" smtClean="0"/>
              <a:t>)</a:t>
            </a:r>
          </a:p>
          <a:p>
            <a:pPr marL="171381" indent="-171381" eaLnBrk="0" hangingPunct="0">
              <a:lnSpc>
                <a:spcPct val="150000"/>
              </a:lnSpc>
              <a:buClr>
                <a:schemeClr val="tx1"/>
              </a:buClr>
              <a:buSzPct val="100000"/>
              <a:buFont typeface="Wingdings" panose="05000000000000000000" pitchFamily="2" charset="2"/>
              <a:buChar char="n"/>
            </a:pPr>
            <a:r>
              <a:rPr lang="zh-CN" altLang="en-US" sz="900" b="1" dirty="0" smtClean="0"/>
              <a:t>执行引擎</a:t>
            </a:r>
            <a:endParaRPr lang="en-US" altLang="zh-CN" sz="900" b="1" dirty="0" smtClean="0"/>
          </a:p>
          <a:p>
            <a:pPr marL="323870" indent="-171381" eaLnBrk="0" hangingPunct="0">
              <a:lnSpc>
                <a:spcPct val="150000"/>
              </a:lnSpc>
              <a:buClr>
                <a:schemeClr val="tx1"/>
              </a:buClr>
              <a:buSzPct val="100000"/>
              <a:buFont typeface="Wingdings" panose="05000000000000000000" pitchFamily="2" charset="2"/>
              <a:buChar char="Ø"/>
            </a:pPr>
            <a:r>
              <a:rPr lang="en-US" altLang="zh-CN" sz="900" dirty="0" smtClean="0"/>
              <a:t>Runtime</a:t>
            </a:r>
            <a:r>
              <a:rPr lang="zh-CN" altLang="en-US" sz="900" dirty="0" smtClean="0"/>
              <a:t>：为神经网络的任务分配提供资源管理通道</a:t>
            </a:r>
            <a:endParaRPr lang="en-US" altLang="zh-CN" sz="900" dirty="0" smtClean="0"/>
          </a:p>
          <a:p>
            <a:pPr marL="323870" indent="-171381" eaLnBrk="0" hangingPunct="0">
              <a:lnSpc>
                <a:spcPct val="150000"/>
              </a:lnSpc>
              <a:buClr>
                <a:schemeClr val="tx1"/>
              </a:buClr>
              <a:buSzPct val="100000"/>
              <a:buFont typeface="Wingdings" panose="05000000000000000000" pitchFamily="2" charset="2"/>
              <a:buChar char="Ø"/>
            </a:pPr>
            <a:r>
              <a:rPr lang="en-US" altLang="zh-CN" sz="900" dirty="0" smtClean="0"/>
              <a:t>Task Scheduler</a:t>
            </a:r>
            <a:r>
              <a:rPr lang="zh-CN" altLang="en-US" sz="900" dirty="0" smtClean="0"/>
              <a:t>：计算图</a:t>
            </a:r>
            <a:r>
              <a:rPr lang="en-US" altLang="zh-CN" sz="900" dirty="0" smtClean="0"/>
              <a:t>Task</a:t>
            </a:r>
            <a:r>
              <a:rPr lang="zh-CN" altLang="en-US" sz="900" dirty="0" smtClean="0"/>
              <a:t>序列的管理和调度、执行</a:t>
            </a:r>
            <a:endParaRPr lang="en-US" altLang="zh-CN" sz="900" dirty="0"/>
          </a:p>
        </p:txBody>
      </p:sp>
      <p:sp>
        <p:nvSpPr>
          <p:cNvPr id="16" name="矩形 15"/>
          <p:cNvSpPr/>
          <p:nvPr/>
        </p:nvSpPr>
        <p:spPr>
          <a:xfrm>
            <a:off x="8781487" y="1225318"/>
            <a:ext cx="3116367" cy="4196443"/>
          </a:xfrm>
          <a:prstGeom prst="rect">
            <a:avLst/>
          </a:prstGeom>
          <a:noFill/>
          <a:ln w="9525">
            <a:solidFill>
              <a:schemeClr val="tx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0111" tIns="40054" rIns="80111" bIns="40054" numCol="1" anchor="t" anchorCtr="0" compatLnSpc="1">
            <a:prstTxWarp prst="textNoShape">
              <a:avLst/>
            </a:prstTxWarp>
          </a:bodyPr>
          <a:lstStyle/>
          <a:p>
            <a:pPr eaLnBrk="0" hangingPunct="0">
              <a:lnSpc>
                <a:spcPct val="150000"/>
              </a:lnSpc>
              <a:buClr>
                <a:schemeClr val="tx1"/>
              </a:buClr>
              <a:buSzPct val="100000"/>
            </a:pPr>
            <a:r>
              <a:rPr lang="zh-CN" altLang="en-US" sz="1000" b="1" dirty="0">
                <a:solidFill>
                  <a:srgbClr val="FF0000"/>
                </a:solidFill>
              </a:rPr>
              <a:t>应用层：包括基于</a:t>
            </a:r>
            <a:r>
              <a:rPr lang="en-US" altLang="zh-CN" sz="1000" b="1" dirty="0">
                <a:solidFill>
                  <a:srgbClr val="FF0000"/>
                </a:solidFill>
              </a:rPr>
              <a:t>Ascend</a:t>
            </a:r>
            <a:r>
              <a:rPr lang="zh-CN" altLang="en-US" sz="1000" b="1" dirty="0">
                <a:solidFill>
                  <a:srgbClr val="FF0000"/>
                </a:solidFill>
              </a:rPr>
              <a:t>平台开发的各种应用，以及</a:t>
            </a:r>
            <a:r>
              <a:rPr lang="en-US" altLang="zh-CN" sz="1000" b="1" dirty="0">
                <a:solidFill>
                  <a:srgbClr val="FF0000"/>
                </a:solidFill>
              </a:rPr>
              <a:t>Ascend</a:t>
            </a:r>
            <a:r>
              <a:rPr lang="zh-CN" altLang="en-US" sz="1000" b="1" dirty="0">
                <a:solidFill>
                  <a:srgbClr val="FF0000"/>
                </a:solidFill>
              </a:rPr>
              <a:t>提供给用户进行算法开发、调优的应用类工具。</a:t>
            </a:r>
            <a:endParaRPr lang="en-US" altLang="zh-CN" sz="1000" b="1" dirty="0">
              <a:solidFill>
                <a:srgbClr val="FF0000"/>
              </a:solidFill>
            </a:endParaRPr>
          </a:p>
          <a:p>
            <a:pPr marL="171381" indent="-171381" eaLnBrk="0" hangingPunct="0">
              <a:lnSpc>
                <a:spcPct val="150000"/>
              </a:lnSpc>
              <a:buClr>
                <a:schemeClr val="tx1"/>
              </a:buClr>
              <a:buSzPct val="100000"/>
              <a:buFont typeface="Wingdings" panose="05000000000000000000" pitchFamily="2" charset="2"/>
              <a:buChar char="n"/>
            </a:pPr>
            <a:r>
              <a:rPr lang="zh-CN" altLang="zh-CN" sz="900" b="1" dirty="0"/>
              <a:t>推理应用</a:t>
            </a:r>
            <a:endParaRPr lang="en-US" altLang="zh-CN" sz="900" b="1" dirty="0"/>
          </a:p>
          <a:p>
            <a:pPr marL="179928" eaLnBrk="0" hangingPunct="0">
              <a:lnSpc>
                <a:spcPct val="150000"/>
              </a:lnSpc>
              <a:buClr>
                <a:schemeClr val="tx1"/>
              </a:buClr>
              <a:buSzPct val="100000"/>
            </a:pPr>
            <a:r>
              <a:rPr lang="zh-CN" altLang="en-US" sz="900" dirty="0"/>
              <a:t>基于</a:t>
            </a:r>
            <a:r>
              <a:rPr lang="en-US" altLang="zh-CN" sz="900" dirty="0" err="1"/>
              <a:t>AscendCL</a:t>
            </a:r>
            <a:r>
              <a:rPr lang="zh-CN" altLang="en-US" sz="900" dirty="0"/>
              <a:t>提供的</a:t>
            </a:r>
            <a:r>
              <a:rPr lang="en-US" altLang="zh-CN" sz="900" dirty="0"/>
              <a:t>API</a:t>
            </a:r>
            <a:r>
              <a:rPr lang="zh-CN" altLang="en-US" sz="900" dirty="0"/>
              <a:t>构建推理应用</a:t>
            </a:r>
            <a:endParaRPr lang="en-US" altLang="zh-CN" sz="900" dirty="0"/>
          </a:p>
          <a:p>
            <a:pPr marL="171381" indent="-171381" eaLnBrk="0" hangingPunct="0">
              <a:lnSpc>
                <a:spcPct val="150000"/>
              </a:lnSpc>
              <a:buClr>
                <a:schemeClr val="tx1"/>
              </a:buClr>
              <a:buSzPct val="100000"/>
              <a:buFont typeface="Wingdings" panose="05000000000000000000" pitchFamily="2" charset="2"/>
              <a:buChar char="n"/>
            </a:pPr>
            <a:r>
              <a:rPr lang="en-US" altLang="zh-CN" sz="900" b="1" dirty="0"/>
              <a:t>AI</a:t>
            </a:r>
            <a:r>
              <a:rPr lang="zh-CN" altLang="zh-CN" sz="900" b="1" dirty="0"/>
              <a:t>框架</a:t>
            </a:r>
            <a:endParaRPr lang="en-US" altLang="zh-CN" sz="900" b="1" dirty="0"/>
          </a:p>
          <a:p>
            <a:pPr marL="179928" eaLnBrk="0" hangingPunct="0">
              <a:lnSpc>
                <a:spcPct val="150000"/>
              </a:lnSpc>
              <a:buClr>
                <a:schemeClr val="tx1"/>
              </a:buClr>
              <a:buSzPct val="100000"/>
            </a:pPr>
            <a:r>
              <a:rPr lang="zh-CN" altLang="en-US" sz="900" dirty="0"/>
              <a:t>包括</a:t>
            </a:r>
            <a:r>
              <a:rPr lang="en-US" altLang="zh-CN" sz="900" dirty="0" err="1"/>
              <a:t>Tensorflow</a:t>
            </a:r>
            <a:r>
              <a:rPr lang="zh-CN" altLang="en-US" sz="900" dirty="0"/>
              <a:t>、</a:t>
            </a:r>
            <a:r>
              <a:rPr lang="en-US" altLang="zh-CN" sz="900" dirty="0" err="1"/>
              <a:t>Caffe</a:t>
            </a:r>
            <a:r>
              <a:rPr lang="zh-CN" altLang="en-US" sz="900" dirty="0"/>
              <a:t>、</a:t>
            </a:r>
            <a:r>
              <a:rPr lang="en-US" altLang="zh-CN" sz="900" dirty="0" err="1"/>
              <a:t>Mindspore</a:t>
            </a:r>
            <a:r>
              <a:rPr lang="zh-CN" altLang="en-US" sz="900" dirty="0"/>
              <a:t>以及第三方框架</a:t>
            </a:r>
            <a:endParaRPr lang="en-US" altLang="zh-CN" sz="900" dirty="0"/>
          </a:p>
          <a:p>
            <a:pPr marL="171381" indent="-171381" eaLnBrk="0" hangingPunct="0">
              <a:lnSpc>
                <a:spcPct val="150000"/>
              </a:lnSpc>
              <a:buClr>
                <a:schemeClr val="tx1"/>
              </a:buClr>
              <a:buSzPct val="100000"/>
              <a:buFont typeface="Wingdings" panose="05000000000000000000" pitchFamily="2" charset="2"/>
              <a:buChar char="n"/>
            </a:pPr>
            <a:r>
              <a:rPr lang="zh-CN" altLang="zh-CN" sz="900" b="1" dirty="0"/>
              <a:t>模型小型化工具</a:t>
            </a:r>
            <a:endParaRPr lang="en-US" altLang="zh-CN" sz="900" b="1" dirty="0"/>
          </a:p>
          <a:p>
            <a:pPr marL="179928" eaLnBrk="0" hangingPunct="0">
              <a:lnSpc>
                <a:spcPct val="150000"/>
              </a:lnSpc>
              <a:buClr>
                <a:schemeClr val="tx1"/>
              </a:buClr>
              <a:buSzPct val="100000"/>
            </a:pPr>
            <a:r>
              <a:rPr lang="zh-CN" altLang="en-US" sz="900" dirty="0"/>
              <a:t>实现对模型进行量化，加速模型</a:t>
            </a:r>
            <a:endParaRPr lang="en-US" altLang="zh-CN" sz="900" dirty="0"/>
          </a:p>
          <a:p>
            <a:pPr marL="171381" indent="-171381" eaLnBrk="0" hangingPunct="0">
              <a:lnSpc>
                <a:spcPct val="150000"/>
              </a:lnSpc>
              <a:buClr>
                <a:schemeClr val="tx1"/>
              </a:buClr>
              <a:buSzPct val="100000"/>
              <a:buFont typeface="Wingdings" panose="05000000000000000000" pitchFamily="2" charset="2"/>
              <a:buChar char="n"/>
            </a:pPr>
            <a:r>
              <a:rPr lang="en-US" altLang="zh-CN" sz="900" b="1" dirty="0" err="1"/>
              <a:t>AutoML</a:t>
            </a:r>
            <a:r>
              <a:rPr lang="zh-CN" altLang="zh-CN" sz="900" b="1" dirty="0"/>
              <a:t>工具</a:t>
            </a:r>
            <a:endParaRPr lang="en-US" altLang="zh-CN" sz="900" b="1" dirty="0"/>
          </a:p>
          <a:p>
            <a:pPr marL="179928" eaLnBrk="0" hangingPunct="0">
              <a:lnSpc>
                <a:spcPct val="150000"/>
              </a:lnSpc>
              <a:buClr>
                <a:schemeClr val="tx1"/>
              </a:buClr>
              <a:buSzPct val="100000"/>
            </a:pPr>
            <a:r>
              <a:rPr lang="zh-CN" altLang="en-US" sz="900" dirty="0"/>
              <a:t>基于</a:t>
            </a:r>
            <a:r>
              <a:rPr lang="en-US" altLang="zh-CN" sz="900" dirty="0" err="1"/>
              <a:t>MindSpore</a:t>
            </a:r>
            <a:r>
              <a:rPr lang="zh-CN" altLang="en-US" sz="900" dirty="0"/>
              <a:t>自动学习工具，根据昇腾芯片特点进行搜索生成亲和性网络，充分发挥昇腾性能</a:t>
            </a:r>
            <a:endParaRPr lang="en-US" altLang="zh-CN" sz="900" dirty="0"/>
          </a:p>
          <a:p>
            <a:pPr marL="171381" indent="-171381" eaLnBrk="0" hangingPunct="0">
              <a:lnSpc>
                <a:spcPct val="150000"/>
              </a:lnSpc>
              <a:buClr>
                <a:schemeClr val="tx1"/>
              </a:buClr>
              <a:buSzPct val="100000"/>
              <a:buFont typeface="Wingdings" panose="05000000000000000000" pitchFamily="2" charset="2"/>
              <a:buChar char="n"/>
            </a:pPr>
            <a:r>
              <a:rPr lang="zh-CN" altLang="zh-CN" sz="900" b="1" dirty="0"/>
              <a:t>加速库</a:t>
            </a:r>
            <a:endParaRPr lang="en-US" altLang="zh-CN" sz="900" b="1" dirty="0"/>
          </a:p>
          <a:p>
            <a:pPr marL="179928" eaLnBrk="0" hangingPunct="0">
              <a:lnSpc>
                <a:spcPct val="150000"/>
              </a:lnSpc>
              <a:buClr>
                <a:schemeClr val="tx1"/>
              </a:buClr>
              <a:buSzPct val="100000"/>
            </a:pPr>
            <a:r>
              <a:rPr lang="zh-CN" altLang="en-US" sz="900" dirty="0"/>
              <a:t>基于</a:t>
            </a:r>
            <a:r>
              <a:rPr lang="en-US" altLang="zh-CN" sz="900" dirty="0" err="1"/>
              <a:t>AscendCL</a:t>
            </a:r>
            <a:r>
              <a:rPr lang="zh-CN" altLang="en-US" sz="900" dirty="0"/>
              <a:t>构建的加速库（当前支持</a:t>
            </a:r>
            <a:r>
              <a:rPr lang="en-US" altLang="zh-CN" sz="900" dirty="0"/>
              <a:t>Blas</a:t>
            </a:r>
            <a:r>
              <a:rPr lang="zh-CN" altLang="en-US" sz="900" dirty="0"/>
              <a:t>加速库）</a:t>
            </a:r>
            <a:endParaRPr lang="en-US" altLang="zh-CN" sz="900" dirty="0"/>
          </a:p>
          <a:p>
            <a:pPr marL="171381" indent="-171381" eaLnBrk="0" hangingPunct="0">
              <a:lnSpc>
                <a:spcPct val="150000"/>
              </a:lnSpc>
              <a:buClr>
                <a:schemeClr val="tx1"/>
              </a:buClr>
              <a:buSzPct val="100000"/>
              <a:buFont typeface="Wingdings" panose="05000000000000000000" pitchFamily="2" charset="2"/>
              <a:buChar char="n"/>
            </a:pPr>
            <a:r>
              <a:rPr lang="en-US" altLang="zh-CN" sz="900" b="1" dirty="0" err="1"/>
              <a:t>MindStudio</a:t>
            </a:r>
            <a:endParaRPr lang="en-US" altLang="zh-CN" sz="900" b="1" dirty="0"/>
          </a:p>
          <a:p>
            <a:pPr marL="179928" eaLnBrk="0" hangingPunct="0">
              <a:lnSpc>
                <a:spcPct val="150000"/>
              </a:lnSpc>
              <a:buClr>
                <a:schemeClr val="tx1"/>
              </a:buClr>
              <a:buSzPct val="100000"/>
            </a:pPr>
            <a:r>
              <a:rPr lang="zh-CN" altLang="en-US" sz="900" dirty="0"/>
              <a:t>提供给开发者的集成开发环境和调试工具，可以通过</a:t>
            </a:r>
            <a:r>
              <a:rPr lang="en-US" altLang="zh-CN" sz="900" dirty="0" err="1"/>
              <a:t>MindStudio</a:t>
            </a:r>
            <a:r>
              <a:rPr lang="zh-CN" altLang="en-US" sz="900" dirty="0"/>
              <a:t>进行离线模型转换、离线推理算法应用开发调试、算法调试、自定义算子开发和调试、日志查看、性能调优、系统故障查看等</a:t>
            </a:r>
            <a:endParaRPr lang="en-US" altLang="zh-CN" sz="900" dirty="0"/>
          </a:p>
        </p:txBody>
      </p:sp>
      <p:sp>
        <p:nvSpPr>
          <p:cNvPr id="18" name="下箭头 17"/>
          <p:cNvSpPr/>
          <p:nvPr/>
        </p:nvSpPr>
        <p:spPr>
          <a:xfrm>
            <a:off x="5615340" y="4799142"/>
            <a:ext cx="619902" cy="149708"/>
          </a:xfrm>
          <a:prstGeom prst="downArrow">
            <a:avLst/>
          </a:prstGeom>
          <a:solidFill>
            <a:srgbClr val="EB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0" name="下箭头 19"/>
          <p:cNvSpPr/>
          <p:nvPr/>
        </p:nvSpPr>
        <p:spPr>
          <a:xfrm rot="5400000">
            <a:off x="3279334" y="3018319"/>
            <a:ext cx="640499" cy="152768"/>
          </a:xfrm>
          <a:prstGeom prst="downArrow">
            <a:avLst/>
          </a:prstGeom>
          <a:solidFill>
            <a:srgbClr val="EB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2" name="下箭头 21"/>
          <p:cNvSpPr/>
          <p:nvPr/>
        </p:nvSpPr>
        <p:spPr>
          <a:xfrm rot="16200000">
            <a:off x="8379912" y="2034919"/>
            <a:ext cx="500803" cy="116235"/>
          </a:xfrm>
          <a:prstGeom prst="downArrow">
            <a:avLst/>
          </a:prstGeom>
          <a:solidFill>
            <a:srgbClr val="EB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Tree>
    <p:extLst>
      <p:ext uri="{BB962C8B-B14F-4D97-AF65-F5344CB8AC3E}">
        <p14:creationId xmlns:p14="http://schemas.microsoft.com/office/powerpoint/2010/main" val="513277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1000"/>
                                        <p:tgtEl>
                                          <p:spTgt spid="22"/>
                                        </p:tgtEl>
                                      </p:cBhvr>
                                    </p:animEffect>
                                    <p:anim calcmode="lin" valueType="num">
                                      <p:cBhvr>
                                        <p:cTn id="24" dur="1000" fill="hold"/>
                                        <p:tgtEl>
                                          <p:spTgt spid="22"/>
                                        </p:tgtEl>
                                        <p:attrNameLst>
                                          <p:attrName>ppt_x</p:attrName>
                                        </p:attrNameLst>
                                      </p:cBhvr>
                                      <p:tavLst>
                                        <p:tav tm="0">
                                          <p:val>
                                            <p:strVal val="#ppt_x"/>
                                          </p:val>
                                        </p:tav>
                                        <p:tav tm="100000">
                                          <p:val>
                                            <p:strVal val="#ppt_x"/>
                                          </p:val>
                                        </p:tav>
                                      </p:tavLst>
                                    </p:anim>
                                    <p:anim calcmode="lin" valueType="num">
                                      <p:cBhvr>
                                        <p:cTn id="25" dur="1000" fill="hold"/>
                                        <p:tgtEl>
                                          <p:spTgt spid="22"/>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1000"/>
                                        <p:tgtEl>
                                          <p:spTgt spid="16"/>
                                        </p:tgtEl>
                                      </p:cBhvr>
                                    </p:animEffect>
                                    <p:anim calcmode="lin" valueType="num">
                                      <p:cBhvr>
                                        <p:cTn id="29" dur="1000" fill="hold"/>
                                        <p:tgtEl>
                                          <p:spTgt spid="16"/>
                                        </p:tgtEl>
                                        <p:attrNameLst>
                                          <p:attrName>ppt_x</p:attrName>
                                        </p:attrNameLst>
                                      </p:cBhvr>
                                      <p:tavLst>
                                        <p:tav tm="0">
                                          <p:val>
                                            <p:strVal val="#ppt_x"/>
                                          </p:val>
                                        </p:tav>
                                        <p:tav tm="100000">
                                          <p:val>
                                            <p:strVal val="#ppt_x"/>
                                          </p:val>
                                        </p:tav>
                                      </p:tavLst>
                                    </p:anim>
                                    <p:anim calcmode="lin" valueType="num">
                                      <p:cBhvr>
                                        <p:cTn id="3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8" grpId="0" animBg="1"/>
      <p:bldP spid="20" grpId="0" animBg="1"/>
      <p:bldP spid="22"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3200" dirty="0">
                <a:cs typeface="+mn-ea"/>
              </a:rPr>
              <a:t>软件架构 </a:t>
            </a:r>
            <a:r>
              <a:rPr lang="en-US" altLang="zh-CN" sz="3200" dirty="0">
                <a:cs typeface="+mn-ea"/>
              </a:rPr>
              <a:t>—— ACL</a:t>
            </a:r>
            <a:r>
              <a:rPr lang="zh-CN" altLang="en-US" sz="3200" dirty="0">
                <a:cs typeface="+mn-ea"/>
              </a:rPr>
              <a:t>子系统</a:t>
            </a:r>
            <a:endParaRPr lang="en-US" sz="3200" dirty="0">
              <a:cs typeface="+mn-ea"/>
            </a:endParaRPr>
          </a:p>
        </p:txBody>
      </p:sp>
      <p:pic>
        <p:nvPicPr>
          <p:cNvPr id="3" name="图片 2"/>
          <p:cNvPicPr>
            <a:picLocks noChangeAspect="1"/>
          </p:cNvPicPr>
          <p:nvPr/>
        </p:nvPicPr>
        <p:blipFill>
          <a:blip r:embed="rId3"/>
          <a:stretch>
            <a:fillRect/>
          </a:stretch>
        </p:blipFill>
        <p:spPr>
          <a:xfrm>
            <a:off x="614647" y="1258232"/>
            <a:ext cx="4168414" cy="4864483"/>
          </a:xfrm>
          <a:prstGeom prst="rect">
            <a:avLst/>
          </a:prstGeom>
        </p:spPr>
      </p:pic>
      <p:sp>
        <p:nvSpPr>
          <p:cNvPr id="7" name="内容占位符 4"/>
          <p:cNvSpPr txBox="1">
            <a:spLocks/>
          </p:cNvSpPr>
          <p:nvPr/>
        </p:nvSpPr>
        <p:spPr bwMode="auto">
          <a:xfrm>
            <a:off x="4968815" y="1258233"/>
            <a:ext cx="6858619" cy="4864483"/>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lvl1pPr marL="302279" indent="-302279" algn="l" defTabSz="914034" rtl="0" eaLnBrk="1" fontAlgn="ctr" latinLnBrk="0" hangingPunct="1">
              <a:lnSpc>
                <a:spcPct val="140000"/>
              </a:lnSpc>
              <a:spcBef>
                <a:spcPts val="792"/>
              </a:spcBef>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fontAlgn="base">
              <a:lnSpc>
                <a:spcPct val="150000"/>
              </a:lnSpc>
              <a:spcBef>
                <a:spcPts val="600"/>
              </a:spcBef>
              <a:spcAft>
                <a:spcPct val="0"/>
              </a:spcAft>
            </a:pPr>
            <a:r>
              <a:rPr lang="en-US" altLang="zh-CN" sz="1400" b="1" dirty="0">
                <a:latin typeface="+mn-lt"/>
                <a:ea typeface="+mn-ea"/>
              </a:rPr>
              <a:t>ACL</a:t>
            </a:r>
            <a:r>
              <a:rPr lang="zh-CN" altLang="en-US" sz="1400" b="1" dirty="0">
                <a:latin typeface="+mn-lt"/>
                <a:ea typeface="+mn-ea"/>
              </a:rPr>
              <a:t>（</a:t>
            </a:r>
            <a:r>
              <a:rPr lang="en-US" altLang="zh-CN" sz="1400" b="1" dirty="0">
                <a:latin typeface="+mn-lt"/>
                <a:ea typeface="+mn-ea"/>
              </a:rPr>
              <a:t>Ascend Computing Language</a:t>
            </a:r>
            <a:r>
              <a:rPr lang="zh-CN" altLang="en-US" sz="1400" b="1" dirty="0">
                <a:latin typeface="+mn-lt"/>
                <a:ea typeface="+mn-ea"/>
              </a:rPr>
              <a:t>）：</a:t>
            </a:r>
            <a:endParaRPr lang="en-US" altLang="zh-CN" sz="1400" b="1" dirty="0">
              <a:latin typeface="+mn-lt"/>
              <a:ea typeface="+mn-ea"/>
            </a:endParaRP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提供</a:t>
            </a:r>
            <a:r>
              <a:rPr lang="en-US" altLang="zh-CN" sz="1200" dirty="0">
                <a:latin typeface="+mn-lt"/>
                <a:ea typeface="+mn-ea"/>
                <a:cs typeface="+mn-ea"/>
              </a:rPr>
              <a:t>Device</a:t>
            </a:r>
            <a:r>
              <a:rPr lang="zh-CN" altLang="en-US" sz="1200" dirty="0">
                <a:latin typeface="+mn-lt"/>
                <a:ea typeface="+mn-ea"/>
                <a:cs typeface="+mn-ea"/>
              </a:rPr>
              <a:t>管理、</a:t>
            </a:r>
            <a:r>
              <a:rPr lang="en-US" altLang="zh-CN" sz="1200" dirty="0">
                <a:latin typeface="+mn-lt"/>
                <a:ea typeface="+mn-ea"/>
                <a:cs typeface="+mn-ea"/>
              </a:rPr>
              <a:t>Context</a:t>
            </a:r>
            <a:r>
              <a:rPr lang="zh-CN" altLang="en-US" sz="1200" dirty="0">
                <a:latin typeface="+mn-lt"/>
                <a:ea typeface="+mn-ea"/>
                <a:cs typeface="+mn-ea"/>
              </a:rPr>
              <a:t>管理、</a:t>
            </a:r>
            <a:r>
              <a:rPr lang="en-US" altLang="zh-CN" sz="1200" dirty="0">
                <a:latin typeface="+mn-lt"/>
                <a:ea typeface="+mn-ea"/>
                <a:cs typeface="+mn-ea"/>
              </a:rPr>
              <a:t>Stream</a:t>
            </a:r>
            <a:r>
              <a:rPr lang="zh-CN" altLang="en-US" sz="1200" dirty="0">
                <a:latin typeface="+mn-lt"/>
                <a:ea typeface="+mn-ea"/>
                <a:cs typeface="+mn-ea"/>
              </a:rPr>
              <a:t>管理、内存管理、模型加载与执行、算子加载与执行、媒体数据处理等</a:t>
            </a:r>
            <a:r>
              <a:rPr lang="en-US" altLang="zh-CN" sz="1200" dirty="0">
                <a:latin typeface="+mn-lt"/>
                <a:ea typeface="+mn-ea"/>
                <a:cs typeface="+mn-ea"/>
              </a:rPr>
              <a:t>C++ API</a:t>
            </a:r>
            <a:r>
              <a:rPr lang="zh-CN" altLang="en-US" sz="1200" dirty="0">
                <a:latin typeface="+mn-lt"/>
                <a:ea typeface="+mn-ea"/>
                <a:cs typeface="+mn-ea"/>
              </a:rPr>
              <a:t>库供用户开发深度神经网络应用，通过加载模型推理实现目标识别、图像分类等功能。用户可以通过第三方框架调用</a:t>
            </a:r>
            <a:r>
              <a:rPr lang="en-US" altLang="zh-CN" sz="1200" dirty="0">
                <a:latin typeface="+mn-lt"/>
                <a:ea typeface="+mn-ea"/>
                <a:cs typeface="+mn-ea"/>
              </a:rPr>
              <a:t>ACL</a:t>
            </a:r>
            <a:r>
              <a:rPr lang="zh-CN" altLang="en-US" sz="1200" dirty="0">
                <a:latin typeface="+mn-lt"/>
                <a:ea typeface="+mn-ea"/>
                <a:cs typeface="+mn-ea"/>
              </a:rPr>
              <a:t>接口，以便使用昇腾</a:t>
            </a:r>
            <a:r>
              <a:rPr lang="en-US" altLang="zh-CN" sz="1200" dirty="0">
                <a:latin typeface="+mn-lt"/>
                <a:ea typeface="+mn-ea"/>
                <a:cs typeface="+mn-ea"/>
              </a:rPr>
              <a:t>AI</a:t>
            </a:r>
            <a:r>
              <a:rPr lang="zh-CN" altLang="en-US" sz="1200" dirty="0">
                <a:latin typeface="+mn-lt"/>
                <a:ea typeface="+mn-ea"/>
                <a:cs typeface="+mn-ea"/>
              </a:rPr>
              <a:t>处理器的计算能力；用户还可以使用</a:t>
            </a:r>
            <a:r>
              <a:rPr lang="en-US" altLang="zh-CN" sz="1200" dirty="0">
                <a:latin typeface="+mn-lt"/>
                <a:ea typeface="+mn-ea"/>
                <a:cs typeface="+mn-ea"/>
              </a:rPr>
              <a:t>ACL</a:t>
            </a:r>
            <a:r>
              <a:rPr lang="zh-CN" altLang="en-US" sz="1200" dirty="0">
                <a:latin typeface="+mn-lt"/>
                <a:ea typeface="+mn-ea"/>
                <a:cs typeface="+mn-ea"/>
              </a:rPr>
              <a:t>封装实现第三方</a:t>
            </a:r>
            <a:r>
              <a:rPr lang="en-US" altLang="zh-CN" sz="1200" dirty="0">
                <a:latin typeface="+mn-lt"/>
                <a:ea typeface="+mn-ea"/>
                <a:cs typeface="+mn-ea"/>
              </a:rPr>
              <a:t>lib</a:t>
            </a:r>
            <a:r>
              <a:rPr lang="zh-CN" altLang="en-US" sz="1200" dirty="0">
                <a:latin typeface="+mn-lt"/>
                <a:ea typeface="+mn-ea"/>
                <a:cs typeface="+mn-ea"/>
              </a:rPr>
              <a:t>库，以便提供昇腾</a:t>
            </a:r>
            <a:r>
              <a:rPr lang="en-US" altLang="zh-CN" sz="1200" dirty="0">
                <a:latin typeface="+mn-lt"/>
                <a:ea typeface="+mn-ea"/>
                <a:cs typeface="+mn-ea"/>
              </a:rPr>
              <a:t>AI</a:t>
            </a:r>
            <a:r>
              <a:rPr lang="zh-CN" altLang="en-US" sz="1200" dirty="0">
                <a:latin typeface="+mn-lt"/>
                <a:ea typeface="+mn-ea"/>
                <a:cs typeface="+mn-ea"/>
              </a:rPr>
              <a:t>处理器的运行管理、资源管理能力。</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在运行应用时，</a:t>
            </a:r>
            <a:r>
              <a:rPr lang="en-US" altLang="zh-CN" sz="1200" dirty="0">
                <a:latin typeface="+mn-lt"/>
                <a:ea typeface="+mn-ea"/>
                <a:cs typeface="+mn-ea"/>
              </a:rPr>
              <a:t>ACL</a:t>
            </a:r>
            <a:r>
              <a:rPr lang="zh-CN" altLang="en-US" sz="1200" dirty="0">
                <a:latin typeface="+mn-lt"/>
                <a:ea typeface="+mn-ea"/>
                <a:cs typeface="+mn-ea"/>
              </a:rPr>
              <a:t>调用</a:t>
            </a:r>
            <a:r>
              <a:rPr lang="en-US" altLang="zh-CN" sz="1200" dirty="0">
                <a:latin typeface="+mn-lt"/>
                <a:ea typeface="+mn-ea"/>
                <a:cs typeface="+mn-ea"/>
              </a:rPr>
              <a:t>GE</a:t>
            </a:r>
            <a:r>
              <a:rPr lang="zh-CN" altLang="en-US" sz="1200" dirty="0">
                <a:latin typeface="+mn-lt"/>
                <a:ea typeface="+mn-ea"/>
                <a:cs typeface="+mn-ea"/>
              </a:rPr>
              <a:t>执行器提供的接口实现模型和算子的加载与执行、调用运行管理器的接口实现</a:t>
            </a:r>
            <a:r>
              <a:rPr lang="en-US" altLang="zh-CN" sz="1200" dirty="0">
                <a:latin typeface="+mn-lt"/>
                <a:ea typeface="+mn-ea"/>
                <a:cs typeface="+mn-ea"/>
              </a:rPr>
              <a:t>Device</a:t>
            </a:r>
            <a:r>
              <a:rPr lang="zh-CN" altLang="en-US" sz="1200" dirty="0">
                <a:latin typeface="+mn-lt"/>
                <a:ea typeface="+mn-ea"/>
                <a:cs typeface="+mn-ea"/>
              </a:rPr>
              <a:t>管理</a:t>
            </a:r>
            <a:r>
              <a:rPr lang="en-US" altLang="zh-CN" sz="1200" dirty="0">
                <a:latin typeface="+mn-lt"/>
                <a:ea typeface="+mn-ea"/>
                <a:cs typeface="+mn-ea"/>
              </a:rPr>
              <a:t>/Context</a:t>
            </a:r>
            <a:r>
              <a:rPr lang="zh-CN" altLang="en-US" sz="1200" dirty="0">
                <a:latin typeface="+mn-lt"/>
                <a:ea typeface="+mn-ea"/>
                <a:cs typeface="+mn-ea"/>
              </a:rPr>
              <a:t>管理</a:t>
            </a:r>
            <a:r>
              <a:rPr lang="en-US" altLang="zh-CN" sz="1200" dirty="0">
                <a:latin typeface="+mn-lt"/>
                <a:ea typeface="+mn-ea"/>
                <a:cs typeface="+mn-ea"/>
              </a:rPr>
              <a:t>/Stream</a:t>
            </a:r>
            <a:r>
              <a:rPr lang="zh-CN" altLang="en-US" sz="1200" dirty="0">
                <a:latin typeface="+mn-lt"/>
                <a:ea typeface="+mn-ea"/>
                <a:cs typeface="+mn-ea"/>
              </a:rPr>
              <a:t>管理</a:t>
            </a:r>
            <a:r>
              <a:rPr lang="en-US" altLang="zh-CN" sz="1200" dirty="0">
                <a:latin typeface="+mn-lt"/>
                <a:ea typeface="+mn-ea"/>
                <a:cs typeface="+mn-ea"/>
              </a:rPr>
              <a:t>/</a:t>
            </a:r>
            <a:r>
              <a:rPr lang="zh-CN" altLang="en-US" sz="1200" dirty="0">
                <a:latin typeface="+mn-lt"/>
                <a:ea typeface="+mn-ea"/>
                <a:cs typeface="+mn-ea"/>
              </a:rPr>
              <a:t>内存管理等</a:t>
            </a:r>
            <a:r>
              <a:rPr lang="zh-CN" altLang="en-US" sz="1200" dirty="0" smtClean="0">
                <a:latin typeface="+mn-lt"/>
                <a:ea typeface="+mn-ea"/>
                <a:cs typeface="+mn-ea"/>
              </a:rPr>
              <a:t>。</a:t>
            </a:r>
            <a:endParaRPr lang="en-US" altLang="zh-CN" sz="1800" dirty="0">
              <a:latin typeface="+mn-lt"/>
              <a:ea typeface="+mn-ea"/>
              <a:cs typeface="+mn-ea"/>
            </a:endParaRPr>
          </a:p>
          <a:p>
            <a:pPr fontAlgn="base">
              <a:lnSpc>
                <a:spcPct val="150000"/>
              </a:lnSpc>
              <a:spcBef>
                <a:spcPts val="600"/>
              </a:spcBef>
              <a:spcAft>
                <a:spcPct val="0"/>
              </a:spcAft>
            </a:pPr>
            <a:r>
              <a:rPr lang="en-US" altLang="zh-CN" sz="1400" b="1" dirty="0">
                <a:latin typeface="+mn-lt"/>
                <a:ea typeface="+mn-ea"/>
              </a:rPr>
              <a:t>ACL</a:t>
            </a:r>
            <a:r>
              <a:rPr lang="zh-CN" altLang="en-US" sz="1400" b="1" dirty="0">
                <a:latin typeface="+mn-lt"/>
                <a:ea typeface="+mn-ea"/>
              </a:rPr>
              <a:t>提供的是分层开放能力的管控，通过不同的组件对不同的使能部件进行对接。包含</a:t>
            </a:r>
            <a:r>
              <a:rPr lang="en-US" altLang="zh-CN" sz="1400" b="1" dirty="0">
                <a:latin typeface="+mn-lt"/>
                <a:ea typeface="+mn-ea"/>
              </a:rPr>
              <a:t>GE</a:t>
            </a:r>
            <a:r>
              <a:rPr lang="zh-CN" altLang="en-US" sz="1400" b="1" dirty="0">
                <a:latin typeface="+mn-lt"/>
                <a:ea typeface="+mn-ea"/>
              </a:rPr>
              <a:t>能力开放、算子能力开放、</a:t>
            </a:r>
            <a:r>
              <a:rPr lang="en-US" altLang="zh-CN" sz="1400" b="1" dirty="0">
                <a:latin typeface="+mn-lt"/>
                <a:ea typeface="+mn-ea"/>
              </a:rPr>
              <a:t>Runtime</a:t>
            </a:r>
            <a:r>
              <a:rPr lang="zh-CN" altLang="en-US" sz="1400" b="1" dirty="0">
                <a:latin typeface="+mn-lt"/>
                <a:ea typeface="+mn-ea"/>
              </a:rPr>
              <a:t>能力开放、</a:t>
            </a:r>
            <a:r>
              <a:rPr lang="en-US" altLang="zh-CN" sz="1400" b="1" dirty="0">
                <a:latin typeface="+mn-lt"/>
                <a:ea typeface="+mn-ea"/>
              </a:rPr>
              <a:t>Driver</a:t>
            </a:r>
            <a:r>
              <a:rPr lang="zh-CN" altLang="en-US" sz="1400" b="1" dirty="0">
                <a:latin typeface="+mn-lt"/>
                <a:ea typeface="+mn-ea"/>
              </a:rPr>
              <a:t>能力开放等。</a:t>
            </a:r>
            <a:endParaRPr lang="en-US" altLang="zh-CN" sz="1400" b="1" dirty="0">
              <a:latin typeface="+mn-lt"/>
              <a:ea typeface="+mn-ea"/>
            </a:endParaRP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模型加载能力开放：处理</a:t>
            </a:r>
            <a:r>
              <a:rPr lang="en-US" altLang="zh-CN" sz="1200" dirty="0">
                <a:latin typeface="+mn-lt"/>
                <a:ea typeface="+mn-ea"/>
                <a:cs typeface="+mn-ea"/>
              </a:rPr>
              <a:t>om</a:t>
            </a:r>
            <a:r>
              <a:rPr lang="zh-CN" altLang="en-US" sz="1200" dirty="0">
                <a:latin typeface="+mn-lt"/>
                <a:ea typeface="+mn-ea"/>
                <a:cs typeface="+mn-ea"/>
              </a:rPr>
              <a:t>模型加载，但接口的开放是通过</a:t>
            </a:r>
            <a:r>
              <a:rPr lang="en-US" altLang="zh-CN" sz="1200" dirty="0">
                <a:latin typeface="+mn-lt"/>
                <a:ea typeface="+mn-ea"/>
                <a:cs typeface="+mn-ea"/>
              </a:rPr>
              <a:t>ACL</a:t>
            </a:r>
            <a:r>
              <a:rPr lang="zh-CN" altLang="en-US" sz="1200" dirty="0">
                <a:latin typeface="+mn-lt"/>
                <a:ea typeface="+mn-ea"/>
                <a:cs typeface="+mn-ea"/>
              </a:rPr>
              <a:t>。</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算子能力开放：算子能力实现在</a:t>
            </a:r>
            <a:r>
              <a:rPr lang="en-US" altLang="zh-CN" sz="1200" dirty="0">
                <a:latin typeface="+mn-lt"/>
                <a:ea typeface="+mn-ea"/>
                <a:cs typeface="+mn-ea"/>
              </a:rPr>
              <a:t>CANN</a:t>
            </a:r>
            <a:r>
              <a:rPr lang="zh-CN" altLang="en-US" sz="1200" dirty="0">
                <a:latin typeface="+mn-lt"/>
                <a:ea typeface="+mn-ea"/>
                <a:cs typeface="+mn-ea"/>
              </a:rPr>
              <a:t>中，但算子能力开放是通过</a:t>
            </a:r>
            <a:r>
              <a:rPr lang="en-US" altLang="zh-CN" sz="1200" dirty="0">
                <a:latin typeface="+mn-lt"/>
                <a:ea typeface="+mn-ea"/>
                <a:cs typeface="+mn-ea"/>
              </a:rPr>
              <a:t>ACL</a:t>
            </a:r>
            <a:r>
              <a:rPr lang="zh-CN" altLang="en-US" sz="1200" dirty="0">
                <a:latin typeface="+mn-lt"/>
                <a:ea typeface="+mn-ea"/>
                <a:cs typeface="+mn-ea"/>
              </a:rPr>
              <a:t>。</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Runtime</a:t>
            </a:r>
            <a:r>
              <a:rPr lang="zh-CN" altLang="en-US" sz="1200" dirty="0">
                <a:latin typeface="+mn-lt"/>
                <a:ea typeface="+mn-ea"/>
                <a:cs typeface="+mn-ea"/>
              </a:rPr>
              <a:t>能力开放：处理基于</a:t>
            </a:r>
            <a:r>
              <a:rPr lang="en-US" altLang="zh-CN" sz="1200" dirty="0">
                <a:latin typeface="+mn-lt"/>
                <a:ea typeface="+mn-ea"/>
                <a:cs typeface="+mn-ea"/>
              </a:rPr>
              <a:t>stream</a:t>
            </a:r>
            <a:r>
              <a:rPr lang="zh-CN" altLang="en-US" sz="1200" dirty="0">
                <a:latin typeface="+mn-lt"/>
                <a:ea typeface="+mn-ea"/>
                <a:cs typeface="+mn-ea"/>
              </a:rPr>
              <a:t>的设备能力、内存、</a:t>
            </a:r>
            <a:r>
              <a:rPr lang="en-US" altLang="zh-CN" sz="1200" dirty="0">
                <a:latin typeface="+mn-lt"/>
                <a:ea typeface="+mn-ea"/>
                <a:cs typeface="+mn-ea"/>
              </a:rPr>
              <a:t>event</a:t>
            </a:r>
            <a:r>
              <a:rPr lang="zh-CN" altLang="en-US" sz="1200" dirty="0">
                <a:latin typeface="+mn-lt"/>
                <a:ea typeface="+mn-ea"/>
                <a:cs typeface="+mn-ea"/>
              </a:rPr>
              <a:t>等资源能力开发诉求，对</a:t>
            </a:r>
            <a:r>
              <a:rPr lang="en-US" altLang="zh-CN" sz="1200" dirty="0">
                <a:latin typeface="+mn-lt"/>
                <a:ea typeface="+mn-ea"/>
                <a:cs typeface="+mn-ea"/>
              </a:rPr>
              <a:t>app</a:t>
            </a:r>
            <a:r>
              <a:rPr lang="zh-CN" altLang="en-US" sz="1200" dirty="0">
                <a:latin typeface="+mn-lt"/>
                <a:ea typeface="+mn-ea"/>
                <a:cs typeface="+mn-ea"/>
              </a:rPr>
              <a:t>屏蔽底层实现。</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Driver</a:t>
            </a:r>
            <a:r>
              <a:rPr lang="zh-CN" altLang="en-US" sz="1200" dirty="0">
                <a:latin typeface="+mn-lt"/>
                <a:ea typeface="+mn-ea"/>
                <a:cs typeface="+mn-ea"/>
              </a:rPr>
              <a:t>能力开放：使用户程序能够使用驱动提供的队列管理等机制，屏蔽硬件架构的复杂性和异构性。</a:t>
            </a:r>
            <a:endParaRPr lang="en-US" sz="1200" dirty="0">
              <a:latin typeface="+mn-lt"/>
              <a:ea typeface="+mn-ea"/>
              <a:cs typeface="+mn-ea"/>
            </a:endParaRPr>
          </a:p>
          <a:p>
            <a:pPr marL="654050" lvl="1" indent="-252413" defTabSz="801688" fontAlgn="base">
              <a:lnSpc>
                <a:spcPct val="150000"/>
              </a:lnSpc>
              <a:spcBef>
                <a:spcPct val="0"/>
              </a:spcBef>
              <a:spcAft>
                <a:spcPct val="0"/>
              </a:spcAft>
              <a:buClr>
                <a:schemeClr val="tx1"/>
              </a:buClr>
            </a:pPr>
            <a:endParaRPr lang="en-US" altLang="zh-CN" sz="1400" dirty="0" smtClean="0">
              <a:latin typeface="+mn-lt"/>
              <a:ea typeface="+mn-ea"/>
              <a:cs typeface="+mn-ea"/>
            </a:endParaRPr>
          </a:p>
        </p:txBody>
      </p:sp>
    </p:spTree>
    <p:extLst>
      <p:ext uri="{BB962C8B-B14F-4D97-AF65-F5344CB8AC3E}">
        <p14:creationId xmlns:p14="http://schemas.microsoft.com/office/powerpoint/2010/main" val="3782663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sz="3200" dirty="0">
                <a:cs typeface="+mn-ea"/>
              </a:rPr>
              <a:t>软件架构 </a:t>
            </a:r>
            <a:r>
              <a:rPr lang="en-US" altLang="zh-CN" sz="3200" dirty="0">
                <a:cs typeface="+mn-ea"/>
              </a:rPr>
              <a:t>—— GE</a:t>
            </a:r>
            <a:r>
              <a:rPr lang="zh-CN" altLang="en-US" sz="3200" dirty="0">
                <a:cs typeface="+mn-ea"/>
              </a:rPr>
              <a:t>子系统</a:t>
            </a:r>
            <a:r>
              <a:rPr lang="en-US" sz="3200" dirty="0">
                <a:cs typeface="+mn-ea"/>
              </a:rPr>
              <a:t/>
            </a:r>
            <a:br>
              <a:rPr lang="en-US" sz="3200" dirty="0">
                <a:cs typeface="+mn-ea"/>
              </a:rPr>
            </a:br>
            <a:endParaRPr lang="en-US" sz="3200" dirty="0">
              <a:cs typeface="+mn-ea"/>
            </a:endParaRPr>
          </a:p>
        </p:txBody>
      </p:sp>
      <p:grpSp>
        <p:nvGrpSpPr>
          <p:cNvPr id="5" name="组合 4"/>
          <p:cNvGrpSpPr/>
          <p:nvPr/>
        </p:nvGrpSpPr>
        <p:grpSpPr>
          <a:xfrm>
            <a:off x="559937" y="1269466"/>
            <a:ext cx="5293832" cy="3218193"/>
            <a:chOff x="727075" y="879475"/>
            <a:chExt cx="5295900" cy="3219450"/>
          </a:xfrm>
        </p:grpSpPr>
        <p:pic>
          <p:nvPicPr>
            <p:cNvPr id="3" name="图片 2"/>
            <p:cNvPicPr>
              <a:picLocks noChangeAspect="1"/>
            </p:cNvPicPr>
            <p:nvPr/>
          </p:nvPicPr>
          <p:blipFill>
            <a:blip r:embed="rId2"/>
            <a:stretch>
              <a:fillRect/>
            </a:stretch>
          </p:blipFill>
          <p:spPr>
            <a:xfrm>
              <a:off x="727075" y="879475"/>
              <a:ext cx="5295900" cy="3219450"/>
            </a:xfrm>
            <a:prstGeom prst="rect">
              <a:avLst/>
            </a:prstGeom>
          </p:spPr>
        </p:pic>
        <p:sp>
          <p:nvSpPr>
            <p:cNvPr id="2" name="文本框 1"/>
            <p:cNvSpPr txBox="1"/>
            <p:nvPr/>
          </p:nvSpPr>
          <p:spPr>
            <a:xfrm>
              <a:off x="4591879" y="962047"/>
              <a:ext cx="931665" cy="346249"/>
            </a:xfrm>
            <a:prstGeom prst="rect">
              <a:avLst/>
            </a:prstGeom>
            <a:solidFill>
              <a:schemeClr val="tx2"/>
            </a:solidFill>
          </p:spPr>
          <p:txBody>
            <a:bodyPr wrap="none" rtlCol="0">
              <a:spAutoFit/>
            </a:bodyPr>
            <a:lstStyle/>
            <a:p>
              <a:pPr>
                <a:lnSpc>
                  <a:spcPct val="150000"/>
                </a:lnSpc>
                <a:spcBef>
                  <a:spcPts val="1200"/>
                </a:spcBef>
                <a:spcAft>
                  <a:spcPts val="600"/>
                </a:spcAft>
              </a:pPr>
              <a:r>
                <a:rPr lang="en-US" altLang="zh-CN" sz="1100">
                  <a:latin typeface="Microsoft YaHei" panose="020B0503020204020204" pitchFamily="34" charset="-122"/>
                  <a:ea typeface="Microsoft YaHei" panose="020B0503020204020204" pitchFamily="34" charset="-122"/>
                </a:rPr>
                <a:t>MindSpore</a:t>
              </a:r>
              <a:endParaRPr lang="zh-CN" altLang="en-US" sz="3199" dirty="0">
                <a:latin typeface="Microsoft YaHei" panose="020B0503020204020204" pitchFamily="34" charset="-122"/>
                <a:ea typeface="Microsoft YaHei" panose="020B0503020204020204" pitchFamily="34" charset="-122"/>
              </a:endParaRPr>
            </a:p>
          </p:txBody>
        </p:sp>
      </p:grpSp>
      <p:sp>
        <p:nvSpPr>
          <p:cNvPr id="10" name="内容占位符 4"/>
          <p:cNvSpPr txBox="1">
            <a:spLocks/>
          </p:cNvSpPr>
          <p:nvPr/>
        </p:nvSpPr>
        <p:spPr bwMode="auto">
          <a:xfrm>
            <a:off x="6340738" y="933450"/>
            <a:ext cx="5248851" cy="4982233"/>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lvl1pPr marL="302279" indent="-302279" algn="l" defTabSz="914034" rtl="0" eaLnBrk="1" fontAlgn="ctr" latinLnBrk="0" hangingPunct="1">
              <a:lnSpc>
                <a:spcPct val="140000"/>
              </a:lnSpc>
              <a:spcBef>
                <a:spcPts val="792"/>
              </a:spcBef>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fontAlgn="base">
              <a:lnSpc>
                <a:spcPct val="150000"/>
              </a:lnSpc>
              <a:spcBef>
                <a:spcPts val="600"/>
              </a:spcBef>
              <a:spcAft>
                <a:spcPct val="0"/>
              </a:spcAft>
            </a:pPr>
            <a:r>
              <a:rPr lang="en-US" altLang="zh-CN" sz="1400" b="1" dirty="0">
                <a:latin typeface="+mn-lt"/>
                <a:ea typeface="+mn-ea"/>
              </a:rPr>
              <a:t>GE</a:t>
            </a:r>
            <a:r>
              <a:rPr lang="zh-CN" altLang="en-US" sz="1400" b="1" dirty="0">
                <a:latin typeface="+mn-lt"/>
                <a:ea typeface="+mn-ea"/>
              </a:rPr>
              <a:t>（</a:t>
            </a:r>
            <a:r>
              <a:rPr lang="en-US" altLang="zh-CN" sz="1400" b="1" dirty="0">
                <a:latin typeface="+mn-lt"/>
                <a:ea typeface="+mn-ea"/>
              </a:rPr>
              <a:t>Graph Engine</a:t>
            </a:r>
            <a:r>
              <a:rPr lang="zh-CN" altLang="en-US" sz="1400" b="1" dirty="0">
                <a:latin typeface="+mn-lt"/>
                <a:ea typeface="+mn-ea"/>
              </a:rPr>
              <a:t>）：</a:t>
            </a:r>
            <a:endParaRPr lang="en-US" altLang="zh-CN" sz="1400" b="1" dirty="0">
              <a:latin typeface="+mn-lt"/>
              <a:ea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GE</a:t>
            </a:r>
            <a:r>
              <a:rPr lang="zh-CN" altLang="en-US" sz="1200" dirty="0">
                <a:latin typeface="+mn-lt"/>
                <a:ea typeface="+mn-ea"/>
                <a:cs typeface="+mn-ea"/>
              </a:rPr>
              <a:t>作为图编译和运行的控制中心，提供运行环境管理、执行引擎管理、算子库管理、子图优化管理、图操作管理和图执行控制。</a:t>
            </a: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GE</a:t>
            </a:r>
            <a:r>
              <a:rPr lang="zh-CN" altLang="en-US" sz="1200" dirty="0">
                <a:latin typeface="+mn-lt"/>
                <a:ea typeface="+mn-ea"/>
                <a:cs typeface="+mn-ea"/>
              </a:rPr>
              <a:t>通过统一的接口提供多前端的支持，不同的前端框架可以通过适配层完成不同格式图到</a:t>
            </a:r>
            <a:r>
              <a:rPr lang="en-US" altLang="zh-CN" sz="1200" dirty="0">
                <a:latin typeface="+mn-lt"/>
                <a:ea typeface="+mn-ea"/>
                <a:cs typeface="+mn-ea"/>
              </a:rPr>
              <a:t>GE IR Graph</a:t>
            </a:r>
            <a:r>
              <a:rPr lang="zh-CN" altLang="en-US" sz="1200" dirty="0">
                <a:latin typeface="+mn-lt"/>
                <a:ea typeface="+mn-ea"/>
                <a:cs typeface="+mn-ea"/>
              </a:rPr>
              <a:t>的转换。</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GE API</a:t>
            </a:r>
            <a:r>
              <a:rPr lang="zh-CN" altLang="en-US" sz="1200" dirty="0">
                <a:latin typeface="+mn-lt"/>
                <a:ea typeface="+mn-ea"/>
                <a:cs typeface="+mn-ea"/>
              </a:rPr>
              <a:t>对外呈现</a:t>
            </a:r>
            <a:r>
              <a:rPr lang="en-US" altLang="zh-CN" sz="1200" dirty="0">
                <a:latin typeface="+mn-lt"/>
                <a:ea typeface="+mn-ea"/>
                <a:cs typeface="+mn-ea"/>
              </a:rPr>
              <a:t>GE Core</a:t>
            </a:r>
            <a:r>
              <a:rPr lang="zh-CN" altLang="en-US" sz="1200" dirty="0">
                <a:latin typeface="+mn-lt"/>
                <a:ea typeface="+mn-ea"/>
                <a:cs typeface="+mn-ea"/>
              </a:rPr>
              <a:t>中初始化、</a:t>
            </a:r>
            <a:r>
              <a:rPr lang="en-US" altLang="zh-CN" sz="1200" dirty="0">
                <a:latin typeface="+mn-lt"/>
                <a:ea typeface="+mn-ea"/>
                <a:cs typeface="+mn-ea"/>
              </a:rPr>
              <a:t>Session</a:t>
            </a:r>
            <a:r>
              <a:rPr lang="zh-CN" altLang="en-US" sz="1200" dirty="0">
                <a:latin typeface="+mn-lt"/>
                <a:ea typeface="+mn-ea"/>
                <a:cs typeface="+mn-ea"/>
              </a:rPr>
              <a:t>管理模块的接口，支持运行环境初始化，</a:t>
            </a:r>
            <a:r>
              <a:rPr lang="en-US" altLang="zh-CN" sz="1200" dirty="0">
                <a:latin typeface="+mn-lt"/>
                <a:ea typeface="+mn-ea"/>
                <a:cs typeface="+mn-ea"/>
              </a:rPr>
              <a:t>Session</a:t>
            </a:r>
            <a:r>
              <a:rPr lang="zh-CN" altLang="en-US" sz="1200" dirty="0">
                <a:latin typeface="+mn-lt"/>
                <a:ea typeface="+mn-ea"/>
                <a:cs typeface="+mn-ea"/>
              </a:rPr>
              <a:t>创建、销毁，图添加执行。</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GE Core</a:t>
            </a:r>
            <a:r>
              <a:rPr lang="zh-CN" altLang="en-US" sz="1200" dirty="0">
                <a:latin typeface="+mn-lt"/>
                <a:ea typeface="+mn-ea"/>
                <a:cs typeface="+mn-ea"/>
              </a:rPr>
              <a:t>从上往下，共分为三层，分别是执行控制层、业务功能层、数据管理层。</a:t>
            </a:r>
            <a:endParaRPr lang="en-US" altLang="zh-CN" sz="1200" dirty="0">
              <a:latin typeface="+mn-lt"/>
              <a:ea typeface="+mn-ea"/>
              <a:cs typeface="+mn-ea"/>
            </a:endParaRPr>
          </a:p>
          <a:p>
            <a:pPr fontAlgn="base">
              <a:lnSpc>
                <a:spcPct val="150000"/>
              </a:lnSpc>
              <a:spcBef>
                <a:spcPts val="600"/>
              </a:spcBef>
              <a:spcAft>
                <a:spcPct val="0"/>
              </a:spcAft>
            </a:pPr>
            <a:r>
              <a:rPr lang="zh-CN" altLang="en-US" sz="1400" b="1" dirty="0">
                <a:latin typeface="+mn-lt"/>
                <a:ea typeface="+mn-ea"/>
              </a:rPr>
              <a:t>执行控制层，提供</a:t>
            </a:r>
            <a:r>
              <a:rPr lang="en-US" altLang="zh-CN" sz="1400" b="1" dirty="0">
                <a:latin typeface="+mn-lt"/>
                <a:ea typeface="+mn-ea"/>
              </a:rPr>
              <a:t>API</a:t>
            </a:r>
            <a:r>
              <a:rPr lang="zh-CN" altLang="en-US" sz="1400" b="1" dirty="0">
                <a:latin typeface="+mn-lt"/>
                <a:ea typeface="+mn-ea"/>
              </a:rPr>
              <a:t>接口实现逻辑的控制，通过</a:t>
            </a:r>
            <a:r>
              <a:rPr lang="en-US" altLang="zh-CN" sz="1400" b="1" dirty="0">
                <a:latin typeface="+mn-lt"/>
                <a:ea typeface="+mn-ea"/>
              </a:rPr>
              <a:t>Runtime</a:t>
            </a:r>
            <a:r>
              <a:rPr lang="zh-CN" altLang="en-US" sz="1400" b="1" dirty="0">
                <a:latin typeface="+mn-lt"/>
                <a:ea typeface="+mn-ea"/>
              </a:rPr>
              <a:t>、业务功能模块、数据管理模块的接口，完成功能的实现。</a:t>
            </a:r>
            <a:endParaRPr lang="en-US" altLang="zh-CN" sz="1400" b="1" dirty="0">
              <a:latin typeface="+mn-lt"/>
              <a:ea typeface="+mn-ea"/>
            </a:endParaRPr>
          </a:p>
          <a:p>
            <a:pPr fontAlgn="base">
              <a:lnSpc>
                <a:spcPct val="150000"/>
              </a:lnSpc>
              <a:spcBef>
                <a:spcPts val="600"/>
              </a:spcBef>
              <a:spcAft>
                <a:spcPct val="0"/>
              </a:spcAft>
            </a:pPr>
            <a:r>
              <a:rPr lang="zh-CN" altLang="en-US" sz="1400" b="1" dirty="0">
                <a:latin typeface="+mn-lt"/>
                <a:ea typeface="+mn-ea"/>
              </a:rPr>
              <a:t>业务功能层，为图执行提供最优执行引擎匹配，端到端执行路径优化，提供最低执行开销，支持不同的物理运行环境部署。</a:t>
            </a:r>
            <a:endParaRPr lang="en-US" altLang="zh-CN" sz="1400" b="1" dirty="0">
              <a:latin typeface="+mn-lt"/>
              <a:ea typeface="+mn-ea"/>
            </a:endParaRPr>
          </a:p>
          <a:p>
            <a:pPr fontAlgn="base">
              <a:lnSpc>
                <a:spcPct val="150000"/>
              </a:lnSpc>
              <a:spcBef>
                <a:spcPts val="600"/>
              </a:spcBef>
              <a:spcAft>
                <a:spcPct val="0"/>
              </a:spcAft>
            </a:pPr>
            <a:r>
              <a:rPr lang="zh-CN" altLang="en-US" sz="1400" b="1" dirty="0">
                <a:latin typeface="+mn-lt"/>
                <a:ea typeface="+mn-ea"/>
              </a:rPr>
              <a:t>数据管理层，包含对外部插件的管理（执行引擎、算子库）及</a:t>
            </a:r>
            <a:r>
              <a:rPr lang="en-US" altLang="zh-CN" sz="1400" b="1" dirty="0">
                <a:latin typeface="+mn-lt"/>
                <a:ea typeface="+mn-ea"/>
              </a:rPr>
              <a:t>GE</a:t>
            </a:r>
            <a:r>
              <a:rPr lang="zh-CN" altLang="en-US" sz="1400" b="1" dirty="0">
                <a:latin typeface="+mn-lt"/>
                <a:ea typeface="+mn-ea"/>
              </a:rPr>
              <a:t>执行过程中需要的内部数据管理（图），对业务功能提供支持。</a:t>
            </a:r>
          </a:p>
          <a:p>
            <a:pPr marL="654050" lvl="1" indent="-252413" defTabSz="801688" fontAlgn="base">
              <a:lnSpc>
                <a:spcPct val="150000"/>
              </a:lnSpc>
              <a:spcBef>
                <a:spcPct val="0"/>
              </a:spcBef>
              <a:spcAft>
                <a:spcPct val="0"/>
              </a:spcAft>
              <a:buClr>
                <a:schemeClr val="tx1"/>
              </a:buClr>
            </a:pPr>
            <a:endParaRPr lang="en-US" altLang="zh-CN" sz="1400" dirty="0" smtClean="0">
              <a:latin typeface="+mn-lt"/>
              <a:ea typeface="+mn-ea"/>
              <a:cs typeface="+mn-ea"/>
            </a:endParaRPr>
          </a:p>
        </p:txBody>
      </p:sp>
      <p:sp>
        <p:nvSpPr>
          <p:cNvPr id="11" name="内容占位符 4"/>
          <p:cNvSpPr txBox="1">
            <a:spLocks/>
          </p:cNvSpPr>
          <p:nvPr/>
        </p:nvSpPr>
        <p:spPr bwMode="auto">
          <a:xfrm>
            <a:off x="651259" y="4487659"/>
            <a:ext cx="5739119" cy="1947648"/>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lvl1pPr marL="302279" indent="-302279" algn="l" defTabSz="914034" rtl="0" eaLnBrk="1" fontAlgn="ctr" latinLnBrk="0" hangingPunct="1">
              <a:lnSpc>
                <a:spcPct val="140000"/>
              </a:lnSpc>
              <a:spcBef>
                <a:spcPts val="792"/>
              </a:spcBef>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fontAlgn="base">
              <a:lnSpc>
                <a:spcPct val="150000"/>
              </a:lnSpc>
              <a:spcBef>
                <a:spcPts val="600"/>
              </a:spcBef>
              <a:spcAft>
                <a:spcPct val="0"/>
              </a:spcAft>
              <a:buSzPct val="60000"/>
            </a:pPr>
            <a:r>
              <a:rPr lang="en-US" altLang="zh-CN" sz="1600" b="1" dirty="0">
                <a:latin typeface="+mn-lt"/>
                <a:ea typeface="+mn-ea"/>
              </a:rPr>
              <a:t>GE</a:t>
            </a:r>
            <a:r>
              <a:rPr lang="zh-CN" altLang="en-US" sz="1600" b="1" dirty="0">
                <a:latin typeface="+mn-lt"/>
                <a:ea typeface="+mn-ea"/>
              </a:rPr>
              <a:t>的核心功能组件：</a:t>
            </a:r>
            <a:endParaRPr lang="en-US" altLang="zh-CN" sz="1600" b="1" dirty="0">
              <a:latin typeface="+mn-lt"/>
              <a:ea typeface="+mn-ea"/>
            </a:endParaRPr>
          </a:p>
          <a:p>
            <a:pPr marL="654050" lvl="1" indent="-252413" defTabSz="801688" fontAlgn="base">
              <a:lnSpc>
                <a:spcPct val="150000"/>
              </a:lnSpc>
              <a:spcBef>
                <a:spcPct val="0"/>
              </a:spcBef>
              <a:spcAft>
                <a:spcPct val="0"/>
              </a:spcAft>
              <a:buClr>
                <a:schemeClr val="tx1"/>
              </a:buClr>
            </a:pPr>
            <a:r>
              <a:rPr lang="zh-CN" altLang="en-US" sz="1100" dirty="0">
                <a:latin typeface="+mn-lt"/>
                <a:ea typeface="+mn-ea"/>
                <a:cs typeface="+mn-ea"/>
              </a:rPr>
              <a:t>图准备：全局优化，完成</a:t>
            </a:r>
            <a:r>
              <a:rPr lang="en-US" altLang="zh-CN" sz="1100" dirty="0">
                <a:latin typeface="+mn-lt"/>
                <a:ea typeface="+mn-ea"/>
                <a:cs typeface="+mn-ea"/>
              </a:rPr>
              <a:t>shape</a:t>
            </a:r>
            <a:r>
              <a:rPr lang="zh-CN" altLang="en-US" sz="1100" dirty="0">
                <a:latin typeface="+mn-lt"/>
                <a:ea typeface="+mn-ea"/>
                <a:cs typeface="+mn-ea"/>
              </a:rPr>
              <a:t>推导，维测类算子并行拆分。</a:t>
            </a:r>
          </a:p>
          <a:p>
            <a:pPr marL="654050" lvl="1" indent="-252413" defTabSz="801688" fontAlgn="base">
              <a:lnSpc>
                <a:spcPct val="150000"/>
              </a:lnSpc>
              <a:spcBef>
                <a:spcPct val="0"/>
              </a:spcBef>
              <a:spcAft>
                <a:spcPct val="0"/>
              </a:spcAft>
              <a:buClr>
                <a:schemeClr val="tx1"/>
              </a:buClr>
            </a:pPr>
            <a:r>
              <a:rPr lang="zh-CN" altLang="en-US" sz="1100" dirty="0">
                <a:latin typeface="+mn-lt"/>
                <a:ea typeface="+mn-ea"/>
                <a:cs typeface="+mn-ea"/>
              </a:rPr>
              <a:t>图拆分：引擎子图切分</a:t>
            </a:r>
            <a:r>
              <a:rPr lang="en-US" altLang="zh-CN" sz="1100" dirty="0">
                <a:latin typeface="+mn-lt"/>
                <a:ea typeface="+mn-ea"/>
                <a:cs typeface="+mn-ea"/>
              </a:rPr>
              <a:t>&amp;</a:t>
            </a:r>
            <a:r>
              <a:rPr lang="zh-CN" altLang="en-US" sz="1100" dirty="0">
                <a:latin typeface="+mn-lt"/>
                <a:ea typeface="+mn-ea"/>
                <a:cs typeface="+mn-ea"/>
              </a:rPr>
              <a:t>边界连接</a:t>
            </a:r>
          </a:p>
          <a:p>
            <a:pPr marL="654050" lvl="1" indent="-252413" defTabSz="801688" fontAlgn="base">
              <a:lnSpc>
                <a:spcPct val="150000"/>
              </a:lnSpc>
              <a:spcBef>
                <a:spcPct val="0"/>
              </a:spcBef>
              <a:spcAft>
                <a:spcPct val="0"/>
              </a:spcAft>
              <a:buClr>
                <a:schemeClr val="tx1"/>
              </a:buClr>
            </a:pPr>
            <a:r>
              <a:rPr lang="zh-CN" altLang="en-US" sz="1100" dirty="0">
                <a:latin typeface="+mn-lt"/>
                <a:ea typeface="+mn-ea"/>
                <a:cs typeface="+mn-ea"/>
              </a:rPr>
              <a:t>图优化：引擎</a:t>
            </a:r>
            <a:r>
              <a:rPr lang="en-US" altLang="zh-CN" sz="1100" dirty="0">
                <a:latin typeface="+mn-lt"/>
                <a:ea typeface="+mn-ea"/>
                <a:cs typeface="+mn-ea"/>
              </a:rPr>
              <a:t>/</a:t>
            </a:r>
            <a:r>
              <a:rPr lang="zh-CN" altLang="en-US" sz="1100" dirty="0">
                <a:latin typeface="+mn-lt"/>
                <a:ea typeface="+mn-ea"/>
                <a:cs typeface="+mn-ea"/>
              </a:rPr>
              <a:t>部件级优化，权值格式转换，图聚合（</a:t>
            </a:r>
            <a:r>
              <a:rPr lang="en-US" altLang="zh-CN" sz="1100" dirty="0" err="1">
                <a:latin typeface="+mn-lt"/>
                <a:ea typeface="+mn-ea"/>
                <a:cs typeface="+mn-ea"/>
              </a:rPr>
              <a:t>allreduce</a:t>
            </a:r>
            <a:r>
              <a:rPr lang="en-US" altLang="zh-CN" sz="1100" dirty="0">
                <a:latin typeface="+mn-lt"/>
                <a:ea typeface="+mn-ea"/>
                <a:cs typeface="+mn-ea"/>
              </a:rPr>
              <a:t>, L2Loss</a:t>
            </a:r>
            <a:r>
              <a:rPr lang="zh-CN" altLang="en-US" sz="1100" dirty="0">
                <a:latin typeface="+mn-lt"/>
                <a:ea typeface="+mn-ea"/>
                <a:cs typeface="+mn-ea"/>
              </a:rPr>
              <a:t>）</a:t>
            </a:r>
          </a:p>
          <a:p>
            <a:pPr marL="654050" lvl="1" indent="-252413" defTabSz="801688" fontAlgn="base">
              <a:lnSpc>
                <a:spcPct val="150000"/>
              </a:lnSpc>
              <a:spcBef>
                <a:spcPct val="0"/>
              </a:spcBef>
              <a:spcAft>
                <a:spcPct val="0"/>
              </a:spcAft>
              <a:buClr>
                <a:schemeClr val="tx1"/>
              </a:buClr>
            </a:pPr>
            <a:r>
              <a:rPr lang="zh-CN" altLang="en-US" sz="1100" dirty="0">
                <a:latin typeface="+mn-lt"/>
                <a:ea typeface="+mn-ea"/>
                <a:cs typeface="+mn-ea"/>
              </a:rPr>
              <a:t>图编译：资源分配和</a:t>
            </a:r>
            <a:r>
              <a:rPr lang="en-US" altLang="zh-CN" sz="1100" dirty="0">
                <a:latin typeface="+mn-lt"/>
                <a:ea typeface="+mn-ea"/>
                <a:cs typeface="+mn-ea"/>
              </a:rPr>
              <a:t>Task</a:t>
            </a:r>
            <a:r>
              <a:rPr lang="zh-CN" altLang="en-US" sz="1100" dirty="0">
                <a:latin typeface="+mn-lt"/>
                <a:ea typeface="+mn-ea"/>
                <a:cs typeface="+mn-ea"/>
              </a:rPr>
              <a:t>生成</a:t>
            </a:r>
          </a:p>
          <a:p>
            <a:pPr marL="654050" lvl="1" indent="-252413" defTabSz="801688" fontAlgn="base">
              <a:lnSpc>
                <a:spcPct val="150000"/>
              </a:lnSpc>
              <a:spcBef>
                <a:spcPct val="0"/>
              </a:spcBef>
              <a:spcAft>
                <a:spcPct val="0"/>
              </a:spcAft>
              <a:buClr>
                <a:schemeClr val="tx1"/>
              </a:buClr>
            </a:pPr>
            <a:r>
              <a:rPr lang="zh-CN" altLang="en-US" sz="1100" dirty="0">
                <a:latin typeface="+mn-lt"/>
                <a:ea typeface="+mn-ea"/>
                <a:cs typeface="+mn-ea"/>
              </a:rPr>
              <a:t>图加载：将</a:t>
            </a:r>
            <a:r>
              <a:rPr lang="en-US" altLang="zh-CN" sz="1100" dirty="0">
                <a:latin typeface="+mn-lt"/>
                <a:ea typeface="+mn-ea"/>
                <a:cs typeface="+mn-ea"/>
              </a:rPr>
              <a:t>Task</a:t>
            </a:r>
            <a:r>
              <a:rPr lang="zh-CN" altLang="en-US" sz="1100" dirty="0">
                <a:latin typeface="+mn-lt"/>
                <a:ea typeface="+mn-ea"/>
                <a:cs typeface="+mn-ea"/>
              </a:rPr>
              <a:t>加载到</a:t>
            </a:r>
            <a:r>
              <a:rPr lang="en-US" altLang="zh-CN" sz="1100" dirty="0">
                <a:latin typeface="+mn-lt"/>
                <a:ea typeface="+mn-ea"/>
                <a:cs typeface="+mn-ea"/>
              </a:rPr>
              <a:t>Runtime</a:t>
            </a:r>
            <a:r>
              <a:rPr lang="zh-CN" altLang="en-US" sz="1100" dirty="0">
                <a:latin typeface="+mn-lt"/>
                <a:ea typeface="+mn-ea"/>
                <a:cs typeface="+mn-ea"/>
              </a:rPr>
              <a:t>上</a:t>
            </a:r>
          </a:p>
          <a:p>
            <a:pPr marL="654050" lvl="1" indent="-252413" defTabSz="801688" fontAlgn="base">
              <a:lnSpc>
                <a:spcPct val="150000"/>
              </a:lnSpc>
              <a:spcBef>
                <a:spcPct val="0"/>
              </a:spcBef>
              <a:spcAft>
                <a:spcPct val="0"/>
              </a:spcAft>
              <a:buClr>
                <a:schemeClr val="tx1"/>
              </a:buClr>
            </a:pPr>
            <a:r>
              <a:rPr lang="zh-CN" altLang="en-US" sz="1100" dirty="0">
                <a:latin typeface="+mn-lt"/>
                <a:ea typeface="+mn-ea"/>
                <a:cs typeface="+mn-ea"/>
              </a:rPr>
              <a:t>图执行：在</a:t>
            </a:r>
            <a:r>
              <a:rPr lang="en-US" altLang="zh-CN" sz="1100" dirty="0">
                <a:latin typeface="+mn-lt"/>
                <a:ea typeface="+mn-ea"/>
                <a:cs typeface="+mn-ea"/>
              </a:rPr>
              <a:t>Runtime</a:t>
            </a:r>
            <a:r>
              <a:rPr lang="zh-CN" altLang="en-US" sz="1100" dirty="0">
                <a:latin typeface="+mn-lt"/>
                <a:ea typeface="+mn-ea"/>
                <a:cs typeface="+mn-ea"/>
              </a:rPr>
              <a:t>上运行</a:t>
            </a:r>
            <a:r>
              <a:rPr lang="en-US" altLang="zh-CN" sz="1100" dirty="0">
                <a:latin typeface="+mn-lt"/>
                <a:ea typeface="+mn-ea"/>
                <a:cs typeface="+mn-ea"/>
              </a:rPr>
              <a:t>Task</a:t>
            </a:r>
            <a:endParaRPr lang="zh-CN" altLang="en-US" sz="1100" dirty="0">
              <a:latin typeface="+mn-lt"/>
              <a:ea typeface="+mn-ea"/>
              <a:cs typeface="+mn-ea"/>
            </a:endParaRPr>
          </a:p>
        </p:txBody>
      </p:sp>
    </p:spTree>
    <p:extLst>
      <p:ext uri="{BB962C8B-B14F-4D97-AF65-F5344CB8AC3E}">
        <p14:creationId xmlns:p14="http://schemas.microsoft.com/office/powerpoint/2010/main" val="382832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sz="3200" dirty="0">
                <a:cs typeface="+mn-ea"/>
              </a:rPr>
              <a:t>软件架构 </a:t>
            </a:r>
            <a:r>
              <a:rPr lang="en-US" altLang="zh-CN" sz="3200" dirty="0">
                <a:cs typeface="+mn-ea"/>
              </a:rPr>
              <a:t>—— FE</a:t>
            </a:r>
            <a:r>
              <a:rPr lang="zh-CN" altLang="en-US" sz="3200" dirty="0" smtClean="0">
                <a:cs typeface="+mn-ea"/>
              </a:rPr>
              <a:t>子系统</a:t>
            </a:r>
            <a:endParaRPr lang="en-US" sz="3200" dirty="0">
              <a:cs typeface="+mn-ea"/>
            </a:endParaRPr>
          </a:p>
        </p:txBody>
      </p:sp>
      <p:pic>
        <p:nvPicPr>
          <p:cNvPr id="2" name="图片 1"/>
          <p:cNvPicPr>
            <a:picLocks noChangeAspect="1"/>
          </p:cNvPicPr>
          <p:nvPr/>
        </p:nvPicPr>
        <p:blipFill>
          <a:blip r:embed="rId2"/>
          <a:stretch>
            <a:fillRect/>
          </a:stretch>
        </p:blipFill>
        <p:spPr>
          <a:xfrm>
            <a:off x="471490" y="1451114"/>
            <a:ext cx="5536094" cy="3249280"/>
          </a:xfrm>
          <a:prstGeom prst="rect">
            <a:avLst/>
          </a:prstGeom>
        </p:spPr>
      </p:pic>
      <p:sp>
        <p:nvSpPr>
          <p:cNvPr id="8" name="内容占位符 4"/>
          <p:cNvSpPr txBox="1">
            <a:spLocks/>
          </p:cNvSpPr>
          <p:nvPr/>
        </p:nvSpPr>
        <p:spPr bwMode="auto">
          <a:xfrm>
            <a:off x="6056066" y="1051199"/>
            <a:ext cx="5935592" cy="5625645"/>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lvl1pPr marL="302279" indent="-302279" algn="l" defTabSz="914034" rtl="0" eaLnBrk="1" fontAlgn="ctr" latinLnBrk="0" hangingPunct="1">
              <a:lnSpc>
                <a:spcPct val="140000"/>
              </a:lnSpc>
              <a:spcBef>
                <a:spcPts val="792"/>
              </a:spcBef>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fontAlgn="base">
              <a:lnSpc>
                <a:spcPct val="150000"/>
              </a:lnSpc>
              <a:spcBef>
                <a:spcPts val="600"/>
              </a:spcBef>
              <a:spcAft>
                <a:spcPct val="0"/>
              </a:spcAft>
            </a:pPr>
            <a:r>
              <a:rPr lang="en-US" altLang="zh-CN" sz="1400" b="1" dirty="0">
                <a:latin typeface="+mn-lt"/>
                <a:ea typeface="+mn-ea"/>
              </a:rPr>
              <a:t>FE</a:t>
            </a:r>
            <a:r>
              <a:rPr lang="zh-CN" altLang="en-US" sz="1400" b="1" dirty="0">
                <a:latin typeface="+mn-lt"/>
                <a:ea typeface="+mn-ea"/>
              </a:rPr>
              <a:t>（</a:t>
            </a:r>
            <a:r>
              <a:rPr lang="en-US" altLang="zh-CN" sz="1400" b="1" dirty="0">
                <a:latin typeface="+mn-lt"/>
                <a:ea typeface="+mn-ea"/>
              </a:rPr>
              <a:t>Fusion Engine</a:t>
            </a:r>
            <a:r>
              <a:rPr lang="zh-CN" altLang="en-US" sz="1400" b="1" dirty="0">
                <a:latin typeface="+mn-lt"/>
                <a:ea typeface="+mn-ea"/>
              </a:rPr>
              <a:t>）</a:t>
            </a:r>
            <a:r>
              <a:rPr lang="zh-CN" altLang="en-US" sz="1400" b="1" dirty="0" smtClean="0">
                <a:latin typeface="+mn-lt"/>
                <a:ea typeface="+mn-ea"/>
              </a:rPr>
              <a:t>：</a:t>
            </a:r>
            <a:r>
              <a:rPr lang="zh-CN" altLang="en-US" sz="1200" dirty="0" smtClean="0">
                <a:latin typeface="+mn-lt"/>
                <a:ea typeface="+mn-ea"/>
                <a:cs typeface="+mn-ea"/>
              </a:rPr>
              <a:t>为了</a:t>
            </a:r>
            <a:r>
              <a:rPr lang="zh-CN" altLang="en-US" sz="1200" dirty="0">
                <a:latin typeface="+mn-lt"/>
                <a:ea typeface="+mn-ea"/>
                <a:cs typeface="+mn-ea"/>
              </a:rPr>
              <a:t>业务的编排，抽象出执行引擎</a:t>
            </a:r>
            <a:r>
              <a:rPr lang="en-US" altLang="zh-CN" sz="1200" dirty="0">
                <a:latin typeface="+mn-lt"/>
                <a:ea typeface="+mn-ea"/>
                <a:cs typeface="+mn-ea"/>
              </a:rPr>
              <a:t>FE</a:t>
            </a:r>
            <a:r>
              <a:rPr lang="zh-CN" altLang="en-US" sz="1200" dirty="0">
                <a:latin typeface="+mn-lt"/>
                <a:ea typeface="+mn-ea"/>
                <a:cs typeface="+mn-ea"/>
              </a:rPr>
              <a:t>。它是一个逻辑概念，里面分三个部件：控制引擎、计算引擎、</a:t>
            </a:r>
            <a:r>
              <a:rPr lang="en-US" altLang="zh-CN" sz="1200" dirty="0">
                <a:latin typeface="+mn-lt"/>
                <a:ea typeface="+mn-ea"/>
                <a:cs typeface="+mn-ea"/>
              </a:rPr>
              <a:t>IO</a:t>
            </a:r>
            <a:r>
              <a:rPr lang="zh-CN" altLang="en-US" sz="1200" dirty="0">
                <a:latin typeface="+mn-lt"/>
                <a:ea typeface="+mn-ea"/>
                <a:cs typeface="+mn-ea"/>
              </a:rPr>
              <a:t>引擎。每个部件中都包含有算子库。</a:t>
            </a:r>
            <a:endParaRPr lang="en-US" altLang="zh-CN" sz="1200" dirty="0">
              <a:latin typeface="+mn-lt"/>
              <a:ea typeface="+mn-ea"/>
              <a:cs typeface="+mn-ea"/>
            </a:endParaRPr>
          </a:p>
          <a:p>
            <a:pPr fontAlgn="base">
              <a:lnSpc>
                <a:spcPct val="150000"/>
              </a:lnSpc>
              <a:spcBef>
                <a:spcPts val="600"/>
              </a:spcBef>
              <a:spcAft>
                <a:spcPct val="0"/>
              </a:spcAft>
            </a:pPr>
            <a:r>
              <a:rPr lang="en-US" altLang="zh-CN" sz="1400" b="1" dirty="0">
                <a:latin typeface="+mn-lt"/>
                <a:ea typeface="+mn-ea"/>
              </a:rPr>
              <a:t>FE</a:t>
            </a:r>
            <a:r>
              <a:rPr lang="zh-CN" altLang="en-US" sz="1400" b="1" dirty="0">
                <a:latin typeface="+mn-lt"/>
                <a:ea typeface="+mn-ea"/>
              </a:rPr>
              <a:t>定位于</a:t>
            </a:r>
            <a:r>
              <a:rPr lang="en-US" altLang="zh-CN" sz="1400" b="1" dirty="0">
                <a:latin typeface="+mn-lt"/>
                <a:ea typeface="+mn-ea"/>
              </a:rPr>
              <a:t>AI Core</a:t>
            </a:r>
            <a:r>
              <a:rPr lang="zh-CN" altLang="en-US" sz="1400" b="1" dirty="0">
                <a:latin typeface="+mn-lt"/>
                <a:ea typeface="+mn-ea"/>
              </a:rPr>
              <a:t>的数据引擎，它提供图的优化分析、管理算子融合规则、算子融合功能、算子信息库管理、使能自定义算子等功能，提供如下功能：</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接口管理层：对</a:t>
            </a:r>
            <a:r>
              <a:rPr lang="en-US" altLang="zh-CN" sz="1200" dirty="0">
                <a:latin typeface="+mn-lt"/>
                <a:ea typeface="+mn-ea"/>
                <a:cs typeface="+mn-ea"/>
              </a:rPr>
              <a:t>GE</a:t>
            </a:r>
            <a:r>
              <a:rPr lang="zh-CN" altLang="en-US" sz="1200" dirty="0">
                <a:latin typeface="+mn-lt"/>
                <a:ea typeface="+mn-ea"/>
                <a:cs typeface="+mn-ea"/>
              </a:rPr>
              <a:t>提供了算子管理，优化管理，</a:t>
            </a:r>
            <a:r>
              <a:rPr lang="en-US" altLang="zh-CN" sz="1200" dirty="0">
                <a:latin typeface="+mn-lt"/>
                <a:ea typeface="+mn-ea"/>
                <a:cs typeface="+mn-ea"/>
              </a:rPr>
              <a:t>task</a:t>
            </a:r>
            <a:r>
              <a:rPr lang="zh-CN" altLang="en-US" sz="1200" dirty="0">
                <a:latin typeface="+mn-lt"/>
                <a:ea typeface="+mn-ea"/>
                <a:cs typeface="+mn-ea"/>
              </a:rPr>
              <a:t>生成等接口；</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量化部署优化模块：提供</a:t>
            </a:r>
            <a:r>
              <a:rPr lang="en-US" altLang="zh-CN" sz="1200" dirty="0">
                <a:latin typeface="+mn-lt"/>
                <a:ea typeface="+mn-ea"/>
                <a:cs typeface="+mn-ea"/>
              </a:rPr>
              <a:t>INT8</a:t>
            </a:r>
            <a:r>
              <a:rPr lang="zh-CN" altLang="en-US" sz="1200" dirty="0">
                <a:latin typeface="+mn-lt"/>
                <a:ea typeface="+mn-ea"/>
                <a:cs typeface="+mn-ea"/>
              </a:rPr>
              <a:t>量化的部署优化，辅助量化工具完成对图的</a:t>
            </a:r>
            <a:r>
              <a:rPr lang="en-US" altLang="zh-CN" sz="1200" dirty="0">
                <a:latin typeface="+mn-lt"/>
                <a:ea typeface="+mn-ea"/>
                <a:cs typeface="+mn-ea"/>
              </a:rPr>
              <a:t>INT8</a:t>
            </a:r>
            <a:r>
              <a:rPr lang="zh-CN" altLang="en-US" sz="1200" dirty="0">
                <a:latin typeface="+mn-lt"/>
                <a:ea typeface="+mn-ea"/>
                <a:cs typeface="+mn-ea"/>
              </a:rPr>
              <a:t>量化处理；</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原图优化模块：提供对整图的图融合处理；</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算子选择模块：提供了对图上各节点优先选择</a:t>
            </a:r>
            <a:r>
              <a:rPr lang="en-US" altLang="zh-CN" sz="1200" dirty="0" err="1">
                <a:latin typeface="+mn-lt"/>
                <a:ea typeface="+mn-ea"/>
                <a:cs typeface="+mn-ea"/>
              </a:rPr>
              <a:t>aicore</a:t>
            </a:r>
            <a:r>
              <a:rPr lang="zh-CN" altLang="en-US" sz="1200" dirty="0">
                <a:latin typeface="+mn-lt"/>
                <a:ea typeface="+mn-ea"/>
                <a:cs typeface="+mn-ea"/>
              </a:rPr>
              <a:t>算子实现；</a:t>
            </a: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Format</a:t>
            </a:r>
            <a:r>
              <a:rPr lang="zh-CN" altLang="en-US" sz="1200" dirty="0">
                <a:latin typeface="+mn-lt"/>
                <a:ea typeface="+mn-ea"/>
                <a:cs typeface="+mn-ea"/>
              </a:rPr>
              <a:t>转换模块：提供了选择</a:t>
            </a:r>
            <a:r>
              <a:rPr lang="en-US" altLang="zh-CN" sz="1200" dirty="0">
                <a:latin typeface="+mn-lt"/>
                <a:ea typeface="+mn-ea"/>
                <a:cs typeface="+mn-ea"/>
              </a:rPr>
              <a:t>D</a:t>
            </a:r>
            <a:r>
              <a:rPr lang="zh-CN" altLang="en-US" sz="1200" dirty="0">
                <a:latin typeface="+mn-lt"/>
                <a:ea typeface="+mn-ea"/>
                <a:cs typeface="+mn-ea"/>
              </a:rPr>
              <a:t>芯片下算子实现支持的</a:t>
            </a:r>
            <a:r>
              <a:rPr lang="en-US" altLang="zh-CN" sz="1200" dirty="0">
                <a:latin typeface="+mn-lt"/>
                <a:ea typeface="+mn-ea"/>
                <a:cs typeface="+mn-ea"/>
              </a:rPr>
              <a:t>format</a:t>
            </a:r>
            <a:r>
              <a:rPr lang="zh-CN" altLang="en-US" sz="1200" dirty="0">
                <a:latin typeface="+mn-lt"/>
                <a:ea typeface="+mn-ea"/>
                <a:cs typeface="+mn-ea"/>
              </a:rPr>
              <a:t>和插入转换</a:t>
            </a:r>
            <a:r>
              <a:rPr lang="en-US" altLang="zh-CN" sz="1200" dirty="0">
                <a:latin typeface="+mn-lt"/>
                <a:ea typeface="+mn-ea"/>
                <a:cs typeface="+mn-ea"/>
              </a:rPr>
              <a:t>op</a:t>
            </a:r>
            <a:r>
              <a:rPr lang="zh-CN" altLang="en-US" sz="1200" dirty="0">
                <a:latin typeface="+mn-lt"/>
                <a:ea typeface="+mn-ea"/>
                <a:cs typeface="+mn-ea"/>
              </a:rPr>
              <a:t>的功能；</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子图优化模块： 对</a:t>
            </a:r>
            <a:r>
              <a:rPr lang="en-US" altLang="zh-CN" sz="1200" dirty="0">
                <a:latin typeface="+mn-lt"/>
                <a:ea typeface="+mn-ea"/>
                <a:cs typeface="+mn-ea"/>
              </a:rPr>
              <a:t>GE</a:t>
            </a:r>
            <a:r>
              <a:rPr lang="zh-CN" altLang="en-US" sz="1200" dirty="0">
                <a:latin typeface="+mn-lt"/>
                <a:ea typeface="+mn-ea"/>
                <a:cs typeface="+mn-ea"/>
              </a:rPr>
              <a:t>拆分的</a:t>
            </a:r>
            <a:r>
              <a:rPr lang="en-US" altLang="zh-CN" sz="1200" dirty="0" err="1">
                <a:latin typeface="+mn-lt"/>
                <a:ea typeface="+mn-ea"/>
                <a:cs typeface="+mn-ea"/>
              </a:rPr>
              <a:t>aicore</a:t>
            </a:r>
            <a:r>
              <a:rPr lang="zh-CN" altLang="en-US" sz="1200" dirty="0">
                <a:latin typeface="+mn-lt"/>
                <a:ea typeface="+mn-ea"/>
                <a:cs typeface="+mn-ea"/>
              </a:rPr>
              <a:t>引擎子图进行优化处理；</a:t>
            </a: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L2 buffer/cache</a:t>
            </a:r>
            <a:r>
              <a:rPr lang="zh-CN" altLang="en-US" sz="1200" dirty="0">
                <a:latin typeface="+mn-lt"/>
                <a:ea typeface="+mn-ea"/>
                <a:cs typeface="+mn-ea"/>
              </a:rPr>
              <a:t>优化模块：对图上算子进行</a:t>
            </a:r>
            <a:r>
              <a:rPr lang="en-US" altLang="zh-CN" sz="1200" dirty="0">
                <a:latin typeface="+mn-lt"/>
                <a:ea typeface="+mn-ea"/>
                <a:cs typeface="+mn-ea"/>
              </a:rPr>
              <a:t>L2 buffer/cache</a:t>
            </a:r>
            <a:r>
              <a:rPr lang="zh-CN" altLang="en-US" sz="1200" dirty="0">
                <a:latin typeface="+mn-lt"/>
                <a:ea typeface="+mn-ea"/>
                <a:cs typeface="+mn-ea"/>
              </a:rPr>
              <a:t>的优化处理；</a:t>
            </a: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Task</a:t>
            </a:r>
            <a:r>
              <a:rPr lang="zh-CN" altLang="en-US" sz="1200" dirty="0">
                <a:latin typeface="+mn-lt"/>
                <a:ea typeface="+mn-ea"/>
                <a:cs typeface="+mn-ea"/>
              </a:rPr>
              <a:t>生成模块：提供了生成</a:t>
            </a:r>
            <a:r>
              <a:rPr lang="en-US" altLang="zh-CN" sz="1200" dirty="0" err="1">
                <a:latin typeface="+mn-lt"/>
                <a:ea typeface="+mn-ea"/>
                <a:cs typeface="+mn-ea"/>
              </a:rPr>
              <a:t>taskinfo</a:t>
            </a:r>
            <a:r>
              <a:rPr lang="zh-CN" altLang="en-US" sz="1200" dirty="0">
                <a:latin typeface="+mn-lt"/>
                <a:ea typeface="+mn-ea"/>
                <a:cs typeface="+mn-ea"/>
              </a:rPr>
              <a:t>的功能；</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算子适配层：提供了适配</a:t>
            </a:r>
            <a:r>
              <a:rPr lang="en-US" altLang="zh-CN" sz="1200" dirty="0">
                <a:latin typeface="+mn-lt"/>
                <a:ea typeface="+mn-ea"/>
                <a:cs typeface="+mn-ea"/>
              </a:rPr>
              <a:t>TBE</a:t>
            </a:r>
            <a:r>
              <a:rPr lang="zh-CN" altLang="en-US" sz="1200" dirty="0">
                <a:latin typeface="+mn-lt"/>
                <a:ea typeface="+mn-ea"/>
                <a:cs typeface="+mn-ea"/>
              </a:rPr>
              <a:t>算子，自定义算子的功能；</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规则库：提供了融合的规则列表；</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算子信息库：提供了算子实现的信息库文件列表。</a:t>
            </a:r>
          </a:p>
          <a:p>
            <a:pPr marL="171381" indent="-171381" fontAlgn="base">
              <a:lnSpc>
                <a:spcPct val="150000"/>
              </a:lnSpc>
              <a:spcBef>
                <a:spcPts val="600"/>
              </a:spcBef>
              <a:spcAft>
                <a:spcPct val="0"/>
              </a:spcAft>
              <a:buSzPct val="60000"/>
            </a:pPr>
            <a:endParaRPr lang="zh-CN" altLang="en-US" sz="1400" dirty="0">
              <a:latin typeface="微软雅黑" panose="020B0503020204020204" pitchFamily="34" charset="-122"/>
              <a:ea typeface="微软雅黑" panose="020B0503020204020204" pitchFamily="34" charset="-122"/>
            </a:endParaRPr>
          </a:p>
          <a:p>
            <a:pPr marL="654050" lvl="1" indent="-252413" defTabSz="801688" fontAlgn="base">
              <a:lnSpc>
                <a:spcPct val="150000"/>
              </a:lnSpc>
              <a:spcBef>
                <a:spcPct val="0"/>
              </a:spcBef>
              <a:spcAft>
                <a:spcPct val="0"/>
              </a:spcAft>
              <a:buClr>
                <a:schemeClr val="tx1"/>
              </a:buClr>
            </a:pPr>
            <a:endParaRPr lang="en-US" altLang="zh-CN" sz="1400" dirty="0" smtClean="0">
              <a:latin typeface="+mn-lt"/>
              <a:ea typeface="+mn-ea"/>
              <a:cs typeface="+mn-ea"/>
            </a:endParaRPr>
          </a:p>
        </p:txBody>
      </p:sp>
      <p:sp>
        <p:nvSpPr>
          <p:cNvPr id="10" name="内容占位符 4"/>
          <p:cNvSpPr txBox="1">
            <a:spLocks/>
          </p:cNvSpPr>
          <p:nvPr/>
        </p:nvSpPr>
        <p:spPr bwMode="auto">
          <a:xfrm>
            <a:off x="471490" y="4899803"/>
            <a:ext cx="5935592" cy="1416605"/>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lvl1pPr marL="302279" indent="-302279" algn="l" defTabSz="914034" rtl="0" eaLnBrk="1" fontAlgn="ctr" latinLnBrk="0" hangingPunct="1">
              <a:lnSpc>
                <a:spcPct val="140000"/>
              </a:lnSpc>
              <a:spcBef>
                <a:spcPts val="792"/>
              </a:spcBef>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fontAlgn="base">
              <a:lnSpc>
                <a:spcPct val="150000"/>
              </a:lnSpc>
              <a:spcBef>
                <a:spcPts val="600"/>
              </a:spcBef>
              <a:spcAft>
                <a:spcPct val="0"/>
              </a:spcAft>
              <a:buSzPct val="60000"/>
            </a:pPr>
            <a:r>
              <a:rPr lang="en-US" altLang="zh-CN" sz="1400" b="1" dirty="0">
                <a:latin typeface="+mn-lt"/>
                <a:ea typeface="+mn-ea"/>
              </a:rPr>
              <a:t>FE</a:t>
            </a:r>
            <a:r>
              <a:rPr lang="zh-CN" altLang="en-US" sz="1400" b="1" dirty="0">
                <a:latin typeface="+mn-lt"/>
                <a:ea typeface="+mn-ea"/>
              </a:rPr>
              <a:t>的功能框架，从业务层次上划分，可以分为三层：</a:t>
            </a:r>
            <a:endParaRPr lang="en-US" altLang="zh-CN" sz="1400" b="1" dirty="0">
              <a:latin typeface="+mn-lt"/>
              <a:ea typeface="+mn-ea"/>
            </a:endParaRP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上层是接口层，对外提供各种接口；</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中间是业务层，主要是两块功能：图优化和</a:t>
            </a:r>
            <a:r>
              <a:rPr lang="en-US" altLang="zh-CN" sz="1200" dirty="0">
                <a:latin typeface="+mn-lt"/>
                <a:ea typeface="+mn-ea"/>
                <a:cs typeface="+mn-ea"/>
              </a:rPr>
              <a:t>Task</a:t>
            </a:r>
            <a:r>
              <a:rPr lang="zh-CN" altLang="en-US" sz="1200" dirty="0">
                <a:latin typeface="+mn-lt"/>
                <a:ea typeface="+mn-ea"/>
                <a:cs typeface="+mn-ea"/>
              </a:rPr>
              <a:t>生成；</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底层是数据层，维护着计算引擎信息、融合规则信息和算子信息库。</a:t>
            </a:r>
          </a:p>
          <a:p>
            <a:pPr marL="171381" indent="-171381" fontAlgn="base">
              <a:lnSpc>
                <a:spcPct val="150000"/>
              </a:lnSpc>
              <a:spcBef>
                <a:spcPts val="600"/>
              </a:spcBef>
              <a:spcAft>
                <a:spcPct val="0"/>
              </a:spcAft>
              <a:buSzPct val="60000"/>
            </a:pPr>
            <a:endParaRPr lang="zh-CN" altLang="en-US" sz="1400" dirty="0">
              <a:latin typeface="微软雅黑" panose="020B0503020204020204" pitchFamily="34" charset="-122"/>
              <a:ea typeface="微软雅黑" panose="020B0503020204020204" pitchFamily="34" charset="-122"/>
            </a:endParaRPr>
          </a:p>
          <a:p>
            <a:pPr marL="654050" lvl="1" indent="-252413" defTabSz="801688" fontAlgn="base">
              <a:lnSpc>
                <a:spcPct val="150000"/>
              </a:lnSpc>
              <a:spcBef>
                <a:spcPct val="0"/>
              </a:spcBef>
              <a:spcAft>
                <a:spcPct val="0"/>
              </a:spcAft>
              <a:buClr>
                <a:schemeClr val="tx1"/>
              </a:buClr>
            </a:pPr>
            <a:endParaRPr lang="en-US" altLang="zh-CN" sz="1400" dirty="0" smtClean="0">
              <a:latin typeface="+mn-lt"/>
              <a:ea typeface="+mn-ea"/>
              <a:cs typeface="+mn-ea"/>
            </a:endParaRPr>
          </a:p>
        </p:txBody>
      </p:sp>
    </p:spTree>
    <p:extLst>
      <p:ext uri="{BB962C8B-B14F-4D97-AF65-F5344CB8AC3E}">
        <p14:creationId xmlns:p14="http://schemas.microsoft.com/office/powerpoint/2010/main" val="3083287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3200" dirty="0">
                <a:cs typeface="+mn-ea"/>
              </a:rPr>
              <a:t>软件架构 </a:t>
            </a:r>
            <a:r>
              <a:rPr lang="en-US" altLang="zh-CN" sz="3200" dirty="0">
                <a:cs typeface="+mn-ea"/>
              </a:rPr>
              <a:t>—— TBE</a:t>
            </a:r>
            <a:r>
              <a:rPr lang="zh-CN" altLang="en-US" sz="3200" dirty="0">
                <a:cs typeface="+mn-ea"/>
              </a:rPr>
              <a:t>子系统</a:t>
            </a:r>
            <a:r>
              <a:rPr lang="en-US" sz="3200" dirty="0">
                <a:cs typeface="+mn-ea"/>
              </a:rPr>
              <a:t/>
            </a:r>
            <a:br>
              <a:rPr lang="en-US" sz="3200" dirty="0">
                <a:cs typeface="+mn-ea"/>
              </a:rPr>
            </a:br>
            <a:endParaRPr lang="en-US" sz="3200" dirty="0">
              <a:cs typeface="+mn-ea"/>
            </a:endParaRPr>
          </a:p>
        </p:txBody>
      </p:sp>
      <p:sp>
        <p:nvSpPr>
          <p:cNvPr id="7" name="文本占位符 6"/>
          <p:cNvSpPr>
            <a:spLocks noGrp="1"/>
          </p:cNvSpPr>
          <p:nvPr>
            <p:ph type="body" sz="quarter" idx="10"/>
          </p:nvPr>
        </p:nvSpPr>
        <p:spPr>
          <a:xfrm>
            <a:off x="2721635" y="1661275"/>
            <a:ext cx="3495870" cy="4218835"/>
          </a:xfrm>
        </p:spPr>
        <p:txBody>
          <a:bodyPr/>
          <a:lstStyle/>
          <a:p>
            <a:pPr fontAlgn="base">
              <a:lnSpc>
                <a:spcPct val="150000"/>
              </a:lnSpc>
              <a:spcBef>
                <a:spcPts val="600"/>
              </a:spcBef>
              <a:spcAft>
                <a:spcPct val="0"/>
              </a:spcAft>
            </a:pPr>
            <a:r>
              <a:rPr lang="zh-CN" altLang="en-US" sz="1050" b="1" dirty="0">
                <a:latin typeface="+mn-lt"/>
                <a:ea typeface="+mn-ea"/>
              </a:rPr>
              <a:t>前端框架</a:t>
            </a:r>
            <a:r>
              <a:rPr lang="zh-CN" altLang="en-US" sz="1200" b="1" dirty="0">
                <a:latin typeface="+mn-lt"/>
                <a:ea typeface="+mn-ea"/>
              </a:rPr>
              <a:t>：</a:t>
            </a:r>
            <a:r>
              <a:rPr lang="zh-CN" altLang="en-US" sz="1100" dirty="0">
                <a:latin typeface="+mn-lt"/>
                <a:ea typeface="+mn-ea"/>
              </a:rPr>
              <a:t>包含第三方开源框架</a:t>
            </a:r>
            <a:r>
              <a:rPr lang="en-US" altLang="zh-CN" sz="1100" dirty="0" err="1">
                <a:latin typeface="+mn-lt"/>
                <a:ea typeface="+mn-ea"/>
              </a:rPr>
              <a:t>Tensorflow</a:t>
            </a:r>
            <a:r>
              <a:rPr lang="zh-CN" altLang="en-US" sz="1100" dirty="0">
                <a:latin typeface="+mn-lt"/>
                <a:ea typeface="+mn-ea"/>
              </a:rPr>
              <a:t>、</a:t>
            </a:r>
            <a:r>
              <a:rPr lang="en-US" altLang="zh-CN" sz="1100" dirty="0" err="1">
                <a:latin typeface="+mn-lt"/>
                <a:ea typeface="+mn-ea"/>
              </a:rPr>
              <a:t>Caffe</a:t>
            </a:r>
            <a:r>
              <a:rPr lang="zh-CN" altLang="en-US" sz="1100" dirty="0">
                <a:latin typeface="+mn-lt"/>
                <a:ea typeface="+mn-ea"/>
              </a:rPr>
              <a:t>。</a:t>
            </a:r>
          </a:p>
          <a:p>
            <a:pPr fontAlgn="base">
              <a:lnSpc>
                <a:spcPct val="150000"/>
              </a:lnSpc>
              <a:spcBef>
                <a:spcPts val="600"/>
              </a:spcBef>
              <a:spcAft>
                <a:spcPct val="0"/>
              </a:spcAft>
            </a:pPr>
            <a:r>
              <a:rPr lang="zh-CN" altLang="en-US" sz="1050" b="1" dirty="0">
                <a:latin typeface="+mn-lt"/>
                <a:ea typeface="+mn-ea"/>
              </a:rPr>
              <a:t>图引擎（</a:t>
            </a:r>
            <a:r>
              <a:rPr lang="en-US" altLang="zh-CN" sz="1050" b="1" dirty="0">
                <a:latin typeface="+mn-lt"/>
                <a:ea typeface="+mn-ea"/>
              </a:rPr>
              <a:t>Graph Engine</a:t>
            </a:r>
            <a:r>
              <a:rPr lang="zh-CN" altLang="en-US" sz="1050" b="1" dirty="0">
                <a:latin typeface="+mn-lt"/>
                <a:ea typeface="+mn-ea"/>
              </a:rPr>
              <a:t>：</a:t>
            </a:r>
            <a:r>
              <a:rPr lang="en-US" altLang="zh-CN" sz="1050" b="1" dirty="0">
                <a:latin typeface="+mn-lt"/>
                <a:ea typeface="+mn-ea"/>
              </a:rPr>
              <a:t>GE)</a:t>
            </a:r>
            <a:r>
              <a:rPr lang="zh-CN" altLang="en-US" sz="1050" b="1" dirty="0">
                <a:latin typeface="+mn-lt"/>
                <a:ea typeface="+mn-ea"/>
              </a:rPr>
              <a:t>：</a:t>
            </a:r>
            <a:r>
              <a:rPr lang="zh-CN" altLang="en-US" sz="1050" dirty="0">
                <a:latin typeface="+mn-lt"/>
                <a:ea typeface="+mn-ea"/>
              </a:rPr>
              <a:t>是基于昇腾</a:t>
            </a:r>
            <a:r>
              <a:rPr lang="en-US" altLang="zh-CN" sz="1050" dirty="0">
                <a:latin typeface="+mn-lt"/>
                <a:ea typeface="+mn-ea"/>
              </a:rPr>
              <a:t>AI</a:t>
            </a:r>
            <a:r>
              <a:rPr lang="zh-CN" altLang="en-US" sz="1050" dirty="0">
                <a:latin typeface="+mn-lt"/>
                <a:ea typeface="+mn-ea"/>
              </a:rPr>
              <a:t>处理器软件栈对不同的机器学习框架提供统一的</a:t>
            </a:r>
            <a:r>
              <a:rPr lang="en-US" altLang="zh-CN" sz="1050" dirty="0">
                <a:latin typeface="+mn-lt"/>
                <a:ea typeface="+mn-ea"/>
              </a:rPr>
              <a:t>IR</a:t>
            </a:r>
            <a:r>
              <a:rPr lang="zh-CN" altLang="en-US" sz="1050" dirty="0">
                <a:latin typeface="+mn-lt"/>
                <a:ea typeface="+mn-ea"/>
              </a:rPr>
              <a:t>接口，对接上层网络模型框架，例如</a:t>
            </a:r>
            <a:r>
              <a:rPr lang="en-US" altLang="zh-CN" sz="1050" dirty="0" err="1">
                <a:latin typeface="+mn-lt"/>
                <a:ea typeface="+mn-ea"/>
              </a:rPr>
              <a:t>Tensorflow</a:t>
            </a:r>
            <a:r>
              <a:rPr lang="zh-CN" altLang="en-US" sz="1050" dirty="0">
                <a:latin typeface="+mn-lt"/>
                <a:ea typeface="+mn-ea"/>
              </a:rPr>
              <a:t>、</a:t>
            </a:r>
            <a:r>
              <a:rPr lang="en-US" altLang="zh-CN" sz="1050" dirty="0" err="1">
                <a:latin typeface="+mn-lt"/>
                <a:ea typeface="+mn-ea"/>
              </a:rPr>
              <a:t>Caffe</a:t>
            </a:r>
            <a:r>
              <a:rPr lang="zh-CN" altLang="en-US" sz="1050" dirty="0">
                <a:latin typeface="+mn-lt"/>
                <a:ea typeface="+mn-ea"/>
              </a:rPr>
              <a:t>。主要功能包括图准备、图拆分、图优化、图编译、图加载、图执行和图管理等（此处图指网络模型拓扑图）。</a:t>
            </a:r>
          </a:p>
          <a:p>
            <a:pPr fontAlgn="base">
              <a:lnSpc>
                <a:spcPct val="150000"/>
              </a:lnSpc>
              <a:spcBef>
                <a:spcPts val="600"/>
              </a:spcBef>
              <a:spcAft>
                <a:spcPct val="0"/>
              </a:spcAft>
            </a:pPr>
            <a:r>
              <a:rPr lang="zh-CN" altLang="en-US" sz="1050" b="1" dirty="0">
                <a:latin typeface="+mn-lt"/>
                <a:ea typeface="+mn-ea"/>
              </a:rPr>
              <a:t>融合引擎（</a:t>
            </a:r>
            <a:r>
              <a:rPr lang="en-US" altLang="zh-CN" sz="1050" b="1" dirty="0">
                <a:latin typeface="+mn-lt"/>
                <a:ea typeface="+mn-ea"/>
              </a:rPr>
              <a:t>Fusion Engine</a:t>
            </a:r>
            <a:r>
              <a:rPr lang="zh-CN" altLang="en-US" sz="1050" b="1" dirty="0">
                <a:latin typeface="+mn-lt"/>
                <a:ea typeface="+mn-ea"/>
              </a:rPr>
              <a:t>：</a:t>
            </a:r>
            <a:r>
              <a:rPr lang="en-US" altLang="zh-CN" sz="1050" b="1" dirty="0">
                <a:latin typeface="+mn-lt"/>
                <a:ea typeface="+mn-ea"/>
              </a:rPr>
              <a:t>FE</a:t>
            </a:r>
            <a:r>
              <a:rPr lang="zh-CN" altLang="en-US" sz="1050" b="1" dirty="0">
                <a:latin typeface="+mn-lt"/>
                <a:ea typeface="+mn-ea"/>
              </a:rPr>
              <a:t>）：</a:t>
            </a:r>
            <a:r>
              <a:rPr lang="zh-CN" altLang="en-US" sz="1050" dirty="0">
                <a:latin typeface="+mn-lt"/>
                <a:ea typeface="+mn-ea"/>
              </a:rPr>
              <a:t>负责对接</a:t>
            </a:r>
            <a:r>
              <a:rPr lang="en-US" altLang="zh-CN" sz="1050" dirty="0">
                <a:latin typeface="+mn-lt"/>
                <a:ea typeface="+mn-ea"/>
              </a:rPr>
              <a:t>GE</a:t>
            </a:r>
            <a:r>
              <a:rPr lang="zh-CN" altLang="en-US" sz="1050" dirty="0">
                <a:latin typeface="+mn-lt"/>
                <a:ea typeface="+mn-ea"/>
              </a:rPr>
              <a:t>和</a:t>
            </a:r>
            <a:r>
              <a:rPr lang="en-US" altLang="zh-CN" sz="1050" dirty="0">
                <a:latin typeface="+mn-lt"/>
                <a:ea typeface="+mn-ea"/>
              </a:rPr>
              <a:t>TBE</a:t>
            </a:r>
            <a:r>
              <a:rPr lang="zh-CN" altLang="en-US" sz="1050" dirty="0">
                <a:latin typeface="+mn-lt"/>
                <a:ea typeface="+mn-ea"/>
              </a:rPr>
              <a:t>算子，具备算子信息库的加载与管理、融合规则管理、原图融合和子图优化的能力。</a:t>
            </a:r>
            <a:r>
              <a:rPr lang="en-US" altLang="zh-CN" sz="1050" dirty="0">
                <a:latin typeface="+mn-lt"/>
                <a:ea typeface="+mn-ea"/>
              </a:rPr>
              <a:t>GE</a:t>
            </a:r>
            <a:r>
              <a:rPr lang="zh-CN" altLang="en-US" sz="1050" dirty="0">
                <a:latin typeface="+mn-lt"/>
                <a:ea typeface="+mn-ea"/>
              </a:rPr>
              <a:t>在子图优化阶段将子图传递给</a:t>
            </a:r>
            <a:r>
              <a:rPr lang="en-US" altLang="zh-CN" sz="1050" dirty="0">
                <a:latin typeface="+mn-lt"/>
                <a:ea typeface="+mn-ea"/>
              </a:rPr>
              <a:t>FE</a:t>
            </a:r>
            <a:r>
              <a:rPr lang="zh-CN" altLang="en-US" sz="1050" dirty="0">
                <a:latin typeface="+mn-lt"/>
                <a:ea typeface="+mn-ea"/>
              </a:rPr>
              <a:t>，</a:t>
            </a:r>
            <a:r>
              <a:rPr lang="en-US" altLang="zh-CN" sz="1050" dirty="0">
                <a:latin typeface="+mn-lt"/>
                <a:ea typeface="+mn-ea"/>
              </a:rPr>
              <a:t>FE</a:t>
            </a:r>
            <a:r>
              <a:rPr lang="zh-CN" altLang="en-US" sz="1050" dirty="0">
                <a:latin typeface="+mn-lt"/>
                <a:ea typeface="+mn-ea"/>
              </a:rPr>
              <a:t>根据算子信息库以及</a:t>
            </a:r>
            <a:r>
              <a:rPr lang="en-US" altLang="zh-CN" sz="1050" dirty="0">
                <a:latin typeface="+mn-lt"/>
                <a:ea typeface="+mn-ea"/>
              </a:rPr>
              <a:t>FE</a:t>
            </a:r>
            <a:r>
              <a:rPr lang="zh-CN" altLang="en-US" sz="1050" dirty="0">
                <a:latin typeface="+mn-lt"/>
                <a:ea typeface="+mn-ea"/>
              </a:rPr>
              <a:t>融合优化进行预编译，例如修改数据类型、插入转换算子等，该子图将再次传递给</a:t>
            </a:r>
            <a:r>
              <a:rPr lang="en-US" altLang="zh-CN" sz="1050" dirty="0">
                <a:latin typeface="+mn-lt"/>
                <a:ea typeface="+mn-ea"/>
              </a:rPr>
              <a:t>GE</a:t>
            </a:r>
            <a:r>
              <a:rPr lang="zh-CN" altLang="en-US" sz="1050" dirty="0">
                <a:latin typeface="+mn-lt"/>
                <a:ea typeface="+mn-ea"/>
              </a:rPr>
              <a:t>进行子图合并及子图优化。</a:t>
            </a:r>
          </a:p>
          <a:p>
            <a:pPr fontAlgn="base">
              <a:lnSpc>
                <a:spcPct val="150000"/>
              </a:lnSpc>
              <a:spcBef>
                <a:spcPts val="600"/>
              </a:spcBef>
              <a:spcAft>
                <a:spcPct val="0"/>
              </a:spcAft>
            </a:pPr>
            <a:r>
              <a:rPr lang="zh-CN" altLang="en-US" sz="1050" b="1" dirty="0">
                <a:latin typeface="+mn-lt"/>
                <a:ea typeface="+mn-ea"/>
              </a:rPr>
              <a:t>张量加速引擎（</a:t>
            </a:r>
            <a:r>
              <a:rPr lang="en-US" altLang="zh-CN" sz="1050" b="1" dirty="0">
                <a:latin typeface="+mn-lt"/>
                <a:ea typeface="+mn-ea"/>
              </a:rPr>
              <a:t>TBE</a:t>
            </a:r>
            <a:r>
              <a:rPr lang="zh-CN" altLang="en-US" sz="1050" b="1" dirty="0">
                <a:latin typeface="+mn-lt"/>
                <a:ea typeface="+mn-ea"/>
              </a:rPr>
              <a:t>）：</a:t>
            </a:r>
            <a:r>
              <a:rPr lang="zh-CN" altLang="en-US" sz="1050" dirty="0">
                <a:latin typeface="+mn-lt"/>
                <a:ea typeface="+mn-ea"/>
              </a:rPr>
              <a:t>通过</a:t>
            </a:r>
            <a:r>
              <a:rPr lang="en-US" altLang="zh-CN" sz="1050" dirty="0">
                <a:latin typeface="+mn-lt"/>
                <a:ea typeface="+mn-ea"/>
              </a:rPr>
              <a:t>IR</a:t>
            </a:r>
            <a:r>
              <a:rPr lang="zh-CN" altLang="en-US" sz="1050" dirty="0">
                <a:latin typeface="+mn-lt"/>
                <a:ea typeface="+mn-ea"/>
              </a:rPr>
              <a:t>定义为</a:t>
            </a:r>
            <a:r>
              <a:rPr lang="en-US" altLang="zh-CN" sz="1050" dirty="0">
                <a:latin typeface="+mn-lt"/>
                <a:ea typeface="+mn-ea"/>
              </a:rPr>
              <a:t>GE</a:t>
            </a:r>
            <a:r>
              <a:rPr lang="zh-CN" altLang="en-US" sz="1050" dirty="0">
                <a:latin typeface="+mn-lt"/>
                <a:ea typeface="+mn-ea"/>
              </a:rPr>
              <a:t>的图推导提供必要的算子信息，通过算子信息库和融合规则为</a:t>
            </a:r>
            <a:r>
              <a:rPr lang="en-US" altLang="zh-CN" sz="1050" dirty="0">
                <a:latin typeface="+mn-lt"/>
                <a:ea typeface="+mn-ea"/>
              </a:rPr>
              <a:t>FE</a:t>
            </a:r>
            <a:r>
              <a:rPr lang="zh-CN" altLang="en-US" sz="1050" dirty="0">
                <a:latin typeface="+mn-lt"/>
                <a:ea typeface="+mn-ea"/>
              </a:rPr>
              <a:t>提供子图优化信息和</a:t>
            </a:r>
            <a:r>
              <a:rPr lang="en-US" altLang="zh-CN" sz="1050" dirty="0">
                <a:latin typeface="+mn-lt"/>
                <a:ea typeface="+mn-ea"/>
              </a:rPr>
              <a:t>TBE</a:t>
            </a:r>
            <a:r>
              <a:rPr lang="zh-CN" altLang="en-US" sz="1050" dirty="0">
                <a:latin typeface="+mn-lt"/>
                <a:ea typeface="+mn-ea"/>
              </a:rPr>
              <a:t>算子调用信息，</a:t>
            </a:r>
            <a:r>
              <a:rPr lang="en-US" altLang="zh-CN" sz="1050" dirty="0">
                <a:latin typeface="+mn-lt"/>
                <a:ea typeface="+mn-ea"/>
              </a:rPr>
              <a:t>TBE</a:t>
            </a:r>
            <a:r>
              <a:rPr lang="zh-CN" altLang="en-US" sz="1050" dirty="0">
                <a:latin typeface="+mn-lt"/>
                <a:ea typeface="+mn-ea"/>
              </a:rPr>
              <a:t>生成的二进制对接昇腾</a:t>
            </a:r>
            <a:r>
              <a:rPr lang="en-US" altLang="zh-CN" sz="1050" dirty="0">
                <a:latin typeface="+mn-lt"/>
                <a:ea typeface="+mn-ea"/>
              </a:rPr>
              <a:t>AI</a:t>
            </a:r>
            <a:r>
              <a:rPr lang="zh-CN" altLang="en-US" sz="1050" dirty="0">
                <a:latin typeface="+mn-lt"/>
                <a:ea typeface="+mn-ea"/>
              </a:rPr>
              <a:t>处理器，最终生成网络在昇腾</a:t>
            </a:r>
            <a:r>
              <a:rPr lang="en-US" altLang="zh-CN" sz="1050" dirty="0">
                <a:latin typeface="+mn-lt"/>
                <a:ea typeface="+mn-ea"/>
              </a:rPr>
              <a:t>AI</a:t>
            </a:r>
            <a:r>
              <a:rPr lang="zh-CN" altLang="en-US" sz="1050" dirty="0">
                <a:latin typeface="+mn-lt"/>
                <a:ea typeface="+mn-ea"/>
              </a:rPr>
              <a:t>处理器上的执行任务</a:t>
            </a:r>
            <a:r>
              <a:rPr lang="zh-CN" altLang="en-US" sz="1050" dirty="0" smtClean="0">
                <a:latin typeface="+mn-lt"/>
                <a:ea typeface="+mn-ea"/>
              </a:rPr>
              <a:t>。</a:t>
            </a:r>
            <a:endParaRPr lang="en-US" altLang="zh-CN" sz="1050" dirty="0">
              <a:latin typeface="+mn-lt"/>
              <a:ea typeface="+mn-ea"/>
            </a:endParaRPr>
          </a:p>
        </p:txBody>
      </p:sp>
      <p:sp>
        <p:nvSpPr>
          <p:cNvPr id="6" name="矩形 5"/>
          <p:cNvSpPr/>
          <p:nvPr/>
        </p:nvSpPr>
        <p:spPr>
          <a:xfrm>
            <a:off x="586788" y="1054439"/>
            <a:ext cx="10873375" cy="346249"/>
          </a:xfrm>
          <a:prstGeom prst="rect">
            <a:avLst/>
          </a:prstGeom>
        </p:spPr>
        <p:txBody>
          <a:bodyPr wrap="square">
            <a:spAutoFit/>
          </a:bodyPr>
          <a:lstStyle/>
          <a:p>
            <a:pPr marL="302279" indent="-302279" defTabSz="914034" fontAlgn="base">
              <a:lnSpc>
                <a:spcPct val="150000"/>
              </a:lnSpc>
              <a:spcBef>
                <a:spcPts val="600"/>
              </a:spcBef>
              <a:spcAft>
                <a:spcPct val="0"/>
              </a:spcAft>
              <a:buSzPct val="50000"/>
              <a:buFont typeface="Wingdings" panose="05000000000000000000" pitchFamily="2" charset="2"/>
              <a:buChar char="l"/>
            </a:pPr>
            <a:r>
              <a:rPr lang="en-US" altLang="zh-CN" sz="1100" b="1" dirty="0">
                <a:cs typeface="Huawei Sans" panose="020C0503030203020204" pitchFamily="34" charset="0"/>
              </a:rPr>
              <a:t>TBE (Tensor Boost Engine)</a:t>
            </a:r>
            <a:r>
              <a:rPr lang="zh-CN" altLang="en-US" sz="1100" b="1" dirty="0" smtClean="0">
                <a:cs typeface="Huawei Sans" panose="020C0503030203020204" pitchFamily="34" charset="0"/>
              </a:rPr>
              <a:t>：</a:t>
            </a:r>
            <a:r>
              <a:rPr lang="zh-CN" altLang="en-US" sz="1100" dirty="0" smtClean="0">
                <a:cs typeface="Huawei Sans" panose="020C0503030203020204" pitchFamily="34" charset="0"/>
              </a:rPr>
              <a:t>提供</a:t>
            </a:r>
            <a:r>
              <a:rPr lang="zh-CN" altLang="en-US" sz="1100" dirty="0">
                <a:cs typeface="Huawei Sans" panose="020C0503030203020204" pitchFamily="34" charset="0"/>
              </a:rPr>
              <a:t>了基于</a:t>
            </a:r>
            <a:r>
              <a:rPr lang="en-US" altLang="zh-CN" sz="1100" dirty="0">
                <a:cs typeface="Huawei Sans" panose="020C0503030203020204" pitchFamily="34" charset="0"/>
              </a:rPr>
              <a:t>TVM</a:t>
            </a:r>
            <a:r>
              <a:rPr lang="zh-CN" altLang="en-US" sz="1100" dirty="0">
                <a:cs typeface="Huawei Sans" panose="020C0503030203020204" pitchFamily="34" charset="0"/>
              </a:rPr>
              <a:t>框架的自定义算子开发能力，通过</a:t>
            </a:r>
            <a:r>
              <a:rPr lang="en-US" altLang="zh-CN" sz="1100" dirty="0">
                <a:cs typeface="Huawei Sans" panose="020C0503030203020204" pitchFamily="34" charset="0"/>
              </a:rPr>
              <a:t>TBE</a:t>
            </a:r>
            <a:r>
              <a:rPr lang="zh-CN" altLang="en-US" sz="1100" dirty="0">
                <a:cs typeface="Huawei Sans" panose="020C0503030203020204" pitchFamily="34" charset="0"/>
              </a:rPr>
              <a:t>提供的</a:t>
            </a:r>
            <a:r>
              <a:rPr lang="en-US" altLang="zh-CN" sz="1100" dirty="0">
                <a:cs typeface="Huawei Sans" panose="020C0503030203020204" pitchFamily="34" charset="0"/>
              </a:rPr>
              <a:t>API</a:t>
            </a:r>
            <a:r>
              <a:rPr lang="zh-CN" altLang="en-US" sz="1100" dirty="0">
                <a:cs typeface="Huawei Sans" panose="020C0503030203020204" pitchFamily="34" charset="0"/>
              </a:rPr>
              <a:t>和自定义算子编程开发界面可以完成相应神经网络算子的开发。</a:t>
            </a:r>
            <a:endParaRPr lang="en-US" altLang="zh-CN" sz="1100" dirty="0">
              <a:cs typeface="Huawei Sans" panose="020C0503030203020204" pitchFamily="34" charset="0"/>
            </a:endParaRPr>
          </a:p>
        </p:txBody>
      </p:sp>
      <p:pic>
        <p:nvPicPr>
          <p:cNvPr id="3" name="图片 2"/>
          <p:cNvPicPr>
            <a:picLocks noChangeAspect="1"/>
          </p:cNvPicPr>
          <p:nvPr/>
        </p:nvPicPr>
        <p:blipFill>
          <a:blip r:embed="rId3"/>
          <a:stretch>
            <a:fillRect/>
          </a:stretch>
        </p:blipFill>
        <p:spPr>
          <a:xfrm>
            <a:off x="484452" y="2372022"/>
            <a:ext cx="2060339" cy="3032534"/>
          </a:xfrm>
          <a:prstGeom prst="rect">
            <a:avLst/>
          </a:prstGeom>
        </p:spPr>
      </p:pic>
      <p:pic>
        <p:nvPicPr>
          <p:cNvPr id="5" name="图片 4"/>
          <p:cNvPicPr>
            <a:picLocks noChangeAspect="1"/>
          </p:cNvPicPr>
          <p:nvPr/>
        </p:nvPicPr>
        <p:blipFill>
          <a:blip r:embed="rId4"/>
          <a:stretch>
            <a:fillRect/>
          </a:stretch>
        </p:blipFill>
        <p:spPr>
          <a:xfrm>
            <a:off x="6447847" y="2268747"/>
            <a:ext cx="2220645" cy="3286664"/>
          </a:xfrm>
          <a:prstGeom prst="rect">
            <a:avLst/>
          </a:prstGeom>
        </p:spPr>
      </p:pic>
      <p:sp>
        <p:nvSpPr>
          <p:cNvPr id="9" name="矩形 8"/>
          <p:cNvSpPr/>
          <p:nvPr/>
        </p:nvSpPr>
        <p:spPr>
          <a:xfrm>
            <a:off x="355633" y="1708720"/>
            <a:ext cx="2433271" cy="369188"/>
          </a:xfrm>
          <a:prstGeom prst="rect">
            <a:avLst/>
          </a:prstGeom>
        </p:spPr>
        <p:txBody>
          <a:bodyPr wrap="square">
            <a:spAutoFit/>
          </a:bodyPr>
          <a:lstStyle/>
          <a:p>
            <a:pPr algn="ctr" defTabSz="914034" fontAlgn="base">
              <a:lnSpc>
                <a:spcPct val="150000"/>
              </a:lnSpc>
              <a:spcBef>
                <a:spcPts val="600"/>
              </a:spcBef>
              <a:spcAft>
                <a:spcPct val="0"/>
              </a:spcAft>
              <a:buSzPct val="60000"/>
            </a:pPr>
            <a:r>
              <a:rPr lang="en-US" altLang="zh-CN" sz="1200" b="1" dirty="0"/>
              <a:t>TBE</a:t>
            </a:r>
            <a:r>
              <a:rPr lang="zh-CN" altLang="en-US" sz="1200" b="1" dirty="0"/>
              <a:t>在昇腾软件栈中的逻辑架构</a:t>
            </a:r>
            <a:endParaRPr lang="en-US" altLang="zh-CN" sz="1200" dirty="0"/>
          </a:p>
        </p:txBody>
      </p:sp>
      <p:sp>
        <p:nvSpPr>
          <p:cNvPr id="10" name="矩形 9"/>
          <p:cNvSpPr/>
          <p:nvPr/>
        </p:nvSpPr>
        <p:spPr>
          <a:xfrm>
            <a:off x="8668492" y="1609813"/>
            <a:ext cx="3300916" cy="4716676"/>
          </a:xfrm>
          <a:prstGeom prst="rect">
            <a:avLst/>
          </a:prstGeom>
        </p:spPr>
        <p:txBody>
          <a:bodyPr wrap="square">
            <a:spAutoFit/>
          </a:bodyPr>
          <a:lstStyle/>
          <a:p>
            <a:pPr marL="302279" indent="-302279" defTabSz="914034" fontAlgn="base">
              <a:lnSpc>
                <a:spcPct val="150000"/>
              </a:lnSpc>
              <a:spcBef>
                <a:spcPts val="600"/>
              </a:spcBef>
              <a:spcAft>
                <a:spcPct val="0"/>
              </a:spcAft>
              <a:buSzPct val="50000"/>
              <a:buFont typeface="Wingdings" panose="05000000000000000000" pitchFamily="2" charset="2"/>
              <a:buChar char="l"/>
            </a:pPr>
            <a:r>
              <a:rPr lang="en-US" altLang="zh-CN" sz="1100" b="1" dirty="0">
                <a:cs typeface="Huawei Sans" panose="020C0503030203020204" pitchFamily="34" charset="0"/>
              </a:rPr>
              <a:t>DSL</a:t>
            </a:r>
            <a:r>
              <a:rPr lang="zh-CN" altLang="en-US" sz="1100" b="1" dirty="0">
                <a:cs typeface="Huawei Sans" panose="020C0503030203020204" pitchFamily="34" charset="0"/>
              </a:rPr>
              <a:t>模块：</a:t>
            </a:r>
            <a:r>
              <a:rPr lang="zh-CN" altLang="en-US" sz="1100" dirty="0">
                <a:cs typeface="Huawei Sans" panose="020C0503030203020204" pitchFamily="34" charset="0"/>
              </a:rPr>
              <a:t>面向开发者，提供算子逻辑的编写的接口（</a:t>
            </a:r>
            <a:r>
              <a:rPr lang="en-US" altLang="zh-CN" sz="1100" dirty="0">
                <a:cs typeface="Huawei Sans" panose="020C0503030203020204" pitchFamily="34" charset="0"/>
              </a:rPr>
              <a:t>Compute</a:t>
            </a:r>
            <a:r>
              <a:rPr lang="zh-CN" altLang="en-US" sz="1100" dirty="0">
                <a:cs typeface="Huawei Sans" panose="020C0503030203020204" pitchFamily="34" charset="0"/>
              </a:rPr>
              <a:t>接口），使用接口来编写算子。</a:t>
            </a:r>
          </a:p>
          <a:p>
            <a:pPr marL="302279" indent="-302279" defTabSz="914034" fontAlgn="base">
              <a:lnSpc>
                <a:spcPct val="150000"/>
              </a:lnSpc>
              <a:spcBef>
                <a:spcPts val="600"/>
              </a:spcBef>
              <a:spcAft>
                <a:spcPct val="0"/>
              </a:spcAft>
              <a:buSzPct val="50000"/>
              <a:buFont typeface="Wingdings" panose="05000000000000000000" pitchFamily="2" charset="2"/>
              <a:buChar char="l"/>
            </a:pPr>
            <a:r>
              <a:rPr lang="en-US" altLang="zh-CN" sz="1100" b="1" dirty="0">
                <a:cs typeface="Huawei Sans" panose="020C0503030203020204" pitchFamily="34" charset="0"/>
              </a:rPr>
              <a:t>Schedule</a:t>
            </a:r>
            <a:r>
              <a:rPr lang="zh-CN" altLang="en-US" sz="1100" b="1" dirty="0">
                <a:cs typeface="Huawei Sans" panose="020C0503030203020204" pitchFamily="34" charset="0"/>
              </a:rPr>
              <a:t>模块：</a:t>
            </a:r>
            <a:r>
              <a:rPr lang="zh-CN" altLang="en-US" sz="1100" dirty="0">
                <a:cs typeface="Huawei Sans" panose="020C0503030203020204" pitchFamily="34" charset="0"/>
              </a:rPr>
              <a:t>用于描述指定</a:t>
            </a:r>
            <a:r>
              <a:rPr lang="en-US" altLang="zh-CN" sz="1100" dirty="0">
                <a:cs typeface="Huawei Sans" panose="020C0503030203020204" pitchFamily="34" charset="0"/>
              </a:rPr>
              <a:t>shape</a:t>
            </a:r>
            <a:r>
              <a:rPr lang="zh-CN" altLang="en-US" sz="1100" dirty="0">
                <a:cs typeface="Huawei Sans" panose="020C0503030203020204" pitchFamily="34" charset="0"/>
              </a:rPr>
              <a:t>下算子如何在昇腾</a:t>
            </a:r>
            <a:r>
              <a:rPr lang="en-US" altLang="zh-CN" sz="1100" dirty="0">
                <a:cs typeface="Huawei Sans" panose="020C0503030203020204" pitchFamily="34" charset="0"/>
              </a:rPr>
              <a:t>AI</a:t>
            </a:r>
            <a:r>
              <a:rPr lang="zh-CN" altLang="en-US" sz="1100" dirty="0">
                <a:cs typeface="Huawei Sans" panose="020C0503030203020204" pitchFamily="34" charset="0"/>
              </a:rPr>
              <a:t>处理器上进行切分，包括</a:t>
            </a:r>
            <a:r>
              <a:rPr lang="en-US" altLang="zh-CN" sz="1100" dirty="0">
                <a:cs typeface="Huawei Sans" panose="020C0503030203020204" pitchFamily="34" charset="0"/>
              </a:rPr>
              <a:t>Cube</a:t>
            </a:r>
            <a:r>
              <a:rPr lang="zh-CN" altLang="en-US" sz="1100" dirty="0">
                <a:cs typeface="Huawei Sans" panose="020C0503030203020204" pitchFamily="34" charset="0"/>
              </a:rPr>
              <a:t>类算子的切分、</a:t>
            </a:r>
            <a:r>
              <a:rPr lang="en-US" altLang="zh-CN" sz="1100" dirty="0">
                <a:cs typeface="Huawei Sans" panose="020C0503030203020204" pitchFamily="34" charset="0"/>
              </a:rPr>
              <a:t>Vector</a:t>
            </a:r>
            <a:r>
              <a:rPr lang="zh-CN" altLang="en-US" sz="1100" dirty="0">
                <a:cs typeface="Huawei Sans" panose="020C0503030203020204" pitchFamily="34" charset="0"/>
              </a:rPr>
              <a:t>类算子的切分，它们仍然使用的是社区提供的调度原语来描述。</a:t>
            </a:r>
          </a:p>
          <a:p>
            <a:pPr marL="302279" indent="-302279" defTabSz="914034" fontAlgn="base">
              <a:lnSpc>
                <a:spcPct val="150000"/>
              </a:lnSpc>
              <a:spcBef>
                <a:spcPts val="600"/>
              </a:spcBef>
              <a:spcAft>
                <a:spcPct val="0"/>
              </a:spcAft>
              <a:buSzPct val="50000"/>
              <a:buFont typeface="Wingdings" panose="05000000000000000000" pitchFamily="2" charset="2"/>
              <a:buChar char="l"/>
            </a:pPr>
            <a:r>
              <a:rPr lang="en-US" altLang="zh-CN" sz="1100" b="1" dirty="0">
                <a:cs typeface="Huawei Sans" panose="020C0503030203020204" pitchFamily="34" charset="0"/>
              </a:rPr>
              <a:t>IR</a:t>
            </a:r>
            <a:r>
              <a:rPr lang="zh-CN" altLang="en-US" sz="1100" b="1" dirty="0">
                <a:cs typeface="Huawei Sans" panose="020C0503030203020204" pitchFamily="34" charset="0"/>
              </a:rPr>
              <a:t>模块：</a:t>
            </a:r>
            <a:r>
              <a:rPr lang="zh-CN" altLang="en-US" sz="1100" dirty="0">
                <a:cs typeface="Huawei Sans" panose="020C0503030203020204" pitchFamily="34" charset="0"/>
              </a:rPr>
              <a:t>借用社区的</a:t>
            </a:r>
            <a:r>
              <a:rPr lang="en-US" altLang="zh-CN" sz="1100" dirty="0">
                <a:cs typeface="Huawei Sans" panose="020C0503030203020204" pitchFamily="34" charset="0"/>
              </a:rPr>
              <a:t>IR</a:t>
            </a:r>
            <a:r>
              <a:rPr lang="zh-CN" altLang="en-US" sz="1100" dirty="0">
                <a:cs typeface="Huawei Sans" panose="020C0503030203020204" pitchFamily="34" charset="0"/>
              </a:rPr>
              <a:t>来表示的，包括</a:t>
            </a:r>
            <a:r>
              <a:rPr lang="en-US" altLang="zh-CN" sz="1100" dirty="0">
                <a:cs typeface="Huawei Sans" panose="020C0503030203020204" pitchFamily="34" charset="0"/>
              </a:rPr>
              <a:t>IR</a:t>
            </a:r>
            <a:r>
              <a:rPr lang="zh-CN" altLang="en-US" sz="1100" dirty="0">
                <a:cs typeface="Huawei Sans" panose="020C0503030203020204" pitchFamily="34" charset="0"/>
              </a:rPr>
              <a:t>变形、</a:t>
            </a:r>
            <a:r>
              <a:rPr lang="en-US" altLang="zh-CN" sz="1100" dirty="0">
                <a:cs typeface="Huawei Sans" panose="020C0503030203020204" pitchFamily="34" charset="0"/>
              </a:rPr>
              <a:t>AST</a:t>
            </a:r>
            <a:r>
              <a:rPr lang="zh-CN" altLang="en-US" sz="1100" dirty="0">
                <a:cs typeface="Huawei Sans" panose="020C0503030203020204" pitchFamily="34" charset="0"/>
              </a:rPr>
              <a:t>树的维护等功能。</a:t>
            </a:r>
          </a:p>
          <a:p>
            <a:pPr marL="302279" indent="-302279" defTabSz="914034" fontAlgn="base">
              <a:lnSpc>
                <a:spcPct val="150000"/>
              </a:lnSpc>
              <a:spcBef>
                <a:spcPts val="600"/>
              </a:spcBef>
              <a:spcAft>
                <a:spcPct val="0"/>
              </a:spcAft>
              <a:buSzPct val="50000"/>
              <a:buFont typeface="Wingdings" panose="05000000000000000000" pitchFamily="2" charset="2"/>
              <a:buChar char="l"/>
            </a:pPr>
            <a:r>
              <a:rPr lang="zh-CN" altLang="en-US" sz="1100" b="1" dirty="0">
                <a:cs typeface="Huawei Sans" panose="020C0503030203020204" pitchFamily="34" charset="0"/>
              </a:rPr>
              <a:t>编译优化（</a:t>
            </a:r>
            <a:r>
              <a:rPr lang="en-US" altLang="zh-CN" sz="1100" b="1" dirty="0">
                <a:cs typeface="Huawei Sans" panose="020C0503030203020204" pitchFamily="34" charset="0"/>
              </a:rPr>
              <a:t>Pass</a:t>
            </a:r>
            <a:r>
              <a:rPr lang="zh-CN" altLang="en-US" sz="1100" b="1" dirty="0">
                <a:cs typeface="Huawei Sans" panose="020C0503030203020204" pitchFamily="34" charset="0"/>
              </a:rPr>
              <a:t>）：</a:t>
            </a:r>
            <a:r>
              <a:rPr lang="zh-CN" altLang="en-US" sz="1100" dirty="0">
                <a:cs typeface="Huawei Sans" panose="020C0503030203020204" pitchFamily="34" charset="0"/>
              </a:rPr>
              <a:t>对生成的</a:t>
            </a:r>
            <a:r>
              <a:rPr lang="en-US" altLang="zh-CN" sz="1100" dirty="0">
                <a:cs typeface="Huawei Sans" panose="020C0503030203020204" pitchFamily="34" charset="0"/>
              </a:rPr>
              <a:t>IR</a:t>
            </a:r>
            <a:r>
              <a:rPr lang="zh-CN" altLang="en-US" sz="1100" dirty="0">
                <a:cs typeface="Huawei Sans" panose="020C0503030203020204" pitchFamily="34" charset="0"/>
              </a:rPr>
              <a:t>进行编译优化，优化的方式有双缓冲（</a:t>
            </a:r>
            <a:r>
              <a:rPr lang="en-US" altLang="zh-CN" sz="1100" dirty="0">
                <a:cs typeface="Huawei Sans" panose="020C0503030203020204" pitchFamily="34" charset="0"/>
              </a:rPr>
              <a:t>Double Buffer</a:t>
            </a:r>
            <a:r>
              <a:rPr lang="zh-CN" altLang="en-US" sz="1100" dirty="0">
                <a:cs typeface="Huawei Sans" panose="020C0503030203020204" pitchFamily="34" charset="0"/>
              </a:rPr>
              <a:t>）、流水线（</a:t>
            </a:r>
            <a:r>
              <a:rPr lang="en-US" altLang="zh-CN" sz="1100" dirty="0">
                <a:cs typeface="Huawei Sans" panose="020C0503030203020204" pitchFamily="34" charset="0"/>
              </a:rPr>
              <a:t>Pipeline</a:t>
            </a:r>
            <a:r>
              <a:rPr lang="zh-CN" altLang="en-US" sz="1100" dirty="0">
                <a:cs typeface="Huawei Sans" panose="020C0503030203020204" pitchFamily="34" charset="0"/>
              </a:rPr>
              <a:t>）同步、内存分配管理、指令映射、分块适配矩阵计算单元等。</a:t>
            </a:r>
          </a:p>
          <a:p>
            <a:pPr marL="302279" indent="-302279" defTabSz="914034" fontAlgn="base">
              <a:lnSpc>
                <a:spcPct val="150000"/>
              </a:lnSpc>
              <a:spcBef>
                <a:spcPts val="600"/>
              </a:spcBef>
              <a:spcAft>
                <a:spcPct val="0"/>
              </a:spcAft>
              <a:buSzPct val="50000"/>
              <a:buFont typeface="Wingdings" panose="05000000000000000000" pitchFamily="2" charset="2"/>
              <a:buChar char="l"/>
            </a:pPr>
            <a:r>
              <a:rPr lang="zh-CN" altLang="en-US" sz="1100" b="1" dirty="0">
                <a:cs typeface="Huawei Sans" panose="020C0503030203020204" pitchFamily="34" charset="0"/>
              </a:rPr>
              <a:t>代码生成模块（</a:t>
            </a:r>
            <a:r>
              <a:rPr lang="en-US" altLang="zh-CN" sz="1100" b="1" dirty="0" err="1">
                <a:cs typeface="Huawei Sans" panose="020C0503030203020204" pitchFamily="34" charset="0"/>
              </a:rPr>
              <a:t>CodeGen</a:t>
            </a:r>
            <a:r>
              <a:rPr lang="zh-CN" altLang="en-US" sz="1100" b="1" dirty="0">
                <a:cs typeface="Huawei Sans" panose="020C0503030203020204" pitchFamily="34" charset="0"/>
              </a:rPr>
              <a:t>）：</a:t>
            </a:r>
            <a:r>
              <a:rPr lang="en-US" altLang="zh-CN" sz="1100" dirty="0" err="1">
                <a:cs typeface="Huawei Sans" panose="020C0503030203020204" pitchFamily="34" charset="0"/>
              </a:rPr>
              <a:t>CodeGen</a:t>
            </a:r>
            <a:r>
              <a:rPr lang="zh-CN" altLang="en-US" sz="1100" dirty="0">
                <a:cs typeface="Huawei Sans" panose="020C0503030203020204" pitchFamily="34" charset="0"/>
              </a:rPr>
              <a:t>生成类</a:t>
            </a:r>
            <a:r>
              <a:rPr lang="en-US" altLang="zh-CN" sz="1100" dirty="0">
                <a:cs typeface="Huawei Sans" panose="020C0503030203020204" pitchFamily="34" charset="0"/>
              </a:rPr>
              <a:t>C</a:t>
            </a:r>
            <a:r>
              <a:rPr lang="zh-CN" altLang="en-US" sz="1100" dirty="0">
                <a:cs typeface="Huawei Sans" panose="020C0503030203020204" pitchFamily="34" charset="0"/>
              </a:rPr>
              <a:t>代码的临时文件，这个临时代码文件可以通过编译器生成算子的实现文件，可被网络模型直接加载调用。</a:t>
            </a:r>
            <a:endParaRPr lang="en-US" altLang="zh-CN" sz="1100" dirty="0">
              <a:cs typeface="Huawei Sans" panose="020C0503030203020204" pitchFamily="34" charset="0"/>
            </a:endParaRPr>
          </a:p>
        </p:txBody>
      </p:sp>
      <p:sp>
        <p:nvSpPr>
          <p:cNvPr id="11" name="矩形 10"/>
          <p:cNvSpPr/>
          <p:nvPr/>
        </p:nvSpPr>
        <p:spPr>
          <a:xfrm>
            <a:off x="6484924" y="1708720"/>
            <a:ext cx="2239383" cy="369188"/>
          </a:xfrm>
          <a:prstGeom prst="rect">
            <a:avLst/>
          </a:prstGeom>
        </p:spPr>
        <p:txBody>
          <a:bodyPr wrap="square">
            <a:spAutoFit/>
          </a:bodyPr>
          <a:lstStyle/>
          <a:p>
            <a:pPr algn="ctr" defTabSz="914034" fontAlgn="base">
              <a:lnSpc>
                <a:spcPct val="150000"/>
              </a:lnSpc>
              <a:spcBef>
                <a:spcPts val="600"/>
              </a:spcBef>
              <a:spcAft>
                <a:spcPct val="0"/>
              </a:spcAft>
              <a:buSzPct val="60000"/>
            </a:pPr>
            <a:r>
              <a:rPr lang="en-US" altLang="zh-CN" sz="1200" b="1" dirty="0"/>
              <a:t>TBE</a:t>
            </a:r>
            <a:r>
              <a:rPr lang="zh-CN" altLang="en-US" sz="1200" b="1" dirty="0"/>
              <a:t>功能框架</a:t>
            </a:r>
            <a:endParaRPr lang="en-US" altLang="zh-CN" sz="1200" dirty="0"/>
          </a:p>
        </p:txBody>
      </p:sp>
    </p:spTree>
    <p:extLst>
      <p:ext uri="{BB962C8B-B14F-4D97-AF65-F5344CB8AC3E}">
        <p14:creationId xmlns:p14="http://schemas.microsoft.com/office/powerpoint/2010/main" val="302571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sz="3200" dirty="0">
                <a:cs typeface="+mn-ea"/>
              </a:rPr>
              <a:t>软件架构 </a:t>
            </a:r>
            <a:r>
              <a:rPr lang="en-US" altLang="zh-CN" sz="3200" dirty="0">
                <a:cs typeface="+mn-ea"/>
              </a:rPr>
              <a:t>—— HCCL</a:t>
            </a:r>
            <a:r>
              <a:rPr lang="zh-CN" altLang="en-US" sz="3200" dirty="0" smtClean="0">
                <a:cs typeface="+mn-ea"/>
              </a:rPr>
              <a:t>子系统</a:t>
            </a:r>
            <a:endParaRPr lang="en-US" sz="3200" dirty="0">
              <a:cs typeface="+mn-ea"/>
            </a:endParaRPr>
          </a:p>
        </p:txBody>
      </p:sp>
      <p:sp>
        <p:nvSpPr>
          <p:cNvPr id="3" name="文本占位符 2"/>
          <p:cNvSpPr>
            <a:spLocks noGrp="1"/>
          </p:cNvSpPr>
          <p:nvPr>
            <p:ph type="body" sz="quarter" idx="10"/>
          </p:nvPr>
        </p:nvSpPr>
        <p:spPr>
          <a:xfrm>
            <a:off x="598350" y="1134961"/>
            <a:ext cx="5203136" cy="906133"/>
          </a:xfrm>
        </p:spPr>
        <p:txBody>
          <a:bodyPr/>
          <a:lstStyle/>
          <a:p>
            <a:r>
              <a:rPr lang="en-US" altLang="zh-CN" sz="1200" b="1" dirty="0"/>
              <a:t>HCCL (Huawei Collective Communication Library)</a:t>
            </a:r>
            <a:r>
              <a:rPr lang="zh-CN" altLang="en-US" sz="1200" b="1" dirty="0"/>
              <a:t>：</a:t>
            </a:r>
            <a:r>
              <a:rPr lang="zh-CN" altLang="en-US" sz="1200" dirty="0"/>
              <a:t>集合通信对外提供集合通信算子，支持网卡及集群不同节点间的</a:t>
            </a:r>
            <a:r>
              <a:rPr lang="en-US" altLang="zh-CN" sz="1200" dirty="0" err="1"/>
              <a:t>RoCE</a:t>
            </a:r>
            <a:r>
              <a:rPr lang="zh-CN" altLang="en-US" sz="1200" dirty="0"/>
              <a:t>传输功能，为分布式训练中不同</a:t>
            </a:r>
            <a:r>
              <a:rPr lang="en-US" altLang="zh-CN" sz="1200" dirty="0" err="1"/>
              <a:t>npu</a:t>
            </a:r>
            <a:r>
              <a:rPr lang="zh-CN" altLang="en-US" sz="1200" dirty="0"/>
              <a:t>之间提供高效的数据传输能力。</a:t>
            </a:r>
            <a:endParaRPr lang="en-US" altLang="zh-CN" sz="1200" dirty="0"/>
          </a:p>
          <a:p>
            <a:endParaRPr lang="en-US" sz="1200" dirty="0"/>
          </a:p>
        </p:txBody>
      </p:sp>
      <p:pic>
        <p:nvPicPr>
          <p:cNvPr id="2" name="图片 1"/>
          <p:cNvPicPr>
            <a:picLocks noChangeAspect="1"/>
          </p:cNvPicPr>
          <p:nvPr/>
        </p:nvPicPr>
        <p:blipFill>
          <a:blip r:embed="rId3"/>
          <a:stretch>
            <a:fillRect/>
          </a:stretch>
        </p:blipFill>
        <p:spPr>
          <a:xfrm>
            <a:off x="571516" y="2242605"/>
            <a:ext cx="5256805" cy="4087838"/>
          </a:xfrm>
          <a:prstGeom prst="rect">
            <a:avLst/>
          </a:prstGeom>
        </p:spPr>
      </p:pic>
      <p:sp>
        <p:nvSpPr>
          <p:cNvPr id="8" name="内容占位符 4"/>
          <p:cNvSpPr txBox="1">
            <a:spLocks/>
          </p:cNvSpPr>
          <p:nvPr/>
        </p:nvSpPr>
        <p:spPr bwMode="auto">
          <a:xfrm>
            <a:off x="6029864" y="1265415"/>
            <a:ext cx="5600110" cy="5089466"/>
          </a:xfrm>
          <a:prstGeom prst="rect">
            <a:avLst/>
          </a:prstGeom>
          <a:noFill/>
          <a:ln w="9525">
            <a:noFill/>
            <a:miter lim="800000"/>
            <a:headEnd/>
            <a:tailEnd/>
          </a:ln>
        </p:spPr>
        <p:txBody>
          <a:bodyPr vert="horz" wrap="square" lIns="80141" tIns="40071" rIns="80141" bIns="40071" numCol="1" anchor="t" anchorCtr="0" compatLnSpc="1">
            <a:prstTxWarp prst="textNoShape">
              <a:avLst/>
            </a:prstTxWarp>
          </a:bodyPr>
          <a:lstStyle>
            <a:lvl1pPr marL="302279" indent="-302279" algn="l" defTabSz="914034" rtl="0" eaLnBrk="1" fontAlgn="ctr" latinLnBrk="0" hangingPunct="1">
              <a:lnSpc>
                <a:spcPct val="140000"/>
              </a:lnSpc>
              <a:spcBef>
                <a:spcPts val="792"/>
              </a:spcBef>
              <a:buSzPct val="50000"/>
              <a:buFont typeface="Wingdings" panose="05000000000000000000" pitchFamily="2" charset="2"/>
              <a:buChar char="l"/>
              <a:defRPr sz="2199" kern="1200" baseline="0">
                <a:solidFill>
                  <a:schemeClr val="tx1"/>
                </a:solidFill>
                <a:latin typeface="Huawei Sans" panose="020C0503030203020204" pitchFamily="34" charset="0"/>
                <a:ea typeface="方正兰亭黑简体" panose="02000000000000000000" pitchFamily="2" charset="-122"/>
                <a:cs typeface="Huawei Sans" panose="020C0503030203020204" pitchFamily="34" charset="0"/>
              </a:defRPr>
            </a:lvl1pPr>
            <a:lvl2pPr marL="654938" indent="-251899" algn="l" defTabSz="914034" rtl="0" eaLnBrk="1" fontAlgn="ctr" latinLnBrk="0" hangingPunct="1">
              <a:lnSpc>
                <a:spcPct val="140000"/>
              </a:lnSpc>
              <a:spcBef>
                <a:spcPts val="720"/>
              </a:spcBef>
              <a:buClrTx/>
              <a:buSzPct val="50000"/>
              <a:buFont typeface="Wingdings" panose="05000000000000000000" pitchFamily="2" charset="2"/>
              <a:buChar char="p"/>
              <a:defRPr sz="1999" kern="1200">
                <a:solidFill>
                  <a:schemeClr val="tx1"/>
                </a:solidFill>
                <a:latin typeface="Huawei Sans" panose="020C0503030203020204" pitchFamily="34" charset="0"/>
                <a:ea typeface="方正兰亭黑简体" panose="02000000000000000000" pitchFamily="2" charset="-122"/>
                <a:cs typeface="+mn-cs"/>
              </a:defRPr>
            </a:lvl2pPr>
            <a:lvl3pPr marL="1003998" indent="-201519" algn="l" defTabSz="914034" rtl="0" eaLnBrk="1" fontAlgn="ctr" latinLnBrk="0" hangingPunct="1">
              <a:lnSpc>
                <a:spcPct val="140000"/>
              </a:lnSpc>
              <a:spcBef>
                <a:spcPts val="648"/>
              </a:spcBef>
              <a:buClrTx/>
              <a:buSzPct val="50000"/>
              <a:buFont typeface="Wingdings" panose="05000000000000000000" pitchFamily="2" charset="2"/>
              <a:buChar char="n"/>
              <a:defRPr sz="1799" kern="1200">
                <a:solidFill>
                  <a:schemeClr val="tx1"/>
                </a:solidFill>
                <a:latin typeface="Huawei Sans" panose="020C0503030203020204" pitchFamily="34" charset="0"/>
                <a:ea typeface="方正兰亭黑简体" panose="02000000000000000000" pitchFamily="2" charset="-122"/>
                <a:cs typeface="+mn-cs"/>
              </a:defRPr>
            </a:lvl3pPr>
            <a:lvl4pPr marL="1399840" indent="-197921" algn="l" defTabSz="914034" rtl="0" eaLnBrk="1" fontAlgn="ctr" latinLnBrk="0" hangingPunct="1">
              <a:lnSpc>
                <a:spcPct val="140000"/>
              </a:lnSpc>
              <a:spcBef>
                <a:spcPts val="576"/>
              </a:spcBef>
              <a:buFont typeface="Huawei Sans" panose="020C0503030203020204" pitchFamily="34" charset="0"/>
              <a:buChar char="−"/>
              <a:defRPr sz="1599" kern="1200">
                <a:solidFill>
                  <a:schemeClr val="tx1"/>
                </a:solidFill>
                <a:latin typeface="Huawei Sans" panose="020C0503030203020204" pitchFamily="34" charset="0"/>
                <a:ea typeface="方正兰亭黑简体" panose="02000000000000000000" pitchFamily="2" charset="-122"/>
                <a:cs typeface="+mn-cs"/>
              </a:defRPr>
            </a:lvl4pPr>
            <a:lvl5pPr marL="1802879" indent="-201519" algn="l" defTabSz="914034" rtl="0" eaLnBrk="1" fontAlgn="ctr" latinLnBrk="0" hangingPunct="1">
              <a:lnSpc>
                <a:spcPct val="140000"/>
              </a:lnSpc>
              <a:spcBef>
                <a:spcPts val="576"/>
              </a:spcBef>
              <a:buFont typeface="Huawei Sans" panose="020C0503030203020204" pitchFamily="34" charset="0"/>
              <a:buChar char="~"/>
              <a:defRPr sz="1399" kern="1200">
                <a:solidFill>
                  <a:schemeClr val="tx1"/>
                </a:solidFill>
                <a:latin typeface="Huawei Sans" panose="020C0503030203020204" pitchFamily="34" charset="0"/>
                <a:ea typeface="方正兰亭黑简体" panose="02000000000000000000" pitchFamily="2" charset="-122"/>
                <a:cs typeface="+mn-cs"/>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fontAlgn="base">
              <a:lnSpc>
                <a:spcPct val="150000"/>
              </a:lnSpc>
              <a:spcBef>
                <a:spcPts val="600"/>
              </a:spcBef>
              <a:spcAft>
                <a:spcPct val="0"/>
              </a:spcAft>
            </a:pPr>
            <a:r>
              <a:rPr lang="zh-CN" altLang="en-US" sz="1400" b="1" dirty="0">
                <a:latin typeface="+mn-lt"/>
                <a:ea typeface="+mn-ea"/>
              </a:rPr>
              <a:t>集合通信的功能框架主要包括以下部分：</a:t>
            </a: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HCOM</a:t>
            </a:r>
            <a:r>
              <a:rPr lang="zh-CN" altLang="en-US" sz="1200" dirty="0">
                <a:latin typeface="+mn-lt"/>
                <a:ea typeface="+mn-ea"/>
                <a:cs typeface="+mn-ea"/>
              </a:rPr>
              <a:t>适配器：实现框架图模式新流程适配。提供初始化</a:t>
            </a:r>
            <a:r>
              <a:rPr lang="en-US" altLang="zh-CN" sz="1200" dirty="0">
                <a:latin typeface="+mn-lt"/>
                <a:ea typeface="+mn-ea"/>
                <a:cs typeface="+mn-ea"/>
              </a:rPr>
              <a:t>/</a:t>
            </a:r>
            <a:r>
              <a:rPr lang="zh-CN" altLang="en-US" sz="1200" dirty="0">
                <a:latin typeface="+mn-lt"/>
                <a:ea typeface="+mn-ea"/>
                <a:cs typeface="+mn-ea"/>
              </a:rPr>
              <a:t>算子运行时信息获取</a:t>
            </a:r>
            <a:r>
              <a:rPr lang="en-US" altLang="zh-CN" sz="1200" dirty="0">
                <a:latin typeface="+mn-lt"/>
                <a:ea typeface="+mn-ea"/>
                <a:cs typeface="+mn-ea"/>
              </a:rPr>
              <a:t>/</a:t>
            </a:r>
            <a:r>
              <a:rPr lang="zh-CN" altLang="en-US" sz="1200" dirty="0">
                <a:latin typeface="+mn-lt"/>
                <a:ea typeface="+mn-ea"/>
                <a:cs typeface="+mn-ea"/>
              </a:rPr>
              <a:t>算子编译加载</a:t>
            </a:r>
            <a:r>
              <a:rPr lang="en-US" altLang="zh-CN" sz="1200" dirty="0">
                <a:latin typeface="+mn-lt"/>
                <a:ea typeface="+mn-ea"/>
                <a:cs typeface="+mn-ea"/>
              </a:rPr>
              <a:t>/</a:t>
            </a:r>
            <a:r>
              <a:rPr lang="zh-CN" altLang="en-US" sz="1200" dirty="0">
                <a:latin typeface="+mn-lt"/>
                <a:ea typeface="+mn-ea"/>
                <a:cs typeface="+mn-ea"/>
              </a:rPr>
              <a:t>资源销毁等功能接口。</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HCCL Graph API</a:t>
            </a:r>
            <a:r>
              <a:rPr lang="zh-CN" altLang="en-US" sz="1200" dirty="0">
                <a:latin typeface="+mn-lt"/>
                <a:ea typeface="+mn-ea"/>
                <a:cs typeface="+mn-ea"/>
              </a:rPr>
              <a:t>：完成图模式下集合通信操作对外接口适配，通过图引擎支持不同的框架。功能包含通信域初始化</a:t>
            </a:r>
            <a:r>
              <a:rPr lang="en-US" altLang="zh-CN" sz="1200" dirty="0">
                <a:latin typeface="+mn-lt"/>
                <a:ea typeface="+mn-ea"/>
                <a:cs typeface="+mn-ea"/>
              </a:rPr>
              <a:t>/</a:t>
            </a:r>
            <a:r>
              <a:rPr lang="zh-CN" altLang="en-US" sz="1200" dirty="0">
                <a:latin typeface="+mn-lt"/>
                <a:ea typeface="+mn-ea"/>
                <a:cs typeface="+mn-ea"/>
              </a:rPr>
              <a:t>销毁；模型绑定</a:t>
            </a:r>
            <a:r>
              <a:rPr lang="en-US" altLang="zh-CN" sz="1200" dirty="0">
                <a:latin typeface="+mn-lt"/>
                <a:ea typeface="+mn-ea"/>
                <a:cs typeface="+mn-ea"/>
              </a:rPr>
              <a:t>/</a:t>
            </a:r>
            <a:r>
              <a:rPr lang="zh-CN" altLang="en-US" sz="1200" dirty="0">
                <a:latin typeface="+mn-lt"/>
                <a:ea typeface="+mn-ea"/>
                <a:cs typeface="+mn-ea"/>
              </a:rPr>
              <a:t>解绑定；提供</a:t>
            </a:r>
            <a:r>
              <a:rPr lang="en-US" altLang="zh-CN" sz="1200" dirty="0" err="1">
                <a:latin typeface="+mn-lt"/>
                <a:ea typeface="+mn-ea"/>
                <a:cs typeface="+mn-ea"/>
              </a:rPr>
              <a:t>Allreduce</a:t>
            </a:r>
            <a:r>
              <a:rPr lang="en-US" altLang="zh-CN" sz="1200" dirty="0">
                <a:latin typeface="+mn-lt"/>
                <a:ea typeface="+mn-ea"/>
                <a:cs typeface="+mn-ea"/>
              </a:rPr>
              <a:t>/</a:t>
            </a:r>
            <a:r>
              <a:rPr lang="en-US" altLang="zh-CN" sz="1200" dirty="0" err="1">
                <a:latin typeface="+mn-lt"/>
                <a:ea typeface="+mn-ea"/>
                <a:cs typeface="+mn-ea"/>
              </a:rPr>
              <a:t>allgather</a:t>
            </a:r>
            <a:r>
              <a:rPr lang="en-US" altLang="zh-CN" sz="1200" dirty="0">
                <a:latin typeface="+mn-lt"/>
                <a:ea typeface="+mn-ea"/>
                <a:cs typeface="+mn-ea"/>
              </a:rPr>
              <a:t>/ broadcast/reduce-scatter</a:t>
            </a:r>
            <a:r>
              <a:rPr lang="zh-CN" altLang="en-US" sz="1200" dirty="0">
                <a:latin typeface="+mn-lt"/>
                <a:ea typeface="+mn-ea"/>
                <a:cs typeface="+mn-ea"/>
              </a:rPr>
              <a:t>集合通信操作。</a:t>
            </a: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HCCL OP API</a:t>
            </a:r>
            <a:r>
              <a:rPr lang="zh-CN" altLang="en-US" sz="1200" dirty="0">
                <a:latin typeface="+mn-lt"/>
                <a:ea typeface="+mn-ea"/>
                <a:cs typeface="+mn-ea"/>
              </a:rPr>
              <a:t>：提供单算子模式下集合通信操作功能，支持不同的框架。</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HCCL Core</a:t>
            </a:r>
            <a:r>
              <a:rPr lang="zh-CN" altLang="en-US" sz="1200" dirty="0">
                <a:latin typeface="+mn-lt"/>
                <a:ea typeface="+mn-ea"/>
                <a:cs typeface="+mn-ea"/>
              </a:rPr>
              <a:t>层</a:t>
            </a:r>
            <a:r>
              <a:rPr lang="en-US" altLang="zh-CN" sz="1200" dirty="0">
                <a:latin typeface="+mn-lt"/>
                <a:ea typeface="+mn-ea"/>
                <a:cs typeface="+mn-ea"/>
              </a:rPr>
              <a:t>API</a:t>
            </a:r>
            <a:r>
              <a:rPr lang="zh-CN" altLang="en-US" sz="1200" dirty="0">
                <a:latin typeface="+mn-lt"/>
                <a:ea typeface="+mn-ea"/>
                <a:cs typeface="+mn-ea"/>
              </a:rPr>
              <a:t>算法适配：实现对外集合通信操作的分解，调用通信维护模块和操作执行模块提供的接口完成指定集合通信的功能。</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err="1">
                <a:latin typeface="+mn-lt"/>
                <a:ea typeface="+mn-ea"/>
                <a:cs typeface="+mn-ea"/>
              </a:rPr>
              <a:t>Comm</a:t>
            </a:r>
            <a:r>
              <a:rPr lang="zh-CN" altLang="en-US" sz="1200" dirty="0">
                <a:latin typeface="+mn-lt"/>
                <a:ea typeface="+mn-ea"/>
                <a:cs typeface="+mn-ea"/>
              </a:rPr>
              <a:t>通信域维护模块：提供不同拓扑算法的子通信域初始化接口，用户</a:t>
            </a:r>
            <a:r>
              <a:rPr lang="en-US" altLang="zh-CN" sz="1200" dirty="0">
                <a:latin typeface="+mn-lt"/>
                <a:ea typeface="+mn-ea"/>
                <a:cs typeface="+mn-ea"/>
              </a:rPr>
              <a:t>rank</a:t>
            </a:r>
            <a:r>
              <a:rPr lang="zh-CN" altLang="en-US" sz="1200" dirty="0">
                <a:latin typeface="+mn-lt"/>
                <a:ea typeface="+mn-ea"/>
                <a:cs typeface="+mn-ea"/>
              </a:rPr>
              <a:t>到对应子通信域</a:t>
            </a:r>
            <a:r>
              <a:rPr lang="en-US" altLang="zh-CN" sz="1200" dirty="0">
                <a:latin typeface="+mn-lt"/>
                <a:ea typeface="+mn-ea"/>
                <a:cs typeface="+mn-ea"/>
              </a:rPr>
              <a:t>rank</a:t>
            </a:r>
            <a:r>
              <a:rPr lang="zh-CN" altLang="en-US" sz="1200" dirty="0">
                <a:latin typeface="+mn-lt"/>
                <a:ea typeface="+mn-ea"/>
                <a:cs typeface="+mn-ea"/>
              </a:rPr>
              <a:t>的映射接口。</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Executor</a:t>
            </a:r>
            <a:r>
              <a:rPr lang="zh-CN" altLang="en-US" sz="1200" dirty="0">
                <a:latin typeface="+mn-lt"/>
                <a:ea typeface="+mn-ea"/>
                <a:cs typeface="+mn-ea"/>
              </a:rPr>
              <a:t>操作执行模块：实现集合通信操作和算法的抽象。</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Link</a:t>
            </a:r>
            <a:r>
              <a:rPr lang="zh-CN" altLang="en-US" sz="1200" dirty="0">
                <a:latin typeface="+mn-lt"/>
                <a:ea typeface="+mn-ea"/>
                <a:cs typeface="+mn-ea"/>
              </a:rPr>
              <a:t>数据交互模块：实现集合通信操作过程中的数据收、发以及所需的同步接口，为子通信域提供数据通信连接实例的创建和销毁接口。</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Topo</a:t>
            </a:r>
            <a:r>
              <a:rPr lang="zh-CN" altLang="en-US" sz="1200" dirty="0">
                <a:latin typeface="+mn-lt"/>
                <a:ea typeface="+mn-ea"/>
                <a:cs typeface="+mn-ea"/>
              </a:rPr>
              <a:t>模块：负责</a:t>
            </a:r>
            <a:r>
              <a:rPr lang="en-US" altLang="zh-CN" sz="1200" dirty="0">
                <a:latin typeface="+mn-lt"/>
                <a:ea typeface="+mn-ea"/>
                <a:cs typeface="+mn-ea"/>
              </a:rPr>
              <a:t>server</a:t>
            </a:r>
            <a:r>
              <a:rPr lang="zh-CN" altLang="en-US" sz="1200" dirty="0">
                <a:latin typeface="+mn-lt"/>
                <a:ea typeface="+mn-ea"/>
                <a:cs typeface="+mn-ea"/>
              </a:rPr>
              <a:t>内处理多</a:t>
            </a:r>
            <a:r>
              <a:rPr lang="en-US" altLang="zh-CN" sz="1200" dirty="0" err="1">
                <a:latin typeface="+mn-lt"/>
                <a:ea typeface="+mn-ea"/>
                <a:cs typeface="+mn-ea"/>
              </a:rPr>
              <a:t>npu</a:t>
            </a:r>
            <a:r>
              <a:rPr lang="zh-CN" altLang="en-US" sz="1200" dirty="0">
                <a:latin typeface="+mn-lt"/>
                <a:ea typeface="+mn-ea"/>
                <a:cs typeface="+mn-ea"/>
              </a:rPr>
              <a:t>的算法排序等。</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Wrapper</a:t>
            </a:r>
            <a:r>
              <a:rPr lang="zh-CN" altLang="en-US" sz="1200" dirty="0">
                <a:latin typeface="+mn-lt"/>
                <a:ea typeface="+mn-ea"/>
                <a:cs typeface="+mn-ea"/>
              </a:rPr>
              <a:t>模块：实现</a:t>
            </a:r>
            <a:r>
              <a:rPr lang="en-US" altLang="zh-CN" sz="1200" dirty="0">
                <a:latin typeface="+mn-lt"/>
                <a:ea typeface="+mn-ea"/>
                <a:cs typeface="+mn-ea"/>
              </a:rPr>
              <a:t>task</a:t>
            </a:r>
            <a:r>
              <a:rPr lang="zh-CN" altLang="en-US" sz="1200" dirty="0">
                <a:latin typeface="+mn-lt"/>
                <a:ea typeface="+mn-ea"/>
                <a:cs typeface="+mn-ea"/>
              </a:rPr>
              <a:t>下发和资源</a:t>
            </a:r>
            <a:r>
              <a:rPr lang="en-US" altLang="zh-CN" sz="1200" dirty="0">
                <a:latin typeface="+mn-lt"/>
                <a:ea typeface="+mn-ea"/>
                <a:cs typeface="+mn-ea"/>
              </a:rPr>
              <a:t>(stream/mem)</a:t>
            </a:r>
            <a:r>
              <a:rPr lang="zh-CN" altLang="en-US" sz="1200" dirty="0">
                <a:latin typeface="+mn-lt"/>
                <a:ea typeface="+mn-ea"/>
                <a:cs typeface="+mn-ea"/>
              </a:rPr>
              <a:t>的封装。</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HCCP</a:t>
            </a:r>
            <a:r>
              <a:rPr lang="zh-CN" altLang="en-US" sz="1200" dirty="0">
                <a:latin typeface="+mn-lt"/>
                <a:ea typeface="+mn-ea"/>
                <a:cs typeface="+mn-ea"/>
              </a:rPr>
              <a:t>模块：实现控制面的信息交互，以及</a:t>
            </a:r>
            <a:r>
              <a:rPr lang="en-US" altLang="zh-CN" sz="1200" dirty="0">
                <a:latin typeface="+mn-lt"/>
                <a:ea typeface="+mn-ea"/>
                <a:cs typeface="+mn-ea"/>
              </a:rPr>
              <a:t>NIC</a:t>
            </a:r>
            <a:r>
              <a:rPr lang="zh-CN" altLang="en-US" sz="1200" dirty="0">
                <a:latin typeface="+mn-lt"/>
                <a:ea typeface="+mn-ea"/>
                <a:cs typeface="+mn-ea"/>
              </a:rPr>
              <a:t>和</a:t>
            </a:r>
            <a:r>
              <a:rPr lang="en-US" altLang="zh-CN" sz="1200" dirty="0" err="1">
                <a:latin typeface="+mn-lt"/>
                <a:ea typeface="+mn-ea"/>
                <a:cs typeface="+mn-ea"/>
              </a:rPr>
              <a:t>RoCE</a:t>
            </a:r>
            <a:r>
              <a:rPr lang="zh-CN" altLang="en-US" sz="1200" dirty="0">
                <a:latin typeface="+mn-lt"/>
                <a:ea typeface="+mn-ea"/>
                <a:cs typeface="+mn-ea"/>
              </a:rPr>
              <a:t>相关功能</a:t>
            </a:r>
            <a:r>
              <a:rPr lang="zh-CN" altLang="en-US" sz="1200" dirty="0" smtClean="0">
                <a:latin typeface="+mn-lt"/>
                <a:ea typeface="+mn-ea"/>
                <a:cs typeface="+mn-ea"/>
              </a:rPr>
              <a:t>。</a:t>
            </a:r>
            <a:endParaRPr lang="en-US" altLang="zh-CN" sz="1200" dirty="0">
              <a:latin typeface="+mn-lt"/>
              <a:ea typeface="+mn-ea"/>
              <a:cs typeface="+mn-ea"/>
            </a:endParaRPr>
          </a:p>
        </p:txBody>
      </p:sp>
    </p:spTree>
    <p:extLst>
      <p:ext uri="{BB962C8B-B14F-4D97-AF65-F5344CB8AC3E}">
        <p14:creationId xmlns:p14="http://schemas.microsoft.com/office/powerpoint/2010/main" val="3371688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zh-CN" altLang="en-US" b="1" dirty="0" smtClean="0"/>
              <a:t>人工智能芯片发展历史及现状</a:t>
            </a:r>
            <a:endParaRPr lang="en-US" altLang="zh-CN" b="1" dirty="0" smtClean="0"/>
          </a:p>
          <a:p>
            <a:r>
              <a:rPr lang="zh-CN" altLang="en-US" dirty="0" smtClean="0"/>
              <a:t>人工智能芯片的行业背景</a:t>
            </a:r>
            <a:endParaRPr lang="en-US" altLang="zh-CN" dirty="0" smtClean="0"/>
          </a:p>
          <a:p>
            <a:r>
              <a:rPr lang="zh-CN" altLang="en-US" dirty="0"/>
              <a:t>昇</a:t>
            </a:r>
            <a:r>
              <a:rPr lang="zh-CN" altLang="en-US" dirty="0" smtClean="0"/>
              <a:t>腾芯片硬件架构</a:t>
            </a:r>
            <a:endParaRPr lang="en-US" altLang="zh-CN" dirty="0" smtClean="0"/>
          </a:p>
          <a:p>
            <a:r>
              <a:rPr lang="zh-CN" altLang="en-US" dirty="0"/>
              <a:t>昇</a:t>
            </a:r>
            <a:r>
              <a:rPr lang="zh-CN" altLang="en-US" dirty="0" smtClean="0"/>
              <a:t>腾芯片软件架构</a:t>
            </a:r>
            <a:endParaRPr lang="en-US" altLang="zh-CN" dirty="0" smtClean="0"/>
          </a:p>
        </p:txBody>
      </p:sp>
    </p:spTree>
    <p:extLst>
      <p:ext uri="{BB962C8B-B14F-4D97-AF65-F5344CB8AC3E}">
        <p14:creationId xmlns:p14="http://schemas.microsoft.com/office/powerpoint/2010/main" val="403594212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sz="3200" dirty="0">
                <a:cs typeface="+mn-ea"/>
              </a:rPr>
              <a:t>软件架构 </a:t>
            </a:r>
            <a:r>
              <a:rPr lang="en-US" altLang="zh-CN" sz="3200" dirty="0">
                <a:cs typeface="+mn-ea"/>
              </a:rPr>
              <a:t>—— </a:t>
            </a:r>
            <a:r>
              <a:rPr lang="en-US" altLang="zh-CN" sz="3200" dirty="0" err="1">
                <a:cs typeface="+mn-ea"/>
              </a:rPr>
              <a:t>Runtime&amp;TS</a:t>
            </a:r>
            <a:r>
              <a:rPr lang="zh-CN" altLang="en-US" sz="3200" dirty="0">
                <a:cs typeface="+mn-ea"/>
              </a:rPr>
              <a:t>子系统</a:t>
            </a:r>
            <a:endParaRPr lang="en-US" sz="3200" dirty="0">
              <a:cs typeface="+mn-ea"/>
            </a:endParaRPr>
          </a:p>
        </p:txBody>
      </p:sp>
      <p:sp>
        <p:nvSpPr>
          <p:cNvPr id="5" name="文本占位符 4"/>
          <p:cNvSpPr>
            <a:spLocks noGrp="1"/>
          </p:cNvSpPr>
          <p:nvPr>
            <p:ph type="body" sz="quarter" idx="10"/>
          </p:nvPr>
        </p:nvSpPr>
        <p:spPr>
          <a:xfrm>
            <a:off x="5236234" y="1250471"/>
            <a:ext cx="6223930" cy="4879805"/>
          </a:xfrm>
        </p:spPr>
        <p:txBody>
          <a:bodyPr/>
          <a:lstStyle/>
          <a:p>
            <a:pPr fontAlgn="base">
              <a:lnSpc>
                <a:spcPct val="150000"/>
              </a:lnSpc>
              <a:spcBef>
                <a:spcPts val="600"/>
              </a:spcBef>
              <a:spcAft>
                <a:spcPct val="0"/>
              </a:spcAft>
              <a:buSzPct val="60000"/>
            </a:pPr>
            <a:r>
              <a:rPr lang="en-US" altLang="zh-CN" sz="2000" b="1" dirty="0">
                <a:latin typeface="+mn-lt"/>
                <a:ea typeface="+mn-ea"/>
              </a:rPr>
              <a:t>Runtime</a:t>
            </a:r>
            <a:r>
              <a:rPr lang="zh-CN" altLang="en-US" sz="2000" b="1" dirty="0">
                <a:latin typeface="+mn-lt"/>
                <a:ea typeface="+mn-ea"/>
              </a:rPr>
              <a:t>：</a:t>
            </a:r>
            <a:endParaRPr lang="en-US" altLang="zh-CN" sz="2000" b="1" dirty="0">
              <a:latin typeface="+mn-lt"/>
              <a:ea typeface="+mn-ea"/>
            </a:endParaRPr>
          </a:p>
          <a:p>
            <a:pPr marL="654050" lvl="1" indent="-252413" defTabSz="801688" fontAlgn="base">
              <a:lnSpc>
                <a:spcPct val="150000"/>
              </a:lnSpc>
              <a:spcBef>
                <a:spcPct val="0"/>
              </a:spcBef>
              <a:spcAft>
                <a:spcPct val="0"/>
              </a:spcAft>
              <a:buClr>
                <a:schemeClr val="tx1"/>
              </a:buClr>
            </a:pPr>
            <a:r>
              <a:rPr lang="zh-CN" altLang="en-US" sz="1400" dirty="0">
                <a:latin typeface="+mn-lt"/>
                <a:ea typeface="+mn-ea"/>
                <a:cs typeface="+mn-ea"/>
              </a:rPr>
              <a:t>为神经网络的任务分配提供了资源管理通道。</a:t>
            </a:r>
            <a:r>
              <a:rPr lang="en-US" altLang="zh-CN" sz="1400" dirty="0">
                <a:latin typeface="+mn-lt"/>
                <a:ea typeface="+mn-ea"/>
                <a:cs typeface="+mn-ea"/>
              </a:rPr>
              <a:t>Runtime</a:t>
            </a:r>
            <a:r>
              <a:rPr lang="zh-CN" altLang="en-US" sz="1400" dirty="0">
                <a:latin typeface="+mn-lt"/>
                <a:ea typeface="+mn-ea"/>
                <a:cs typeface="+mn-ea"/>
              </a:rPr>
              <a:t>运行在应用程序的进程空间中，为应用程序提供了存储</a:t>
            </a:r>
            <a:r>
              <a:rPr lang="en-US" altLang="zh-CN" sz="1400" dirty="0">
                <a:latin typeface="+mn-lt"/>
                <a:ea typeface="+mn-ea"/>
                <a:cs typeface="+mn-ea"/>
              </a:rPr>
              <a:t>(Memory)</a:t>
            </a:r>
            <a:r>
              <a:rPr lang="zh-CN" altLang="en-US" sz="1400" dirty="0">
                <a:latin typeface="+mn-lt"/>
                <a:ea typeface="+mn-ea"/>
                <a:cs typeface="+mn-ea"/>
              </a:rPr>
              <a:t>管理、设备</a:t>
            </a:r>
            <a:r>
              <a:rPr lang="en-US" altLang="zh-CN" sz="1400" dirty="0">
                <a:latin typeface="+mn-lt"/>
                <a:ea typeface="+mn-ea"/>
                <a:cs typeface="+mn-ea"/>
              </a:rPr>
              <a:t>(Device)</a:t>
            </a:r>
            <a:r>
              <a:rPr lang="zh-CN" altLang="en-US" sz="1400" dirty="0">
                <a:latin typeface="+mn-lt"/>
                <a:ea typeface="+mn-ea"/>
                <a:cs typeface="+mn-ea"/>
              </a:rPr>
              <a:t>管理、执行流</a:t>
            </a:r>
            <a:r>
              <a:rPr lang="en-US" altLang="zh-CN" sz="1400" dirty="0">
                <a:latin typeface="+mn-lt"/>
                <a:ea typeface="+mn-ea"/>
                <a:cs typeface="+mn-ea"/>
              </a:rPr>
              <a:t>(Stream)</a:t>
            </a:r>
            <a:r>
              <a:rPr lang="zh-CN" altLang="en-US" sz="1400" dirty="0">
                <a:latin typeface="+mn-lt"/>
                <a:ea typeface="+mn-ea"/>
                <a:cs typeface="+mn-ea"/>
              </a:rPr>
              <a:t>管理、事件</a:t>
            </a:r>
            <a:r>
              <a:rPr lang="en-US" altLang="zh-CN" sz="1400" dirty="0">
                <a:latin typeface="+mn-lt"/>
                <a:ea typeface="+mn-ea"/>
                <a:cs typeface="+mn-ea"/>
              </a:rPr>
              <a:t>(Event)</a:t>
            </a:r>
            <a:r>
              <a:rPr lang="zh-CN" altLang="en-US" sz="1400" dirty="0">
                <a:latin typeface="+mn-lt"/>
                <a:ea typeface="+mn-ea"/>
                <a:cs typeface="+mn-ea"/>
              </a:rPr>
              <a:t>管理、核</a:t>
            </a:r>
            <a:r>
              <a:rPr lang="en-US" altLang="zh-CN" sz="1400" dirty="0">
                <a:latin typeface="+mn-lt"/>
                <a:ea typeface="+mn-ea"/>
                <a:cs typeface="+mn-ea"/>
              </a:rPr>
              <a:t>(Kernel)</a:t>
            </a:r>
            <a:r>
              <a:rPr lang="zh-CN" altLang="en-US" sz="1400" dirty="0">
                <a:latin typeface="+mn-lt"/>
                <a:ea typeface="+mn-ea"/>
                <a:cs typeface="+mn-ea"/>
              </a:rPr>
              <a:t>函数执行等功能。</a:t>
            </a:r>
            <a:endParaRPr lang="en-US" altLang="zh-CN" sz="1400" dirty="0">
              <a:latin typeface="+mn-lt"/>
              <a:ea typeface="+mn-ea"/>
              <a:cs typeface="+mn-ea"/>
            </a:endParaRPr>
          </a:p>
          <a:p>
            <a:pPr fontAlgn="base">
              <a:lnSpc>
                <a:spcPct val="150000"/>
              </a:lnSpc>
              <a:spcBef>
                <a:spcPts val="600"/>
              </a:spcBef>
              <a:spcAft>
                <a:spcPct val="0"/>
              </a:spcAft>
              <a:buSzPct val="60000"/>
            </a:pPr>
            <a:r>
              <a:rPr lang="en-US" altLang="zh-CN" sz="1600" b="1" dirty="0">
                <a:latin typeface="+mn-lt"/>
                <a:ea typeface="+mn-ea"/>
              </a:rPr>
              <a:t>Task Schedule</a:t>
            </a:r>
            <a:r>
              <a:rPr lang="zh-CN" altLang="en-US" sz="1600" b="1" dirty="0">
                <a:latin typeface="+mn-lt"/>
                <a:ea typeface="+mn-ea"/>
              </a:rPr>
              <a:t>：</a:t>
            </a:r>
            <a:endParaRPr lang="en-US" altLang="zh-CN" sz="1600" b="1" dirty="0">
              <a:latin typeface="+mn-lt"/>
              <a:ea typeface="+mn-ea"/>
            </a:endParaRPr>
          </a:p>
          <a:p>
            <a:pPr marL="654050" lvl="1" indent="-252413" defTabSz="801688" fontAlgn="base">
              <a:lnSpc>
                <a:spcPct val="150000"/>
              </a:lnSpc>
              <a:spcBef>
                <a:spcPct val="0"/>
              </a:spcBef>
              <a:spcAft>
                <a:spcPct val="0"/>
              </a:spcAft>
              <a:buClr>
                <a:schemeClr val="tx1"/>
              </a:buClr>
            </a:pPr>
            <a:r>
              <a:rPr lang="zh-CN" altLang="en-US" sz="1400" dirty="0">
                <a:latin typeface="+mn-lt"/>
                <a:ea typeface="+mn-ea"/>
                <a:cs typeface="+mn-ea"/>
              </a:rPr>
              <a:t>运行在</a:t>
            </a:r>
            <a:r>
              <a:rPr lang="en-US" altLang="zh-CN" sz="1400" dirty="0">
                <a:latin typeface="+mn-lt"/>
                <a:ea typeface="+mn-ea"/>
                <a:cs typeface="+mn-ea"/>
              </a:rPr>
              <a:t>Device</a:t>
            </a:r>
            <a:r>
              <a:rPr lang="zh-CN" altLang="en-US" sz="1400" dirty="0">
                <a:latin typeface="+mn-lt"/>
                <a:ea typeface="+mn-ea"/>
                <a:cs typeface="+mn-ea"/>
              </a:rPr>
              <a:t>侧的任务调度</a:t>
            </a:r>
            <a:r>
              <a:rPr lang="en-US" altLang="zh-CN" sz="1400" dirty="0">
                <a:latin typeface="+mn-lt"/>
                <a:ea typeface="+mn-ea"/>
                <a:cs typeface="+mn-ea"/>
              </a:rPr>
              <a:t>CPU </a:t>
            </a:r>
            <a:r>
              <a:rPr lang="zh-CN" altLang="en-US" sz="1400" dirty="0">
                <a:latin typeface="+mn-lt"/>
                <a:ea typeface="+mn-ea"/>
                <a:cs typeface="+mn-ea"/>
              </a:rPr>
              <a:t>上，负责将</a:t>
            </a:r>
            <a:r>
              <a:rPr lang="en-US" altLang="zh-CN" sz="1400" dirty="0">
                <a:latin typeface="+mn-lt"/>
                <a:ea typeface="+mn-ea"/>
                <a:cs typeface="+mn-ea"/>
              </a:rPr>
              <a:t>Runtime</a:t>
            </a:r>
            <a:r>
              <a:rPr lang="zh-CN" altLang="en-US" sz="1400" dirty="0">
                <a:latin typeface="+mn-lt"/>
                <a:ea typeface="+mn-ea"/>
                <a:cs typeface="+mn-ea"/>
              </a:rPr>
              <a:t>分发的具体任务进一步分发到</a:t>
            </a:r>
            <a:r>
              <a:rPr lang="en-US" altLang="zh-CN" sz="1400" dirty="0">
                <a:latin typeface="+mn-lt"/>
                <a:ea typeface="+mn-ea"/>
                <a:cs typeface="+mn-ea"/>
              </a:rPr>
              <a:t>AICPU </a:t>
            </a:r>
            <a:r>
              <a:rPr lang="zh-CN" altLang="en-US" sz="1400" dirty="0">
                <a:latin typeface="+mn-lt"/>
                <a:ea typeface="+mn-ea"/>
                <a:cs typeface="+mn-ea"/>
              </a:rPr>
              <a:t>上。它也可以通过硬件任务调度器（</a:t>
            </a:r>
            <a:r>
              <a:rPr lang="en-US" altLang="zh-CN" sz="1400" dirty="0">
                <a:latin typeface="+mn-lt"/>
                <a:ea typeface="+mn-ea"/>
                <a:cs typeface="+mn-ea"/>
              </a:rPr>
              <a:t>HWTS</a:t>
            </a:r>
            <a:r>
              <a:rPr lang="zh-CN" altLang="en-US" sz="1400" dirty="0">
                <a:latin typeface="+mn-lt"/>
                <a:ea typeface="+mn-ea"/>
                <a:cs typeface="+mn-ea"/>
              </a:rPr>
              <a:t>）把任务分配到</a:t>
            </a:r>
            <a:r>
              <a:rPr lang="en-US" altLang="zh-CN" sz="1400" dirty="0">
                <a:latin typeface="+mn-lt"/>
                <a:ea typeface="+mn-ea"/>
                <a:cs typeface="+mn-ea"/>
              </a:rPr>
              <a:t>AI Core</a:t>
            </a:r>
            <a:r>
              <a:rPr lang="zh-CN" altLang="en-US" sz="1400" dirty="0">
                <a:latin typeface="+mn-lt"/>
                <a:ea typeface="+mn-ea"/>
                <a:cs typeface="+mn-ea"/>
              </a:rPr>
              <a:t>上执行，并在执行完成后返回任务执行的结果给运行管理器。通常</a:t>
            </a:r>
            <a:r>
              <a:rPr lang="en-US" altLang="zh-CN" sz="1400" dirty="0">
                <a:latin typeface="+mn-lt"/>
                <a:ea typeface="+mn-ea"/>
                <a:cs typeface="+mn-ea"/>
              </a:rPr>
              <a:t>Task Schedule</a:t>
            </a:r>
            <a:r>
              <a:rPr lang="zh-CN" altLang="en-US" sz="1400" dirty="0">
                <a:latin typeface="+mn-lt"/>
                <a:ea typeface="+mn-ea"/>
                <a:cs typeface="+mn-ea"/>
              </a:rPr>
              <a:t>处理的主要事务有</a:t>
            </a:r>
            <a:r>
              <a:rPr lang="en-US" altLang="zh-CN" sz="1400" dirty="0">
                <a:latin typeface="+mn-lt"/>
                <a:ea typeface="+mn-ea"/>
                <a:cs typeface="+mn-ea"/>
              </a:rPr>
              <a:t>AI Core</a:t>
            </a:r>
            <a:r>
              <a:rPr lang="zh-CN" altLang="en-US" sz="1400" dirty="0">
                <a:latin typeface="+mn-lt"/>
                <a:ea typeface="+mn-ea"/>
                <a:cs typeface="+mn-ea"/>
              </a:rPr>
              <a:t>任务、</a:t>
            </a:r>
            <a:r>
              <a:rPr lang="en-US" altLang="zh-CN" sz="1400" dirty="0">
                <a:latin typeface="+mn-lt"/>
                <a:ea typeface="+mn-ea"/>
                <a:cs typeface="+mn-ea"/>
              </a:rPr>
              <a:t>AI CPU </a:t>
            </a:r>
            <a:r>
              <a:rPr lang="zh-CN" altLang="en-US" sz="1400" dirty="0">
                <a:latin typeface="+mn-lt"/>
                <a:ea typeface="+mn-ea"/>
                <a:cs typeface="+mn-ea"/>
              </a:rPr>
              <a:t>任务、内存复制任务、事件记录任务、事件等待任务、清理维护</a:t>
            </a:r>
            <a:r>
              <a:rPr lang="en-US" altLang="zh-CN" sz="1400" dirty="0">
                <a:latin typeface="+mn-lt"/>
                <a:ea typeface="+mn-ea"/>
                <a:cs typeface="+mn-ea"/>
              </a:rPr>
              <a:t>(Maintenance)</a:t>
            </a:r>
            <a:r>
              <a:rPr lang="zh-CN" altLang="en-US" sz="1400" dirty="0">
                <a:latin typeface="+mn-lt"/>
                <a:ea typeface="+mn-ea"/>
                <a:cs typeface="+mn-ea"/>
              </a:rPr>
              <a:t>任务和性能分析</a:t>
            </a:r>
            <a:r>
              <a:rPr lang="en-US" altLang="zh-CN" sz="1400" dirty="0">
                <a:latin typeface="+mn-lt"/>
                <a:ea typeface="+mn-ea"/>
                <a:cs typeface="+mn-ea"/>
              </a:rPr>
              <a:t>(Profiling)</a:t>
            </a:r>
            <a:r>
              <a:rPr lang="zh-CN" altLang="en-US" sz="1400" dirty="0" smtClean="0">
                <a:latin typeface="+mn-lt"/>
                <a:ea typeface="+mn-ea"/>
                <a:cs typeface="+mn-ea"/>
              </a:rPr>
              <a:t>任务。</a:t>
            </a:r>
            <a:endParaRPr lang="en-US" altLang="zh-CN" sz="1400" dirty="0">
              <a:latin typeface="+mn-lt"/>
              <a:ea typeface="+mn-ea"/>
              <a:cs typeface="+mn-ea"/>
            </a:endParaRPr>
          </a:p>
        </p:txBody>
      </p:sp>
      <p:pic>
        <p:nvPicPr>
          <p:cNvPr id="2" name="图片 1"/>
          <p:cNvPicPr>
            <a:picLocks noChangeAspect="1"/>
          </p:cNvPicPr>
          <p:nvPr/>
        </p:nvPicPr>
        <p:blipFill>
          <a:blip r:embed="rId2"/>
          <a:stretch>
            <a:fillRect/>
          </a:stretch>
        </p:blipFill>
        <p:spPr>
          <a:xfrm>
            <a:off x="854014" y="1368113"/>
            <a:ext cx="4132683" cy="4899059"/>
          </a:xfrm>
          <a:prstGeom prst="rect">
            <a:avLst/>
          </a:prstGeom>
        </p:spPr>
      </p:pic>
    </p:spTree>
    <p:extLst>
      <p:ext uri="{BB962C8B-B14F-4D97-AF65-F5344CB8AC3E}">
        <p14:creationId xmlns:p14="http://schemas.microsoft.com/office/powerpoint/2010/main" val="1443823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3200" dirty="0">
                <a:cs typeface="+mn-ea"/>
              </a:rPr>
              <a:t>软件架构 </a:t>
            </a:r>
            <a:r>
              <a:rPr lang="en-US" altLang="zh-CN" sz="3200" dirty="0">
                <a:cs typeface="+mn-ea"/>
              </a:rPr>
              <a:t>—— AICPU</a:t>
            </a:r>
            <a:r>
              <a:rPr lang="zh-CN" altLang="en-US" sz="3200" dirty="0" smtClean="0">
                <a:cs typeface="+mn-ea"/>
              </a:rPr>
              <a:t>子系统</a:t>
            </a:r>
            <a:endParaRPr lang="en-US" sz="3200" dirty="0">
              <a:cs typeface="+mn-ea"/>
            </a:endParaRPr>
          </a:p>
        </p:txBody>
      </p:sp>
      <p:sp>
        <p:nvSpPr>
          <p:cNvPr id="3" name="文本占位符 2"/>
          <p:cNvSpPr>
            <a:spLocks noGrp="1"/>
          </p:cNvSpPr>
          <p:nvPr>
            <p:ph type="body" sz="quarter" idx="10"/>
          </p:nvPr>
        </p:nvSpPr>
        <p:spPr>
          <a:xfrm>
            <a:off x="4524555" y="1144469"/>
            <a:ext cx="6888164" cy="4879805"/>
          </a:xfrm>
        </p:spPr>
        <p:txBody>
          <a:bodyPr/>
          <a:lstStyle/>
          <a:p>
            <a:pPr fontAlgn="base">
              <a:lnSpc>
                <a:spcPct val="150000"/>
              </a:lnSpc>
              <a:spcBef>
                <a:spcPts val="600"/>
              </a:spcBef>
              <a:spcAft>
                <a:spcPct val="0"/>
              </a:spcAft>
              <a:buSzPct val="60000"/>
            </a:pPr>
            <a:r>
              <a:rPr lang="en-US" altLang="zh-CN" sz="1200" b="1" dirty="0">
                <a:latin typeface="+mn-lt"/>
                <a:ea typeface="+mn-ea"/>
              </a:rPr>
              <a:t>AICPU</a:t>
            </a:r>
            <a:r>
              <a:rPr lang="zh-CN" altLang="en-US" sz="1200" b="1" dirty="0">
                <a:latin typeface="+mn-lt"/>
                <a:ea typeface="+mn-ea"/>
              </a:rPr>
              <a:t>子系统提供两大功能：</a:t>
            </a:r>
            <a:endParaRPr lang="en-US" altLang="zh-CN" sz="1200" b="1" dirty="0">
              <a:latin typeface="+mn-lt"/>
              <a:ea typeface="+mn-ea"/>
            </a:endParaRPr>
          </a:p>
          <a:p>
            <a:pPr marL="171381" indent="-171381" fontAlgn="base">
              <a:lnSpc>
                <a:spcPct val="150000"/>
              </a:lnSpc>
              <a:spcBef>
                <a:spcPts val="600"/>
              </a:spcBef>
              <a:spcAft>
                <a:spcPct val="0"/>
              </a:spcAft>
              <a:buSzPct val="60000"/>
            </a:pPr>
            <a:r>
              <a:rPr lang="en-US" altLang="zh-CN" sz="1200" b="1" dirty="0">
                <a:latin typeface="+mn-lt"/>
                <a:ea typeface="+mn-ea"/>
              </a:rPr>
              <a:t>AICPU</a:t>
            </a:r>
            <a:r>
              <a:rPr lang="zh-CN" altLang="en-US" sz="1200" b="1" dirty="0">
                <a:latin typeface="+mn-lt"/>
                <a:ea typeface="+mn-ea"/>
              </a:rPr>
              <a:t>算子编译（部署在</a:t>
            </a:r>
            <a:r>
              <a:rPr lang="en-US" altLang="zh-CN" sz="1200" b="1" dirty="0">
                <a:latin typeface="+mn-lt"/>
                <a:ea typeface="+mn-ea"/>
              </a:rPr>
              <a:t>Host</a:t>
            </a:r>
            <a:r>
              <a:rPr lang="zh-CN" altLang="en-US" sz="1200" b="1" dirty="0">
                <a:latin typeface="+mn-lt"/>
                <a:ea typeface="+mn-ea"/>
              </a:rPr>
              <a:t>）</a:t>
            </a:r>
            <a:endParaRPr lang="en-US" altLang="zh-CN" sz="1200" b="1" dirty="0">
              <a:latin typeface="+mn-lt"/>
              <a:ea typeface="+mn-ea"/>
            </a:endParaRPr>
          </a:p>
          <a:p>
            <a:pPr marL="654050" lvl="1" indent="-252413" defTabSz="801688" fontAlgn="base">
              <a:lnSpc>
                <a:spcPct val="150000"/>
              </a:lnSpc>
              <a:spcBef>
                <a:spcPct val="0"/>
              </a:spcBef>
              <a:spcAft>
                <a:spcPct val="0"/>
              </a:spcAft>
              <a:buClr>
                <a:schemeClr val="tx1"/>
              </a:buClr>
            </a:pPr>
            <a:r>
              <a:rPr lang="en-US" altLang="zh-CN" sz="1100" dirty="0">
                <a:latin typeface="+mn-lt"/>
                <a:ea typeface="+mn-ea"/>
                <a:cs typeface="+mn-ea"/>
              </a:rPr>
              <a:t>AICPU</a:t>
            </a:r>
            <a:r>
              <a:rPr lang="zh-CN" altLang="en-US" sz="1100" dirty="0">
                <a:latin typeface="+mn-lt"/>
                <a:ea typeface="+mn-ea"/>
                <a:cs typeface="+mn-ea"/>
              </a:rPr>
              <a:t>算子信息库：包括</a:t>
            </a:r>
            <a:r>
              <a:rPr lang="en-US" altLang="zh-CN" sz="1100" dirty="0">
                <a:latin typeface="+mn-lt"/>
                <a:ea typeface="+mn-ea"/>
                <a:cs typeface="+mn-ea"/>
              </a:rPr>
              <a:t>TF</a:t>
            </a:r>
            <a:r>
              <a:rPr lang="zh-CN" altLang="en-US" sz="1100" dirty="0">
                <a:latin typeface="+mn-lt"/>
                <a:ea typeface="+mn-ea"/>
                <a:cs typeface="+mn-ea"/>
              </a:rPr>
              <a:t>算子信息库支持的</a:t>
            </a:r>
            <a:r>
              <a:rPr lang="en-US" altLang="zh-CN" sz="1100" dirty="0">
                <a:latin typeface="+mn-lt"/>
                <a:ea typeface="+mn-ea"/>
                <a:cs typeface="+mn-ea"/>
              </a:rPr>
              <a:t>TF</a:t>
            </a:r>
            <a:r>
              <a:rPr lang="zh-CN" altLang="en-US" sz="1100" dirty="0">
                <a:latin typeface="+mn-lt"/>
                <a:ea typeface="+mn-ea"/>
                <a:cs typeface="+mn-ea"/>
              </a:rPr>
              <a:t>算子名称、支持的</a:t>
            </a:r>
            <a:r>
              <a:rPr lang="en-US" altLang="zh-CN" sz="1100" dirty="0">
                <a:latin typeface="+mn-lt"/>
                <a:ea typeface="+mn-ea"/>
                <a:cs typeface="+mn-ea"/>
              </a:rPr>
              <a:t>format</a:t>
            </a:r>
            <a:r>
              <a:rPr lang="zh-CN" altLang="en-US" sz="1100" dirty="0">
                <a:latin typeface="+mn-lt"/>
                <a:ea typeface="+mn-ea"/>
                <a:cs typeface="+mn-ea"/>
              </a:rPr>
              <a:t>等。</a:t>
            </a:r>
          </a:p>
          <a:p>
            <a:pPr marL="654050" lvl="1" indent="-252413" defTabSz="801688" fontAlgn="base">
              <a:lnSpc>
                <a:spcPct val="150000"/>
              </a:lnSpc>
              <a:spcBef>
                <a:spcPct val="0"/>
              </a:spcBef>
              <a:spcAft>
                <a:spcPct val="0"/>
              </a:spcAft>
              <a:buClr>
                <a:schemeClr val="tx1"/>
              </a:buClr>
            </a:pPr>
            <a:r>
              <a:rPr lang="en-US" altLang="zh-CN" sz="1100" dirty="0">
                <a:latin typeface="+mn-lt"/>
                <a:ea typeface="+mn-ea"/>
                <a:cs typeface="+mn-ea"/>
              </a:rPr>
              <a:t>AICPU</a:t>
            </a:r>
            <a:r>
              <a:rPr lang="zh-CN" altLang="en-US" sz="1100" dirty="0">
                <a:latin typeface="+mn-lt"/>
                <a:ea typeface="+mn-ea"/>
                <a:cs typeface="+mn-ea"/>
              </a:rPr>
              <a:t>图优化器：实现</a:t>
            </a:r>
            <a:r>
              <a:rPr lang="en-US" altLang="zh-CN" sz="1100" dirty="0">
                <a:latin typeface="+mn-lt"/>
                <a:ea typeface="+mn-ea"/>
                <a:cs typeface="+mn-ea"/>
              </a:rPr>
              <a:t>TF</a:t>
            </a:r>
            <a:r>
              <a:rPr lang="zh-CN" altLang="en-US" sz="1100" dirty="0">
                <a:latin typeface="+mn-lt"/>
                <a:ea typeface="+mn-ea"/>
                <a:cs typeface="+mn-ea"/>
              </a:rPr>
              <a:t>子图优化器，将</a:t>
            </a:r>
            <a:r>
              <a:rPr lang="en-US" altLang="zh-CN" sz="1100" dirty="0">
                <a:latin typeface="+mn-lt"/>
                <a:ea typeface="+mn-ea"/>
                <a:cs typeface="+mn-ea"/>
              </a:rPr>
              <a:t>TF</a:t>
            </a:r>
            <a:r>
              <a:rPr lang="zh-CN" altLang="en-US" sz="1100" dirty="0">
                <a:latin typeface="+mn-lt"/>
                <a:ea typeface="+mn-ea"/>
                <a:cs typeface="+mn-ea"/>
              </a:rPr>
              <a:t>子图优化成单</a:t>
            </a:r>
            <a:r>
              <a:rPr lang="en-US" altLang="zh-CN" sz="1100" dirty="0">
                <a:latin typeface="+mn-lt"/>
                <a:ea typeface="+mn-ea"/>
                <a:cs typeface="+mn-ea"/>
              </a:rPr>
              <a:t>function</a:t>
            </a:r>
            <a:r>
              <a:rPr lang="zh-CN" altLang="en-US" sz="1100" dirty="0">
                <a:latin typeface="+mn-lt"/>
                <a:ea typeface="+mn-ea"/>
                <a:cs typeface="+mn-ea"/>
              </a:rPr>
              <a:t>执行，减少</a:t>
            </a:r>
            <a:r>
              <a:rPr lang="en-US" altLang="zh-CN" sz="1100" dirty="0">
                <a:latin typeface="+mn-lt"/>
                <a:ea typeface="+mn-ea"/>
                <a:cs typeface="+mn-ea"/>
              </a:rPr>
              <a:t>task</a:t>
            </a:r>
            <a:r>
              <a:rPr lang="zh-CN" altLang="en-US" sz="1100" dirty="0">
                <a:latin typeface="+mn-lt"/>
                <a:ea typeface="+mn-ea"/>
                <a:cs typeface="+mn-ea"/>
              </a:rPr>
              <a:t>中断次数，提升</a:t>
            </a:r>
            <a:r>
              <a:rPr lang="en-US" altLang="zh-CN" sz="1100" dirty="0">
                <a:latin typeface="+mn-lt"/>
                <a:ea typeface="+mn-ea"/>
                <a:cs typeface="+mn-ea"/>
              </a:rPr>
              <a:t>AICPU</a:t>
            </a:r>
            <a:r>
              <a:rPr lang="zh-CN" altLang="en-US" sz="1100" dirty="0">
                <a:latin typeface="+mn-lt"/>
                <a:ea typeface="+mn-ea"/>
                <a:cs typeface="+mn-ea"/>
              </a:rPr>
              <a:t>算子执行效率。图优化器同时包含</a:t>
            </a:r>
            <a:r>
              <a:rPr lang="en-US" altLang="zh-CN" sz="1100" dirty="0">
                <a:latin typeface="+mn-lt"/>
                <a:ea typeface="+mn-ea"/>
                <a:cs typeface="+mn-ea"/>
              </a:rPr>
              <a:t>GE IR to TF</a:t>
            </a:r>
            <a:r>
              <a:rPr lang="zh-CN" altLang="en-US" sz="1100" dirty="0">
                <a:latin typeface="+mn-lt"/>
                <a:ea typeface="+mn-ea"/>
                <a:cs typeface="+mn-ea"/>
              </a:rPr>
              <a:t>算子的配置信息，可灵活的设置</a:t>
            </a:r>
            <a:r>
              <a:rPr lang="en-US" altLang="zh-CN" sz="1100" dirty="0">
                <a:latin typeface="+mn-lt"/>
                <a:ea typeface="+mn-ea"/>
                <a:cs typeface="+mn-ea"/>
              </a:rPr>
              <a:t>GE IR </a:t>
            </a:r>
            <a:r>
              <a:rPr lang="zh-CN" altLang="en-US" sz="1100" dirty="0">
                <a:latin typeface="+mn-lt"/>
                <a:ea typeface="+mn-ea"/>
                <a:cs typeface="+mn-ea"/>
              </a:rPr>
              <a:t>与</a:t>
            </a:r>
            <a:r>
              <a:rPr lang="en-US" altLang="zh-CN" sz="1100" dirty="0">
                <a:latin typeface="+mn-lt"/>
                <a:ea typeface="+mn-ea"/>
                <a:cs typeface="+mn-ea"/>
              </a:rPr>
              <a:t>TF </a:t>
            </a:r>
            <a:r>
              <a:rPr lang="zh-CN" altLang="en-US" sz="1100" dirty="0">
                <a:latin typeface="+mn-lt"/>
                <a:ea typeface="+mn-ea"/>
                <a:cs typeface="+mn-ea"/>
              </a:rPr>
              <a:t>算子的映射关系。</a:t>
            </a:r>
            <a:endParaRPr lang="en-US" altLang="zh-CN" sz="1100" dirty="0">
              <a:latin typeface="+mn-lt"/>
              <a:ea typeface="+mn-ea"/>
              <a:cs typeface="+mn-ea"/>
            </a:endParaRPr>
          </a:p>
          <a:p>
            <a:pPr marL="171381" indent="-171381" fontAlgn="base">
              <a:lnSpc>
                <a:spcPct val="150000"/>
              </a:lnSpc>
              <a:spcBef>
                <a:spcPts val="600"/>
              </a:spcBef>
              <a:spcAft>
                <a:spcPct val="0"/>
              </a:spcAft>
              <a:buSzPct val="60000"/>
            </a:pPr>
            <a:r>
              <a:rPr lang="en-US" altLang="zh-CN" sz="1200" b="1" dirty="0">
                <a:latin typeface="+mn-lt"/>
                <a:ea typeface="+mn-ea"/>
              </a:rPr>
              <a:t>ACIPU</a:t>
            </a:r>
            <a:r>
              <a:rPr lang="zh-CN" altLang="en-US" sz="1200" b="1" dirty="0">
                <a:latin typeface="+mn-lt"/>
                <a:ea typeface="+mn-ea"/>
              </a:rPr>
              <a:t>调度执行（部署在</a:t>
            </a:r>
            <a:r>
              <a:rPr lang="en-US" altLang="zh-CN" sz="1200" b="1" dirty="0">
                <a:latin typeface="+mn-lt"/>
                <a:ea typeface="+mn-ea"/>
              </a:rPr>
              <a:t>Device</a:t>
            </a:r>
            <a:r>
              <a:rPr lang="zh-CN" altLang="en-US" sz="1200" b="1" dirty="0">
                <a:latin typeface="+mn-lt"/>
                <a:ea typeface="+mn-ea"/>
              </a:rPr>
              <a:t>）</a:t>
            </a:r>
            <a:endParaRPr lang="en-US" altLang="zh-CN" sz="1200" b="1" dirty="0">
              <a:latin typeface="+mn-lt"/>
              <a:ea typeface="+mn-ea"/>
            </a:endParaRPr>
          </a:p>
          <a:p>
            <a:pPr marL="654050" lvl="1" indent="-252413" defTabSz="801688" fontAlgn="base">
              <a:lnSpc>
                <a:spcPct val="150000"/>
              </a:lnSpc>
              <a:spcBef>
                <a:spcPct val="0"/>
              </a:spcBef>
              <a:spcAft>
                <a:spcPct val="0"/>
              </a:spcAft>
              <a:buClr>
                <a:schemeClr val="tx1"/>
              </a:buClr>
            </a:pPr>
            <a:r>
              <a:rPr lang="en-US" altLang="zh-CN" sz="1100" dirty="0">
                <a:latin typeface="+mn-lt"/>
                <a:ea typeface="+mn-ea"/>
                <a:cs typeface="+mn-ea"/>
              </a:rPr>
              <a:t>AICPU-Scheduler</a:t>
            </a:r>
            <a:r>
              <a:rPr lang="zh-CN" altLang="en-US" sz="1100" dirty="0">
                <a:latin typeface="+mn-lt"/>
                <a:ea typeface="+mn-ea"/>
                <a:cs typeface="+mn-ea"/>
              </a:rPr>
              <a:t>：负责模型、</a:t>
            </a:r>
            <a:r>
              <a:rPr lang="en-US" altLang="zh-CN" sz="1100" dirty="0">
                <a:latin typeface="+mn-lt"/>
                <a:ea typeface="+mn-ea"/>
                <a:cs typeface="+mn-ea"/>
              </a:rPr>
              <a:t>stream</a:t>
            </a:r>
            <a:r>
              <a:rPr lang="zh-CN" altLang="en-US" sz="1100" dirty="0">
                <a:latin typeface="+mn-lt"/>
                <a:ea typeface="+mn-ea"/>
                <a:cs typeface="+mn-ea"/>
              </a:rPr>
              <a:t>等信息管理和模型状态管理；负责与</a:t>
            </a:r>
            <a:r>
              <a:rPr lang="en-US" altLang="zh-CN" sz="1100" dirty="0">
                <a:latin typeface="+mn-lt"/>
                <a:ea typeface="+mn-ea"/>
                <a:cs typeface="+mn-ea"/>
              </a:rPr>
              <a:t>TS</a:t>
            </a:r>
            <a:r>
              <a:rPr lang="zh-CN" altLang="en-US" sz="1100" dirty="0">
                <a:latin typeface="+mn-lt"/>
                <a:ea typeface="+mn-ea"/>
                <a:cs typeface="+mn-ea"/>
              </a:rPr>
              <a:t>交互控制命令，调度模型执行和结束。</a:t>
            </a:r>
          </a:p>
          <a:p>
            <a:pPr marL="654050" lvl="1" indent="-252413" defTabSz="801688" fontAlgn="base">
              <a:lnSpc>
                <a:spcPct val="150000"/>
              </a:lnSpc>
              <a:spcBef>
                <a:spcPct val="0"/>
              </a:spcBef>
              <a:spcAft>
                <a:spcPct val="0"/>
              </a:spcAft>
              <a:buClr>
                <a:schemeClr val="tx1"/>
              </a:buClr>
            </a:pPr>
            <a:r>
              <a:rPr lang="en-US" altLang="zh-CN" sz="1100" dirty="0">
                <a:latin typeface="+mn-lt"/>
                <a:ea typeface="+mn-ea"/>
                <a:cs typeface="+mn-ea"/>
              </a:rPr>
              <a:t>AICPU-Processor</a:t>
            </a:r>
            <a:r>
              <a:rPr lang="zh-CN" altLang="en-US" sz="1100" dirty="0">
                <a:latin typeface="+mn-lt"/>
                <a:ea typeface="+mn-ea"/>
                <a:cs typeface="+mn-ea"/>
              </a:rPr>
              <a:t>：提供</a:t>
            </a:r>
            <a:r>
              <a:rPr lang="en-US" altLang="zh-CN" sz="1100" dirty="0">
                <a:latin typeface="+mn-lt"/>
                <a:ea typeface="+mn-ea"/>
                <a:cs typeface="+mn-ea"/>
              </a:rPr>
              <a:t>AICPU</a:t>
            </a:r>
            <a:r>
              <a:rPr lang="zh-CN" altLang="en-US" sz="1100" dirty="0">
                <a:latin typeface="+mn-lt"/>
                <a:ea typeface="+mn-ea"/>
                <a:cs typeface="+mn-ea"/>
              </a:rPr>
              <a:t>任务工作线程管理和</a:t>
            </a:r>
            <a:r>
              <a:rPr lang="en-US" altLang="zh-CN" sz="1100" dirty="0">
                <a:latin typeface="+mn-lt"/>
                <a:ea typeface="+mn-ea"/>
                <a:cs typeface="+mn-ea"/>
              </a:rPr>
              <a:t>Kernel</a:t>
            </a:r>
            <a:r>
              <a:rPr lang="zh-CN" altLang="en-US" sz="1100" dirty="0">
                <a:latin typeface="+mn-lt"/>
                <a:ea typeface="+mn-ea"/>
                <a:cs typeface="+mn-ea"/>
              </a:rPr>
              <a:t>注册管理。提供</a:t>
            </a:r>
            <a:r>
              <a:rPr lang="en-US" altLang="zh-CN" sz="1100" dirty="0">
                <a:latin typeface="+mn-lt"/>
                <a:ea typeface="+mn-ea"/>
                <a:cs typeface="+mn-ea"/>
              </a:rPr>
              <a:t>task</a:t>
            </a:r>
            <a:r>
              <a:rPr lang="zh-CN" altLang="en-US" sz="1100" dirty="0">
                <a:latin typeface="+mn-lt"/>
                <a:ea typeface="+mn-ea"/>
                <a:cs typeface="+mn-ea"/>
              </a:rPr>
              <a:t>分发功能，将</a:t>
            </a:r>
            <a:r>
              <a:rPr lang="en-US" altLang="zh-CN" sz="1100" dirty="0">
                <a:latin typeface="+mn-lt"/>
                <a:ea typeface="+mn-ea"/>
                <a:cs typeface="+mn-ea"/>
              </a:rPr>
              <a:t>CPU</a:t>
            </a:r>
            <a:r>
              <a:rPr lang="zh-CN" altLang="en-US" sz="1100" dirty="0">
                <a:latin typeface="+mn-lt"/>
                <a:ea typeface="+mn-ea"/>
                <a:cs typeface="+mn-ea"/>
              </a:rPr>
              <a:t>的</a:t>
            </a:r>
            <a:r>
              <a:rPr lang="en-US" altLang="zh-CN" sz="1100" dirty="0">
                <a:latin typeface="+mn-lt"/>
                <a:ea typeface="+mn-ea"/>
                <a:cs typeface="+mn-ea"/>
              </a:rPr>
              <a:t>task</a:t>
            </a:r>
            <a:r>
              <a:rPr lang="zh-CN" altLang="en-US" sz="1100" dirty="0">
                <a:latin typeface="+mn-lt"/>
                <a:ea typeface="+mn-ea"/>
                <a:cs typeface="+mn-ea"/>
              </a:rPr>
              <a:t>分发调度到各</a:t>
            </a:r>
            <a:r>
              <a:rPr lang="en-US" altLang="zh-CN" sz="1100" dirty="0">
                <a:latin typeface="+mn-lt"/>
                <a:ea typeface="+mn-ea"/>
                <a:cs typeface="+mn-ea"/>
              </a:rPr>
              <a:t>AICPU</a:t>
            </a:r>
            <a:r>
              <a:rPr lang="zh-CN" altLang="en-US" sz="1100" dirty="0">
                <a:latin typeface="+mn-lt"/>
                <a:ea typeface="+mn-ea"/>
                <a:cs typeface="+mn-ea"/>
              </a:rPr>
              <a:t>工作线程进行执行。</a:t>
            </a:r>
          </a:p>
          <a:p>
            <a:pPr marL="654050" lvl="1" indent="-252413" defTabSz="801688" fontAlgn="base">
              <a:lnSpc>
                <a:spcPct val="150000"/>
              </a:lnSpc>
              <a:spcBef>
                <a:spcPct val="0"/>
              </a:spcBef>
              <a:spcAft>
                <a:spcPct val="0"/>
              </a:spcAft>
              <a:buClr>
                <a:schemeClr val="tx1"/>
              </a:buClr>
            </a:pPr>
            <a:r>
              <a:rPr lang="en-US" altLang="zh-CN" sz="1100" dirty="0">
                <a:latin typeface="+mn-lt"/>
                <a:ea typeface="+mn-ea"/>
                <a:cs typeface="+mn-ea"/>
              </a:rPr>
              <a:t>AICPU-Kernels</a:t>
            </a:r>
            <a:r>
              <a:rPr lang="zh-CN" altLang="en-US" sz="1100" dirty="0">
                <a:latin typeface="+mn-lt"/>
                <a:ea typeface="+mn-ea"/>
                <a:cs typeface="+mn-ea"/>
              </a:rPr>
              <a:t>：提供</a:t>
            </a:r>
            <a:r>
              <a:rPr lang="en-US" altLang="zh-CN" sz="1100" dirty="0">
                <a:latin typeface="+mn-lt"/>
                <a:ea typeface="+mn-ea"/>
                <a:cs typeface="+mn-ea"/>
              </a:rPr>
              <a:t>CPU</a:t>
            </a:r>
            <a:r>
              <a:rPr lang="zh-CN" altLang="en-US" sz="1100" dirty="0">
                <a:latin typeface="+mn-lt"/>
                <a:ea typeface="+mn-ea"/>
                <a:cs typeface="+mn-ea"/>
              </a:rPr>
              <a:t>算子，</a:t>
            </a:r>
            <a:r>
              <a:rPr lang="en-US" altLang="zh-CN" sz="1100" dirty="0">
                <a:latin typeface="+mn-lt"/>
                <a:ea typeface="+mn-ea"/>
                <a:cs typeface="+mn-ea"/>
              </a:rPr>
              <a:t>TF</a:t>
            </a:r>
            <a:r>
              <a:rPr lang="zh-CN" altLang="en-US" sz="1100" dirty="0">
                <a:latin typeface="+mn-lt"/>
                <a:ea typeface="+mn-ea"/>
                <a:cs typeface="+mn-ea"/>
              </a:rPr>
              <a:t>算子，</a:t>
            </a:r>
            <a:r>
              <a:rPr lang="en-US" altLang="zh-CN" sz="1100" dirty="0">
                <a:latin typeface="+mn-lt"/>
                <a:ea typeface="+mn-ea"/>
                <a:cs typeface="+mn-ea"/>
              </a:rPr>
              <a:t>DVPP</a:t>
            </a:r>
            <a:r>
              <a:rPr lang="zh-CN" altLang="en-US" sz="1100" dirty="0">
                <a:latin typeface="+mn-lt"/>
                <a:ea typeface="+mn-ea"/>
                <a:cs typeface="+mn-ea"/>
              </a:rPr>
              <a:t>算子，</a:t>
            </a:r>
            <a:r>
              <a:rPr lang="en-US" altLang="zh-CN" sz="1100" dirty="0">
                <a:latin typeface="+mn-lt"/>
                <a:ea typeface="+mn-ea"/>
                <a:cs typeface="+mn-ea"/>
              </a:rPr>
              <a:t>FV</a:t>
            </a:r>
            <a:r>
              <a:rPr lang="zh-CN" altLang="en-US" sz="1100" dirty="0">
                <a:latin typeface="+mn-lt"/>
                <a:ea typeface="+mn-ea"/>
                <a:cs typeface="+mn-ea"/>
              </a:rPr>
              <a:t>（短特征）算子的执行功能。</a:t>
            </a:r>
            <a:endParaRPr lang="en-US" altLang="zh-CN" sz="1100" dirty="0">
              <a:latin typeface="+mn-lt"/>
              <a:ea typeface="+mn-ea"/>
              <a:cs typeface="+mn-ea"/>
            </a:endParaRPr>
          </a:p>
          <a:p>
            <a:pPr fontAlgn="base">
              <a:lnSpc>
                <a:spcPct val="150000"/>
              </a:lnSpc>
              <a:spcBef>
                <a:spcPts val="600"/>
              </a:spcBef>
              <a:spcAft>
                <a:spcPct val="0"/>
              </a:spcAft>
              <a:buSzPct val="60000"/>
            </a:pPr>
            <a:r>
              <a:rPr lang="zh-CN" altLang="en-US" sz="1200" b="1" dirty="0">
                <a:latin typeface="+mn-lt"/>
                <a:ea typeface="+mn-ea"/>
              </a:rPr>
              <a:t>关于</a:t>
            </a:r>
            <a:r>
              <a:rPr lang="en-US" altLang="zh-CN" sz="1200" b="1" dirty="0">
                <a:latin typeface="+mn-lt"/>
                <a:ea typeface="+mn-ea"/>
              </a:rPr>
              <a:t>Host/Device</a:t>
            </a:r>
            <a:r>
              <a:rPr lang="zh-CN" altLang="en-US" sz="1200" b="1" dirty="0">
                <a:latin typeface="+mn-lt"/>
                <a:ea typeface="+mn-ea"/>
              </a:rPr>
              <a:t>的概念</a:t>
            </a:r>
            <a:r>
              <a:rPr lang="zh-CN" altLang="en-US" sz="1200" b="1" dirty="0" smtClean="0">
                <a:latin typeface="+mn-lt"/>
                <a:ea typeface="+mn-ea"/>
              </a:rPr>
              <a:t>：</a:t>
            </a:r>
            <a:r>
              <a:rPr lang="zh-CN" altLang="en-US" sz="1200" dirty="0" smtClean="0">
                <a:latin typeface="+mn-lt"/>
                <a:ea typeface="+mn-ea"/>
              </a:rPr>
              <a:t>在</a:t>
            </a:r>
            <a:r>
              <a:rPr lang="zh-CN" altLang="en-US" sz="1200" dirty="0">
                <a:latin typeface="+mn-lt"/>
                <a:ea typeface="+mn-ea"/>
              </a:rPr>
              <a:t>异构计算架构中</a:t>
            </a:r>
            <a:r>
              <a:rPr lang="en-US" altLang="zh-CN" sz="1200" dirty="0">
                <a:latin typeface="+mn-lt"/>
                <a:ea typeface="+mn-ea"/>
              </a:rPr>
              <a:t>, </a:t>
            </a:r>
            <a:r>
              <a:rPr lang="zh-CN" altLang="en-US" sz="1200" dirty="0">
                <a:latin typeface="+mn-lt"/>
                <a:ea typeface="+mn-ea"/>
              </a:rPr>
              <a:t>昇腾</a:t>
            </a:r>
            <a:r>
              <a:rPr lang="en-US" altLang="zh-CN" sz="1200" dirty="0">
                <a:latin typeface="+mn-lt"/>
                <a:ea typeface="+mn-ea"/>
              </a:rPr>
              <a:t>AI</a:t>
            </a:r>
            <a:r>
              <a:rPr lang="zh-CN" altLang="en-US" sz="1200" dirty="0">
                <a:latin typeface="+mn-lt"/>
                <a:ea typeface="+mn-ea"/>
              </a:rPr>
              <a:t>处理器与</a:t>
            </a:r>
            <a:r>
              <a:rPr lang="en-US" altLang="zh-CN" sz="1200" dirty="0">
                <a:latin typeface="+mn-lt"/>
                <a:ea typeface="+mn-ea"/>
              </a:rPr>
              <a:t>CPU</a:t>
            </a:r>
            <a:r>
              <a:rPr lang="zh-CN" altLang="en-US" sz="1200" dirty="0">
                <a:latin typeface="+mn-lt"/>
                <a:ea typeface="+mn-ea"/>
              </a:rPr>
              <a:t>通过</a:t>
            </a:r>
            <a:r>
              <a:rPr lang="en-US" altLang="zh-CN" sz="1200" dirty="0" err="1">
                <a:latin typeface="+mn-lt"/>
                <a:ea typeface="+mn-ea"/>
              </a:rPr>
              <a:t>PCIe</a:t>
            </a:r>
            <a:r>
              <a:rPr lang="zh-CN" altLang="en-US" sz="1200" dirty="0">
                <a:latin typeface="+mn-lt"/>
                <a:ea typeface="+mn-ea"/>
              </a:rPr>
              <a:t>总线连接在一起来协同工作。</a:t>
            </a:r>
          </a:p>
          <a:p>
            <a:pPr marL="654050" lvl="1" indent="-252413" defTabSz="801688" fontAlgn="base">
              <a:lnSpc>
                <a:spcPct val="150000"/>
              </a:lnSpc>
              <a:spcBef>
                <a:spcPct val="0"/>
              </a:spcBef>
              <a:spcAft>
                <a:spcPct val="0"/>
              </a:spcAft>
              <a:buClr>
                <a:schemeClr val="tx1"/>
              </a:buClr>
            </a:pPr>
            <a:r>
              <a:rPr lang="en-US" altLang="zh-CN" sz="1100" dirty="0">
                <a:latin typeface="+mn-lt"/>
                <a:ea typeface="+mn-ea"/>
                <a:cs typeface="+mn-ea"/>
              </a:rPr>
              <a:t>Host</a:t>
            </a:r>
            <a:r>
              <a:rPr lang="zh-CN" altLang="en-US" sz="1100" dirty="0">
                <a:latin typeface="+mn-lt"/>
                <a:ea typeface="+mn-ea"/>
                <a:cs typeface="+mn-ea"/>
              </a:rPr>
              <a:t>：</a:t>
            </a:r>
            <a:r>
              <a:rPr lang="en-US" altLang="zh-CN" sz="1100" dirty="0">
                <a:latin typeface="+mn-lt"/>
                <a:ea typeface="+mn-ea"/>
                <a:cs typeface="+mn-ea"/>
              </a:rPr>
              <a:t>CPU</a:t>
            </a:r>
            <a:r>
              <a:rPr lang="zh-CN" altLang="en-US" sz="1100" dirty="0">
                <a:latin typeface="+mn-lt"/>
                <a:ea typeface="+mn-ea"/>
                <a:cs typeface="+mn-ea"/>
              </a:rPr>
              <a:t>所在位置称为主机端（</a:t>
            </a:r>
            <a:r>
              <a:rPr lang="en-US" altLang="zh-CN" sz="1100" dirty="0">
                <a:latin typeface="+mn-lt"/>
                <a:ea typeface="+mn-ea"/>
                <a:cs typeface="+mn-ea"/>
              </a:rPr>
              <a:t>Host</a:t>
            </a:r>
            <a:r>
              <a:rPr lang="zh-CN" altLang="en-US" sz="1100" dirty="0">
                <a:latin typeface="+mn-lt"/>
                <a:ea typeface="+mn-ea"/>
                <a:cs typeface="+mn-ea"/>
              </a:rPr>
              <a:t>），是指与昇腾</a:t>
            </a:r>
            <a:r>
              <a:rPr lang="en-US" altLang="zh-CN" sz="1100" dirty="0">
                <a:latin typeface="+mn-lt"/>
                <a:ea typeface="+mn-ea"/>
                <a:cs typeface="+mn-ea"/>
              </a:rPr>
              <a:t>AI</a:t>
            </a:r>
            <a:r>
              <a:rPr lang="zh-CN" altLang="en-US" sz="1100" dirty="0">
                <a:latin typeface="+mn-lt"/>
                <a:ea typeface="+mn-ea"/>
                <a:cs typeface="+mn-ea"/>
              </a:rPr>
              <a:t>处理器所在硬件设备相连的</a:t>
            </a:r>
            <a:r>
              <a:rPr lang="en-US" altLang="zh-CN" sz="1100" dirty="0">
                <a:latin typeface="+mn-lt"/>
                <a:ea typeface="+mn-ea"/>
                <a:cs typeface="+mn-ea"/>
              </a:rPr>
              <a:t>X86</a:t>
            </a:r>
            <a:r>
              <a:rPr lang="zh-CN" altLang="en-US" sz="1100" dirty="0">
                <a:latin typeface="+mn-lt"/>
                <a:ea typeface="+mn-ea"/>
                <a:cs typeface="+mn-ea"/>
              </a:rPr>
              <a:t>服务器、</a:t>
            </a:r>
            <a:r>
              <a:rPr lang="en-US" altLang="zh-CN" sz="1100" dirty="0">
                <a:latin typeface="+mn-lt"/>
                <a:ea typeface="+mn-ea"/>
                <a:cs typeface="+mn-ea"/>
              </a:rPr>
              <a:t>ARM</a:t>
            </a:r>
            <a:r>
              <a:rPr lang="zh-CN" altLang="en-US" sz="1100" dirty="0">
                <a:latin typeface="+mn-lt"/>
                <a:ea typeface="+mn-ea"/>
                <a:cs typeface="+mn-ea"/>
              </a:rPr>
              <a:t>服务器或者</a:t>
            </a:r>
            <a:r>
              <a:rPr lang="en-US" altLang="zh-CN" sz="1100" dirty="0" err="1">
                <a:latin typeface="+mn-lt"/>
                <a:ea typeface="+mn-ea"/>
                <a:cs typeface="+mn-ea"/>
              </a:rPr>
              <a:t>WindowsPC</a:t>
            </a:r>
            <a:r>
              <a:rPr lang="zh-CN" altLang="en-US" sz="1100" dirty="0">
                <a:latin typeface="+mn-lt"/>
                <a:ea typeface="+mn-ea"/>
                <a:cs typeface="+mn-ea"/>
              </a:rPr>
              <a:t>，利用昇腾</a:t>
            </a:r>
            <a:r>
              <a:rPr lang="en-US" altLang="zh-CN" sz="1100" dirty="0">
                <a:latin typeface="+mn-lt"/>
                <a:ea typeface="+mn-ea"/>
                <a:cs typeface="+mn-ea"/>
              </a:rPr>
              <a:t>AI</a:t>
            </a:r>
            <a:r>
              <a:rPr lang="zh-CN" altLang="en-US" sz="1100" dirty="0">
                <a:latin typeface="+mn-lt"/>
                <a:ea typeface="+mn-ea"/>
                <a:cs typeface="+mn-ea"/>
              </a:rPr>
              <a:t>处理器提供的</a:t>
            </a:r>
            <a:r>
              <a:rPr lang="en-US" altLang="zh-CN" sz="1100" dirty="0">
                <a:latin typeface="+mn-lt"/>
                <a:ea typeface="+mn-ea"/>
                <a:cs typeface="+mn-ea"/>
              </a:rPr>
              <a:t>NN(Neural-Network)</a:t>
            </a:r>
            <a:r>
              <a:rPr lang="zh-CN" altLang="en-US" sz="1100" dirty="0">
                <a:latin typeface="+mn-lt"/>
                <a:ea typeface="+mn-ea"/>
                <a:cs typeface="+mn-ea"/>
              </a:rPr>
              <a:t>计算能力完成业务。</a:t>
            </a:r>
          </a:p>
          <a:p>
            <a:pPr marL="654050" lvl="1" indent="-252413" defTabSz="801688" fontAlgn="base">
              <a:lnSpc>
                <a:spcPct val="150000"/>
              </a:lnSpc>
              <a:spcBef>
                <a:spcPct val="0"/>
              </a:spcBef>
              <a:spcAft>
                <a:spcPct val="0"/>
              </a:spcAft>
              <a:buClr>
                <a:schemeClr val="tx1"/>
              </a:buClr>
            </a:pPr>
            <a:r>
              <a:rPr lang="en-US" altLang="zh-CN" sz="1100" dirty="0">
                <a:latin typeface="+mn-lt"/>
                <a:ea typeface="+mn-ea"/>
                <a:cs typeface="+mn-ea"/>
              </a:rPr>
              <a:t>Device</a:t>
            </a:r>
            <a:r>
              <a:rPr lang="zh-CN" altLang="en-US" sz="1100" dirty="0">
                <a:latin typeface="+mn-lt"/>
                <a:ea typeface="+mn-ea"/>
                <a:cs typeface="+mn-ea"/>
              </a:rPr>
              <a:t>：是指安装了昇腾</a:t>
            </a:r>
            <a:r>
              <a:rPr lang="en-US" altLang="zh-CN" sz="1100" dirty="0">
                <a:latin typeface="+mn-lt"/>
                <a:ea typeface="+mn-ea"/>
                <a:cs typeface="+mn-ea"/>
              </a:rPr>
              <a:t>AI</a:t>
            </a:r>
            <a:r>
              <a:rPr lang="zh-CN" altLang="en-US" sz="1100" dirty="0">
                <a:latin typeface="+mn-lt"/>
                <a:ea typeface="+mn-ea"/>
                <a:cs typeface="+mn-ea"/>
              </a:rPr>
              <a:t>处理器的设备，利用</a:t>
            </a:r>
            <a:r>
              <a:rPr lang="en-US" altLang="zh-CN" sz="1100" dirty="0" err="1">
                <a:latin typeface="+mn-lt"/>
                <a:ea typeface="+mn-ea"/>
                <a:cs typeface="+mn-ea"/>
              </a:rPr>
              <a:t>PCIe</a:t>
            </a:r>
            <a:r>
              <a:rPr lang="zh-CN" altLang="en-US" sz="1100" dirty="0">
                <a:latin typeface="+mn-lt"/>
                <a:ea typeface="+mn-ea"/>
                <a:cs typeface="+mn-ea"/>
              </a:rPr>
              <a:t>接口与</a:t>
            </a:r>
            <a:r>
              <a:rPr lang="en-US" altLang="zh-CN" sz="1100" dirty="0">
                <a:latin typeface="+mn-lt"/>
                <a:ea typeface="+mn-ea"/>
                <a:cs typeface="+mn-ea"/>
              </a:rPr>
              <a:t>Host</a:t>
            </a:r>
            <a:r>
              <a:rPr lang="zh-CN" altLang="en-US" sz="1100" dirty="0">
                <a:latin typeface="+mn-lt"/>
                <a:ea typeface="+mn-ea"/>
                <a:cs typeface="+mn-ea"/>
              </a:rPr>
              <a:t>连接，为</a:t>
            </a:r>
            <a:r>
              <a:rPr lang="en-US" altLang="zh-CN" sz="1100" dirty="0">
                <a:latin typeface="+mn-lt"/>
                <a:ea typeface="+mn-ea"/>
                <a:cs typeface="+mn-ea"/>
              </a:rPr>
              <a:t>Host</a:t>
            </a:r>
            <a:r>
              <a:rPr lang="zh-CN" altLang="en-US" sz="1100" dirty="0">
                <a:latin typeface="+mn-lt"/>
                <a:ea typeface="+mn-ea"/>
                <a:cs typeface="+mn-ea"/>
              </a:rPr>
              <a:t>提供</a:t>
            </a:r>
            <a:r>
              <a:rPr lang="en-US" altLang="zh-CN" sz="1100" dirty="0">
                <a:latin typeface="+mn-lt"/>
                <a:ea typeface="+mn-ea"/>
                <a:cs typeface="+mn-ea"/>
              </a:rPr>
              <a:t>NN</a:t>
            </a:r>
            <a:r>
              <a:rPr lang="zh-CN" altLang="en-US" sz="1100" dirty="0">
                <a:latin typeface="+mn-lt"/>
                <a:ea typeface="+mn-ea"/>
                <a:cs typeface="+mn-ea"/>
              </a:rPr>
              <a:t>计算能力。</a:t>
            </a:r>
            <a:endParaRPr lang="en-US" altLang="zh-CN" sz="1100" dirty="0">
              <a:latin typeface="+mn-lt"/>
              <a:ea typeface="+mn-ea"/>
              <a:cs typeface="+mn-ea"/>
            </a:endParaRPr>
          </a:p>
          <a:p>
            <a:pPr marL="323870" indent="-171381" fontAlgn="base">
              <a:lnSpc>
                <a:spcPct val="150000"/>
              </a:lnSpc>
              <a:spcBef>
                <a:spcPts val="600"/>
              </a:spcBef>
              <a:spcAft>
                <a:spcPct val="0"/>
              </a:spcAft>
              <a:buSzPct val="100000"/>
              <a:buFont typeface="Wingdings" panose="05000000000000000000" pitchFamily="2" charset="2"/>
              <a:buChar char="Ø"/>
            </a:pPr>
            <a:endParaRPr lang="zh-CN" altLang="en-US" sz="2400" dirty="0">
              <a:latin typeface="微软雅黑" panose="020B0503020204020204" pitchFamily="34" charset="-122"/>
              <a:ea typeface="微软雅黑" panose="020B0503020204020204" pitchFamily="34" charset="-122"/>
            </a:endParaRPr>
          </a:p>
          <a:p>
            <a:endParaRPr lang="en-US" dirty="0"/>
          </a:p>
        </p:txBody>
      </p:sp>
      <p:pic>
        <p:nvPicPr>
          <p:cNvPr id="6" name="图片 5"/>
          <p:cNvPicPr>
            <a:picLocks noChangeAspect="1"/>
          </p:cNvPicPr>
          <p:nvPr/>
        </p:nvPicPr>
        <p:blipFill>
          <a:blip r:embed="rId2"/>
          <a:stretch>
            <a:fillRect/>
          </a:stretch>
        </p:blipFill>
        <p:spPr>
          <a:xfrm>
            <a:off x="629727" y="1371600"/>
            <a:ext cx="3683481" cy="4514652"/>
          </a:xfrm>
          <a:prstGeom prst="rect">
            <a:avLst/>
          </a:prstGeom>
        </p:spPr>
      </p:pic>
    </p:spTree>
    <p:extLst>
      <p:ext uri="{BB962C8B-B14F-4D97-AF65-F5344CB8AC3E}">
        <p14:creationId xmlns:p14="http://schemas.microsoft.com/office/powerpoint/2010/main" val="3214991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sz="3200" dirty="0">
                <a:cs typeface="+mn-ea"/>
              </a:rPr>
              <a:t>软件架构 </a:t>
            </a:r>
            <a:r>
              <a:rPr lang="en-US" altLang="zh-CN" sz="3200" dirty="0">
                <a:cs typeface="+mn-ea"/>
              </a:rPr>
              <a:t>—— DVPP</a:t>
            </a:r>
            <a:r>
              <a:rPr lang="zh-CN" altLang="en-US" sz="3200" dirty="0">
                <a:cs typeface="+mn-ea"/>
              </a:rPr>
              <a:t>子系统</a:t>
            </a:r>
            <a:endParaRPr lang="en-US" sz="3200" dirty="0">
              <a:cs typeface="+mn-ea"/>
            </a:endParaRPr>
          </a:p>
        </p:txBody>
      </p:sp>
      <p:sp>
        <p:nvSpPr>
          <p:cNvPr id="5" name="文本占位符 4"/>
          <p:cNvSpPr>
            <a:spLocks noGrp="1"/>
          </p:cNvSpPr>
          <p:nvPr>
            <p:ph type="body" sz="quarter" idx="10"/>
          </p:nvPr>
        </p:nvSpPr>
        <p:spPr>
          <a:xfrm>
            <a:off x="5460521" y="1207338"/>
            <a:ext cx="5943572" cy="4879805"/>
          </a:xfrm>
        </p:spPr>
        <p:txBody>
          <a:bodyPr/>
          <a:lstStyle/>
          <a:p>
            <a:pPr fontAlgn="base">
              <a:lnSpc>
                <a:spcPct val="150000"/>
              </a:lnSpc>
              <a:spcBef>
                <a:spcPts val="600"/>
              </a:spcBef>
              <a:spcAft>
                <a:spcPct val="0"/>
              </a:spcAft>
              <a:buSzPct val="60000"/>
            </a:pPr>
            <a:r>
              <a:rPr lang="en-US" altLang="zh-CN" sz="1400" b="1" dirty="0">
                <a:latin typeface="+mn-lt"/>
                <a:ea typeface="+mn-ea"/>
              </a:rPr>
              <a:t>DVPP</a:t>
            </a:r>
            <a:r>
              <a:rPr lang="zh-CN" altLang="en-US" sz="1400" b="1" dirty="0">
                <a:latin typeface="+mn-lt"/>
                <a:ea typeface="+mn-ea"/>
              </a:rPr>
              <a:t>（</a:t>
            </a:r>
            <a:r>
              <a:rPr lang="en-US" altLang="zh-CN" sz="1400" b="1" dirty="0">
                <a:latin typeface="+mn-lt"/>
                <a:ea typeface="+mn-ea"/>
              </a:rPr>
              <a:t>Digital Vision Pre-Processing</a:t>
            </a:r>
            <a:r>
              <a:rPr lang="zh-CN" altLang="en-US" sz="1400" b="1" dirty="0">
                <a:latin typeface="+mn-lt"/>
                <a:ea typeface="+mn-ea"/>
              </a:rPr>
              <a:t>）</a:t>
            </a:r>
            <a:endParaRPr lang="en-US" altLang="zh-CN" sz="1400" b="1" dirty="0">
              <a:latin typeface="+mn-lt"/>
              <a:ea typeface="+mn-ea"/>
            </a:endParaRP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主要实现视频解码（</a:t>
            </a:r>
            <a:r>
              <a:rPr lang="en-US" altLang="zh-CN" sz="1200" dirty="0">
                <a:latin typeface="+mn-lt"/>
                <a:ea typeface="+mn-ea"/>
                <a:cs typeface="+mn-ea"/>
              </a:rPr>
              <a:t>VDEC</a:t>
            </a:r>
            <a:r>
              <a:rPr lang="zh-CN" altLang="en-US" sz="1200" dirty="0">
                <a:latin typeface="+mn-lt"/>
                <a:ea typeface="+mn-ea"/>
                <a:cs typeface="+mn-ea"/>
              </a:rPr>
              <a:t>）、视频编码（</a:t>
            </a:r>
            <a:r>
              <a:rPr lang="en-US" altLang="zh-CN" sz="1200" dirty="0">
                <a:latin typeface="+mn-lt"/>
                <a:ea typeface="+mn-ea"/>
                <a:cs typeface="+mn-ea"/>
              </a:rPr>
              <a:t>VENC</a:t>
            </a:r>
            <a:r>
              <a:rPr lang="zh-CN" altLang="en-US" sz="1200" dirty="0">
                <a:latin typeface="+mn-lt"/>
                <a:ea typeface="+mn-ea"/>
                <a:cs typeface="+mn-ea"/>
              </a:rPr>
              <a:t>）、</a:t>
            </a:r>
            <a:r>
              <a:rPr lang="en-US" altLang="zh-CN" sz="1200" dirty="0">
                <a:latin typeface="+mn-lt"/>
                <a:ea typeface="+mn-ea"/>
                <a:cs typeface="+mn-ea"/>
              </a:rPr>
              <a:t>JPEG</a:t>
            </a:r>
            <a:r>
              <a:rPr lang="zh-CN" altLang="en-US" sz="1200" dirty="0">
                <a:latin typeface="+mn-lt"/>
                <a:ea typeface="+mn-ea"/>
                <a:cs typeface="+mn-ea"/>
              </a:rPr>
              <a:t>编解码（</a:t>
            </a:r>
            <a:r>
              <a:rPr lang="en-US" altLang="zh-CN" sz="1200" dirty="0">
                <a:latin typeface="+mn-lt"/>
                <a:ea typeface="+mn-ea"/>
                <a:cs typeface="+mn-ea"/>
              </a:rPr>
              <a:t>JPEGD/E</a:t>
            </a:r>
            <a:r>
              <a:rPr lang="zh-CN" altLang="en-US" sz="1200" dirty="0">
                <a:latin typeface="+mn-lt"/>
                <a:ea typeface="+mn-ea"/>
                <a:cs typeface="+mn-ea"/>
              </a:rPr>
              <a:t>）、</a:t>
            </a:r>
            <a:r>
              <a:rPr lang="en-US" altLang="zh-CN" sz="1200" dirty="0">
                <a:latin typeface="+mn-lt"/>
                <a:ea typeface="+mn-ea"/>
                <a:cs typeface="+mn-ea"/>
              </a:rPr>
              <a:t>PNG</a:t>
            </a:r>
            <a:r>
              <a:rPr lang="zh-CN" altLang="en-US" sz="1200" dirty="0">
                <a:latin typeface="+mn-lt"/>
                <a:ea typeface="+mn-ea"/>
                <a:cs typeface="+mn-ea"/>
              </a:rPr>
              <a:t>解码（</a:t>
            </a:r>
            <a:r>
              <a:rPr lang="en-US" altLang="zh-CN" sz="1200" dirty="0">
                <a:latin typeface="+mn-lt"/>
                <a:ea typeface="+mn-ea"/>
                <a:cs typeface="+mn-ea"/>
              </a:rPr>
              <a:t>PNGD</a:t>
            </a:r>
            <a:r>
              <a:rPr lang="zh-CN" altLang="en-US" sz="1200" dirty="0">
                <a:latin typeface="+mn-lt"/>
                <a:ea typeface="+mn-ea"/>
                <a:cs typeface="+mn-ea"/>
              </a:rPr>
              <a:t>）、</a:t>
            </a:r>
            <a:r>
              <a:rPr lang="en-US" altLang="zh-CN" sz="1200" dirty="0">
                <a:latin typeface="+mn-lt"/>
                <a:ea typeface="+mn-ea"/>
                <a:cs typeface="+mn-ea"/>
              </a:rPr>
              <a:t>VPC</a:t>
            </a:r>
            <a:r>
              <a:rPr lang="zh-CN" altLang="en-US" sz="1200" dirty="0">
                <a:latin typeface="+mn-lt"/>
                <a:ea typeface="+mn-ea"/>
                <a:cs typeface="+mn-ea"/>
              </a:rPr>
              <a:t>（预处理）。</a:t>
            </a:r>
            <a:endParaRPr lang="en-US" altLang="zh-CN" sz="1200" dirty="0">
              <a:latin typeface="+mn-lt"/>
              <a:ea typeface="+mn-ea"/>
              <a:cs typeface="+mn-ea"/>
            </a:endParaRPr>
          </a:p>
          <a:p>
            <a:pPr fontAlgn="base">
              <a:lnSpc>
                <a:spcPct val="150000"/>
              </a:lnSpc>
              <a:spcBef>
                <a:spcPts val="600"/>
              </a:spcBef>
              <a:spcAft>
                <a:spcPct val="0"/>
              </a:spcAft>
              <a:buSzPct val="60000"/>
            </a:pPr>
            <a:r>
              <a:rPr lang="en-US" altLang="zh-CN" sz="1400" b="1" dirty="0">
                <a:solidFill>
                  <a:srgbClr val="1D1D1A"/>
                </a:solidFill>
                <a:latin typeface="+mn-lt"/>
                <a:ea typeface="+mn-ea"/>
              </a:rPr>
              <a:t>DVPP</a:t>
            </a:r>
            <a:r>
              <a:rPr lang="zh-CN" altLang="en-US" sz="1400" b="1" dirty="0">
                <a:solidFill>
                  <a:srgbClr val="1D1D1A"/>
                </a:solidFill>
                <a:latin typeface="+mn-lt"/>
                <a:ea typeface="+mn-ea"/>
              </a:rPr>
              <a:t>对外提供的接口：</a:t>
            </a:r>
            <a:endParaRPr lang="zh-CN" altLang="en-US" sz="1600" b="1" dirty="0">
              <a:solidFill>
                <a:srgbClr val="1D1D1A"/>
              </a:solidFill>
              <a:latin typeface="+mn-lt"/>
              <a:ea typeface="+mn-ea"/>
            </a:endParaRP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视频解码（</a:t>
            </a:r>
            <a:r>
              <a:rPr lang="en-US" altLang="zh-CN" sz="1200" dirty="0">
                <a:latin typeface="+mn-lt"/>
                <a:ea typeface="+mn-ea"/>
                <a:cs typeface="+mn-ea"/>
              </a:rPr>
              <a:t>VDEC</a:t>
            </a:r>
            <a:r>
              <a:rPr lang="zh-CN" altLang="en-US" sz="1200" dirty="0">
                <a:latin typeface="+mn-lt"/>
                <a:ea typeface="+mn-ea"/>
                <a:cs typeface="+mn-ea"/>
              </a:rPr>
              <a:t>）：支持</a:t>
            </a:r>
            <a:r>
              <a:rPr lang="en-US" altLang="zh-CN" sz="1200" dirty="0">
                <a:latin typeface="+mn-lt"/>
                <a:ea typeface="+mn-ea"/>
                <a:cs typeface="+mn-ea"/>
              </a:rPr>
              <a:t>H264</a:t>
            </a:r>
            <a:r>
              <a:rPr lang="zh-CN" altLang="en-US" sz="1200" dirty="0">
                <a:latin typeface="+mn-lt"/>
                <a:ea typeface="+mn-ea"/>
                <a:cs typeface="+mn-ea"/>
              </a:rPr>
              <a:t>、</a:t>
            </a:r>
            <a:r>
              <a:rPr lang="en-US" altLang="zh-CN" sz="1200" dirty="0">
                <a:latin typeface="+mn-lt"/>
                <a:ea typeface="+mn-ea"/>
                <a:cs typeface="+mn-ea"/>
              </a:rPr>
              <a:t>H265</a:t>
            </a:r>
            <a:r>
              <a:rPr lang="zh-CN" altLang="en-US" sz="1200" dirty="0">
                <a:latin typeface="+mn-lt"/>
                <a:ea typeface="+mn-ea"/>
                <a:cs typeface="+mn-ea"/>
              </a:rPr>
              <a:t>两种视频格式的解码。</a:t>
            </a:r>
          </a:p>
          <a:p>
            <a:pPr marL="654050" lvl="1" indent="-252413" defTabSz="801688" fontAlgn="base">
              <a:lnSpc>
                <a:spcPct val="150000"/>
              </a:lnSpc>
              <a:spcBef>
                <a:spcPct val="0"/>
              </a:spcBef>
              <a:spcAft>
                <a:spcPct val="0"/>
              </a:spcAft>
              <a:buClr>
                <a:schemeClr val="tx1"/>
              </a:buClr>
            </a:pPr>
            <a:r>
              <a:rPr lang="zh-CN" altLang="en-US" sz="1200" dirty="0">
                <a:latin typeface="+mn-lt"/>
                <a:ea typeface="+mn-ea"/>
                <a:cs typeface="+mn-ea"/>
              </a:rPr>
              <a:t>视频编码（</a:t>
            </a:r>
            <a:r>
              <a:rPr lang="en-US" altLang="zh-CN" sz="1200" dirty="0">
                <a:latin typeface="+mn-lt"/>
                <a:ea typeface="+mn-ea"/>
                <a:cs typeface="+mn-ea"/>
              </a:rPr>
              <a:t>VENC</a:t>
            </a:r>
            <a:r>
              <a:rPr lang="zh-CN" altLang="en-US" sz="1200" dirty="0">
                <a:latin typeface="+mn-lt"/>
                <a:ea typeface="+mn-ea"/>
                <a:cs typeface="+mn-ea"/>
              </a:rPr>
              <a:t>）：实现</a:t>
            </a:r>
            <a:r>
              <a:rPr lang="en-US" altLang="zh-CN" sz="1200" dirty="0">
                <a:latin typeface="+mn-lt"/>
                <a:ea typeface="+mn-ea"/>
                <a:cs typeface="+mn-ea"/>
              </a:rPr>
              <a:t>YUV/YVU420</a:t>
            </a:r>
            <a:r>
              <a:rPr lang="zh-CN" altLang="en-US" sz="1200" dirty="0">
                <a:latin typeface="+mn-lt"/>
                <a:ea typeface="+mn-ea"/>
                <a:cs typeface="+mn-ea"/>
              </a:rPr>
              <a:t>图片数据的编码，支持</a:t>
            </a:r>
            <a:r>
              <a:rPr lang="en-US" altLang="zh-CN" sz="1200" dirty="0">
                <a:latin typeface="+mn-lt"/>
                <a:ea typeface="+mn-ea"/>
                <a:cs typeface="+mn-ea"/>
              </a:rPr>
              <a:t>H264</a:t>
            </a:r>
            <a:r>
              <a:rPr lang="zh-CN" altLang="en-US" sz="1200" dirty="0">
                <a:latin typeface="+mn-lt"/>
                <a:ea typeface="+mn-ea"/>
                <a:cs typeface="+mn-ea"/>
              </a:rPr>
              <a:t>、</a:t>
            </a:r>
            <a:r>
              <a:rPr lang="en-US" altLang="zh-CN" sz="1200" dirty="0">
                <a:latin typeface="+mn-lt"/>
                <a:ea typeface="+mn-ea"/>
                <a:cs typeface="+mn-ea"/>
              </a:rPr>
              <a:t>H265</a:t>
            </a:r>
            <a:r>
              <a:rPr lang="zh-CN" altLang="en-US" sz="1200" dirty="0">
                <a:latin typeface="+mn-lt"/>
                <a:ea typeface="+mn-ea"/>
                <a:cs typeface="+mn-ea"/>
              </a:rPr>
              <a:t>两种视频格式的编码。</a:t>
            </a: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JPEG</a:t>
            </a:r>
            <a:r>
              <a:rPr lang="zh-CN" altLang="en-US" sz="1200" dirty="0">
                <a:latin typeface="+mn-lt"/>
                <a:ea typeface="+mn-ea"/>
                <a:cs typeface="+mn-ea"/>
              </a:rPr>
              <a:t>编码（</a:t>
            </a:r>
            <a:r>
              <a:rPr lang="en-US" altLang="zh-CN" sz="1200" dirty="0">
                <a:latin typeface="+mn-lt"/>
                <a:ea typeface="+mn-ea"/>
                <a:cs typeface="+mn-ea"/>
              </a:rPr>
              <a:t>JPEGE</a:t>
            </a:r>
            <a:r>
              <a:rPr lang="zh-CN" altLang="en-US" sz="1200" dirty="0">
                <a:latin typeface="+mn-lt"/>
                <a:ea typeface="+mn-ea"/>
                <a:cs typeface="+mn-ea"/>
              </a:rPr>
              <a:t>）：将</a:t>
            </a:r>
            <a:r>
              <a:rPr lang="en-US" altLang="zh-CN" sz="1200" dirty="0">
                <a:latin typeface="+mn-lt"/>
                <a:ea typeface="+mn-ea"/>
                <a:cs typeface="+mn-ea"/>
              </a:rPr>
              <a:t>YUV</a:t>
            </a:r>
            <a:r>
              <a:rPr lang="zh-CN" altLang="en-US" sz="1200" dirty="0">
                <a:latin typeface="+mn-lt"/>
                <a:ea typeface="+mn-ea"/>
                <a:cs typeface="+mn-ea"/>
              </a:rPr>
              <a:t>格式图片编码成</a:t>
            </a:r>
            <a:r>
              <a:rPr lang="en-US" altLang="zh-CN" sz="1200" dirty="0">
                <a:latin typeface="+mn-lt"/>
                <a:ea typeface="+mn-ea"/>
                <a:cs typeface="+mn-ea"/>
              </a:rPr>
              <a:t>.jpg</a:t>
            </a:r>
            <a:r>
              <a:rPr lang="zh-CN" altLang="en-US" sz="1200" dirty="0">
                <a:latin typeface="+mn-lt"/>
                <a:ea typeface="+mn-ea"/>
                <a:cs typeface="+mn-ea"/>
              </a:rPr>
              <a:t>图片，支持</a:t>
            </a:r>
            <a:r>
              <a:rPr lang="en-US" altLang="zh-CN" sz="1200" dirty="0">
                <a:latin typeface="+mn-lt"/>
                <a:ea typeface="+mn-ea"/>
                <a:cs typeface="+mn-ea"/>
              </a:rPr>
              <a:t>YUV422 Packed</a:t>
            </a:r>
            <a:r>
              <a:rPr lang="zh-CN" altLang="en-US" sz="1200" dirty="0">
                <a:latin typeface="+mn-lt"/>
                <a:ea typeface="+mn-ea"/>
                <a:cs typeface="+mn-ea"/>
              </a:rPr>
              <a:t>、</a:t>
            </a:r>
            <a:r>
              <a:rPr lang="en-US" altLang="zh-CN" sz="1200" dirty="0">
                <a:latin typeface="+mn-lt"/>
                <a:ea typeface="+mn-ea"/>
                <a:cs typeface="+mn-ea"/>
              </a:rPr>
              <a:t>YUV420SP</a:t>
            </a:r>
            <a:r>
              <a:rPr lang="zh-CN" altLang="en-US" sz="1200" dirty="0">
                <a:latin typeface="+mn-lt"/>
                <a:ea typeface="+mn-ea"/>
                <a:cs typeface="+mn-ea"/>
              </a:rPr>
              <a:t>（</a:t>
            </a:r>
            <a:r>
              <a:rPr lang="en-US" altLang="zh-CN" sz="1200" dirty="0">
                <a:latin typeface="+mn-lt"/>
                <a:ea typeface="+mn-ea"/>
                <a:cs typeface="+mn-ea"/>
              </a:rPr>
              <a:t>NV12,NV21</a:t>
            </a:r>
            <a:r>
              <a:rPr lang="zh-CN" altLang="en-US" sz="1200" dirty="0">
                <a:latin typeface="+mn-lt"/>
                <a:ea typeface="+mn-ea"/>
                <a:cs typeface="+mn-ea"/>
              </a:rPr>
              <a:t>）。</a:t>
            </a:r>
            <a:endParaRPr lang="en-US" altLang="zh-CN" sz="1200" dirty="0">
              <a:latin typeface="+mn-lt"/>
              <a:ea typeface="+mn-ea"/>
              <a:cs typeface="+mn-ea"/>
            </a:endParaRP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JPEG</a:t>
            </a:r>
            <a:r>
              <a:rPr lang="zh-CN" altLang="en-US" sz="1200" dirty="0">
                <a:latin typeface="+mn-lt"/>
                <a:ea typeface="+mn-ea"/>
                <a:cs typeface="+mn-ea"/>
              </a:rPr>
              <a:t>解码（</a:t>
            </a:r>
            <a:r>
              <a:rPr lang="en-US" altLang="zh-CN" sz="1200" dirty="0">
                <a:latin typeface="+mn-lt"/>
                <a:ea typeface="+mn-ea"/>
                <a:cs typeface="+mn-ea"/>
              </a:rPr>
              <a:t>JPEGD</a:t>
            </a:r>
            <a:r>
              <a:rPr lang="zh-CN" altLang="en-US" sz="1200" dirty="0">
                <a:latin typeface="+mn-lt"/>
                <a:ea typeface="+mn-ea"/>
                <a:cs typeface="+mn-ea"/>
              </a:rPr>
              <a:t>）：实现</a:t>
            </a:r>
            <a:r>
              <a:rPr lang="en-US" altLang="zh-CN" sz="1200" dirty="0">
                <a:latin typeface="+mn-lt"/>
                <a:ea typeface="+mn-ea"/>
                <a:cs typeface="+mn-ea"/>
              </a:rPr>
              <a:t>.jpg</a:t>
            </a:r>
            <a:r>
              <a:rPr lang="zh-CN" altLang="en-US" sz="1200" dirty="0">
                <a:latin typeface="+mn-lt"/>
                <a:ea typeface="+mn-ea"/>
                <a:cs typeface="+mn-ea"/>
              </a:rPr>
              <a:t>、</a:t>
            </a:r>
            <a:r>
              <a:rPr lang="en-US" altLang="zh-CN" sz="1200" dirty="0">
                <a:latin typeface="+mn-lt"/>
                <a:ea typeface="+mn-ea"/>
                <a:cs typeface="+mn-ea"/>
              </a:rPr>
              <a:t>.jpeg</a:t>
            </a:r>
            <a:r>
              <a:rPr lang="zh-CN" altLang="en-US" sz="1200" dirty="0">
                <a:latin typeface="+mn-lt"/>
                <a:ea typeface="+mn-ea"/>
                <a:cs typeface="+mn-ea"/>
              </a:rPr>
              <a:t>、</a:t>
            </a:r>
            <a:r>
              <a:rPr lang="en-US" altLang="zh-CN" sz="1200" dirty="0">
                <a:latin typeface="+mn-lt"/>
                <a:ea typeface="+mn-ea"/>
                <a:cs typeface="+mn-ea"/>
              </a:rPr>
              <a:t>.JPG</a:t>
            </a:r>
            <a:r>
              <a:rPr lang="zh-CN" altLang="en-US" sz="1200" dirty="0">
                <a:latin typeface="+mn-lt"/>
                <a:ea typeface="+mn-ea"/>
                <a:cs typeface="+mn-ea"/>
              </a:rPr>
              <a:t>、</a:t>
            </a:r>
            <a:r>
              <a:rPr lang="en-US" altLang="zh-CN" sz="1200" dirty="0">
                <a:latin typeface="+mn-lt"/>
                <a:ea typeface="+mn-ea"/>
                <a:cs typeface="+mn-ea"/>
              </a:rPr>
              <a:t>.JPEG</a:t>
            </a:r>
            <a:r>
              <a:rPr lang="zh-CN" altLang="en-US" sz="1200" dirty="0">
                <a:latin typeface="+mn-lt"/>
                <a:ea typeface="+mn-ea"/>
                <a:cs typeface="+mn-ea"/>
              </a:rPr>
              <a:t>图片的解码，对于硬件不支持的格式，会使用软件解码。</a:t>
            </a: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PNG</a:t>
            </a:r>
            <a:r>
              <a:rPr lang="zh-CN" altLang="en-US" sz="1200" dirty="0">
                <a:latin typeface="+mn-lt"/>
                <a:ea typeface="+mn-ea"/>
                <a:cs typeface="+mn-ea"/>
              </a:rPr>
              <a:t>解码（</a:t>
            </a:r>
            <a:r>
              <a:rPr lang="en-US" altLang="zh-CN" sz="1200" dirty="0">
                <a:latin typeface="+mn-lt"/>
                <a:ea typeface="+mn-ea"/>
                <a:cs typeface="+mn-ea"/>
              </a:rPr>
              <a:t>PNGD</a:t>
            </a:r>
            <a:r>
              <a:rPr lang="zh-CN" altLang="en-US" sz="1200" dirty="0">
                <a:latin typeface="+mn-lt"/>
                <a:ea typeface="+mn-ea"/>
                <a:cs typeface="+mn-ea"/>
              </a:rPr>
              <a:t>）：实现</a:t>
            </a:r>
            <a:r>
              <a:rPr lang="en-US" altLang="zh-CN" sz="1200" dirty="0">
                <a:latin typeface="+mn-lt"/>
                <a:ea typeface="+mn-ea"/>
                <a:cs typeface="+mn-ea"/>
              </a:rPr>
              <a:t>PNG</a:t>
            </a:r>
            <a:r>
              <a:rPr lang="zh-CN" altLang="en-US" sz="1200" dirty="0">
                <a:latin typeface="+mn-lt"/>
                <a:ea typeface="+mn-ea"/>
                <a:cs typeface="+mn-ea"/>
              </a:rPr>
              <a:t>格式图片的硬件解码。支持</a:t>
            </a:r>
            <a:r>
              <a:rPr lang="en-US" altLang="zh-CN" sz="1200" dirty="0">
                <a:latin typeface="+mn-lt"/>
                <a:ea typeface="+mn-ea"/>
                <a:cs typeface="+mn-ea"/>
              </a:rPr>
              <a:t>RGBA</a:t>
            </a:r>
            <a:r>
              <a:rPr lang="zh-CN" altLang="en-US" sz="1200" dirty="0">
                <a:latin typeface="+mn-lt"/>
                <a:ea typeface="+mn-ea"/>
                <a:cs typeface="+mn-ea"/>
              </a:rPr>
              <a:t>、</a:t>
            </a:r>
            <a:r>
              <a:rPr lang="en-US" altLang="zh-CN" sz="1200" dirty="0">
                <a:latin typeface="+mn-lt"/>
                <a:ea typeface="+mn-ea"/>
                <a:cs typeface="+mn-ea"/>
              </a:rPr>
              <a:t>RGB</a:t>
            </a:r>
            <a:r>
              <a:rPr lang="zh-CN" altLang="en-US" sz="1200" dirty="0">
                <a:latin typeface="+mn-lt"/>
                <a:ea typeface="+mn-ea"/>
                <a:cs typeface="+mn-ea"/>
              </a:rPr>
              <a:t>格式的图片解码成</a:t>
            </a:r>
            <a:r>
              <a:rPr lang="en-US" altLang="zh-CN" sz="1200" dirty="0">
                <a:latin typeface="+mn-lt"/>
                <a:ea typeface="+mn-ea"/>
                <a:cs typeface="+mn-ea"/>
              </a:rPr>
              <a:t>RGBA</a:t>
            </a:r>
            <a:r>
              <a:rPr lang="zh-CN" altLang="en-US" sz="1200" dirty="0">
                <a:latin typeface="+mn-lt"/>
                <a:ea typeface="+mn-ea"/>
                <a:cs typeface="+mn-ea"/>
              </a:rPr>
              <a:t>、</a:t>
            </a:r>
            <a:r>
              <a:rPr lang="en-US" altLang="zh-CN" sz="1200" dirty="0">
                <a:latin typeface="+mn-lt"/>
                <a:ea typeface="+mn-ea"/>
                <a:cs typeface="+mn-ea"/>
              </a:rPr>
              <a:t>RGB</a:t>
            </a:r>
            <a:r>
              <a:rPr lang="zh-CN" altLang="en-US" sz="1200" dirty="0">
                <a:latin typeface="+mn-lt"/>
                <a:ea typeface="+mn-ea"/>
                <a:cs typeface="+mn-ea"/>
              </a:rPr>
              <a:t>格式。</a:t>
            </a:r>
          </a:p>
          <a:p>
            <a:pPr marL="654050" lvl="1" indent="-252413" defTabSz="801688" fontAlgn="base">
              <a:lnSpc>
                <a:spcPct val="150000"/>
              </a:lnSpc>
              <a:spcBef>
                <a:spcPct val="0"/>
              </a:spcBef>
              <a:spcAft>
                <a:spcPct val="0"/>
              </a:spcAft>
              <a:buClr>
                <a:schemeClr val="tx1"/>
              </a:buClr>
            </a:pPr>
            <a:r>
              <a:rPr lang="en-US" altLang="zh-CN" sz="1200" dirty="0">
                <a:latin typeface="+mn-lt"/>
                <a:ea typeface="+mn-ea"/>
                <a:cs typeface="+mn-ea"/>
              </a:rPr>
              <a:t>VPC(Vision Preprocessing Core)</a:t>
            </a:r>
            <a:r>
              <a:rPr lang="zh-CN" altLang="en-US" sz="1200" dirty="0">
                <a:latin typeface="+mn-lt"/>
                <a:ea typeface="+mn-ea"/>
                <a:cs typeface="+mn-ea"/>
              </a:rPr>
              <a:t>：支持的功能有：抠图、缩放、叠加、黏贴、格式转换功能。</a:t>
            </a:r>
          </a:p>
          <a:p>
            <a:endParaRPr lang="en-US" sz="1400" dirty="0"/>
          </a:p>
        </p:txBody>
      </p:sp>
      <p:pic>
        <p:nvPicPr>
          <p:cNvPr id="2" name="图片 1"/>
          <p:cNvPicPr>
            <a:picLocks noChangeAspect="1"/>
          </p:cNvPicPr>
          <p:nvPr/>
        </p:nvPicPr>
        <p:blipFill>
          <a:blip r:embed="rId2"/>
          <a:stretch>
            <a:fillRect/>
          </a:stretch>
        </p:blipFill>
        <p:spPr>
          <a:xfrm>
            <a:off x="1013604" y="1388854"/>
            <a:ext cx="4071668" cy="3955965"/>
          </a:xfrm>
          <a:prstGeom prst="rect">
            <a:avLst/>
          </a:prstGeom>
        </p:spPr>
      </p:pic>
    </p:spTree>
    <p:extLst>
      <p:ext uri="{BB962C8B-B14F-4D97-AF65-F5344CB8AC3E}">
        <p14:creationId xmlns:p14="http://schemas.microsoft.com/office/powerpoint/2010/main" val="780795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sz="quarter" idx="10"/>
          </p:nvPr>
        </p:nvSpPr>
        <p:spPr/>
        <p:txBody>
          <a:bodyPr/>
          <a:lstStyle/>
          <a:p>
            <a:r>
              <a:rPr lang="zh-CN" altLang="en-US" dirty="0" smtClean="0"/>
              <a:t>本章主要介绍了人工智能芯片的发展历史、现状及行业背景。昇腾芯片的硬件架构和软件架构原理。</a:t>
            </a:r>
            <a:endParaRPr lang="zh-CN" altLang="en-US" dirty="0"/>
          </a:p>
        </p:txBody>
      </p:sp>
    </p:spTree>
    <p:extLst>
      <p:ext uri="{BB962C8B-B14F-4D97-AF65-F5344CB8AC3E}">
        <p14:creationId xmlns:p14="http://schemas.microsoft.com/office/powerpoint/2010/main" val="147024381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zh-CN" altLang="en-US" sz="2000" dirty="0"/>
              <a:t>昇腾社区：</a:t>
            </a:r>
            <a:r>
              <a:rPr lang="en-US" altLang="zh-CN" sz="2000" dirty="0"/>
              <a:t>Https</a:t>
            </a:r>
            <a:r>
              <a:rPr lang="zh-CN" altLang="en-US" sz="2000" dirty="0"/>
              <a:t>：</a:t>
            </a:r>
            <a:r>
              <a:rPr lang="en-US" altLang="zh-CN" sz="2000" dirty="0"/>
              <a:t>//</a:t>
            </a:r>
            <a:r>
              <a:rPr lang="en-US" sz="2000" dirty="0" smtClean="0"/>
              <a:t>ascend.huawei.com</a:t>
            </a:r>
            <a:endParaRPr lang="en-US" sz="2000" dirty="0"/>
          </a:p>
        </p:txBody>
      </p:sp>
    </p:spTree>
    <p:extLst>
      <p:ext uri="{BB962C8B-B14F-4D97-AF65-F5344CB8AC3E}">
        <p14:creationId xmlns:p14="http://schemas.microsoft.com/office/powerpoint/2010/main" val="85982402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22842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type="body" sz="quarter" idx="10"/>
          </p:nvPr>
        </p:nvSpPr>
        <p:spPr/>
        <p:txBody>
          <a:bodyPr/>
          <a:lstStyle/>
          <a:p>
            <a:r>
              <a:rPr lang="zh-CN" altLang="en-US" dirty="0" smtClean="0"/>
              <a:t>第一节主要介绍</a:t>
            </a:r>
            <a:r>
              <a:rPr lang="en-US" altLang="zh-CN" dirty="0" smtClean="0"/>
              <a:t>AI</a:t>
            </a:r>
            <a:r>
              <a:rPr lang="zh-CN" altLang="en-US" dirty="0" smtClean="0"/>
              <a:t>芯片的发展历史及现状</a:t>
            </a:r>
            <a:endParaRPr lang="zh-CN" altLang="en-US" dirty="0"/>
          </a:p>
        </p:txBody>
      </p:sp>
    </p:spTree>
    <p:extLst>
      <p:ext uri="{BB962C8B-B14F-4D97-AF65-F5344CB8AC3E}">
        <p14:creationId xmlns:p14="http://schemas.microsoft.com/office/powerpoint/2010/main" val="36225098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smtClean="0"/>
              <a:t>AI</a:t>
            </a:r>
            <a:r>
              <a:rPr lang="zh-CN" altLang="en-US" dirty="0" smtClean="0"/>
              <a:t>芯片发展历史</a:t>
            </a:r>
            <a:endParaRPr lang="zh-CN" altLang="en-US" dirty="0"/>
          </a:p>
        </p:txBody>
      </p:sp>
      <p:sp>
        <p:nvSpPr>
          <p:cNvPr id="9" name="文本占位符 8"/>
          <p:cNvSpPr>
            <a:spLocks noGrp="1"/>
          </p:cNvSpPr>
          <p:nvPr>
            <p:ph type="body" sz="quarter" idx="10"/>
          </p:nvPr>
        </p:nvSpPr>
        <p:spPr/>
        <p:txBody>
          <a:bodyPr/>
          <a:lstStyle/>
          <a:p>
            <a:pPr algn="just"/>
            <a:r>
              <a:rPr lang="zh-CN" altLang="en-US" dirty="0">
                <a:sym typeface="Microsoft YaHei" panose="020B0503020204020204" pitchFamily="34" charset="-122"/>
              </a:rPr>
              <a:t>人工智能的四大要素：数据、算法、场景、</a:t>
            </a:r>
            <a:r>
              <a:rPr lang="zh-CN" altLang="en-US" b="1" dirty="0">
                <a:sym typeface="Microsoft YaHei" panose="020B0503020204020204" pitchFamily="34" charset="-122"/>
              </a:rPr>
              <a:t>算力</a:t>
            </a:r>
            <a:endParaRPr lang="en-US" altLang="zh-CN" b="1" dirty="0">
              <a:sym typeface="Microsoft YaHei" panose="020B0503020204020204" pitchFamily="34" charset="-122"/>
            </a:endParaRPr>
          </a:p>
          <a:p>
            <a:pPr algn="just"/>
            <a:r>
              <a:rPr lang="en-US" altLang="zh-CN" b="1" dirty="0">
                <a:sym typeface="Microsoft YaHei" panose="020B0503020204020204" pitchFamily="34" charset="-122"/>
              </a:rPr>
              <a:t>AI</a:t>
            </a:r>
            <a:r>
              <a:rPr lang="zh-CN" altLang="en-US" b="1" dirty="0">
                <a:sym typeface="Microsoft YaHei" panose="020B0503020204020204" pitchFamily="34" charset="-122"/>
              </a:rPr>
              <a:t>芯片</a:t>
            </a:r>
            <a:r>
              <a:rPr lang="zh-CN" altLang="en-US" dirty="0">
                <a:sym typeface="Microsoft YaHei" panose="020B0503020204020204" pitchFamily="34" charset="-122"/>
              </a:rPr>
              <a:t>：也被称为</a:t>
            </a:r>
            <a:r>
              <a:rPr lang="en-US" altLang="zh-CN" dirty="0">
                <a:sym typeface="Microsoft YaHei" panose="020B0503020204020204" pitchFamily="34" charset="-122"/>
              </a:rPr>
              <a:t>AI</a:t>
            </a:r>
            <a:r>
              <a:rPr lang="zh-CN" altLang="en-US" dirty="0">
                <a:sym typeface="Microsoft YaHei" panose="020B0503020204020204" pitchFamily="34" charset="-122"/>
              </a:rPr>
              <a:t>加速器，即专门用于处理人工智能应用中的大量计算任务的功能模块</a:t>
            </a:r>
            <a:r>
              <a:rPr lang="zh-CN" altLang="en-US" dirty="0" smtClean="0">
                <a:sym typeface="Microsoft YaHei" panose="020B0503020204020204" pitchFamily="34" charset="-122"/>
              </a:rPr>
              <a:t>。</a:t>
            </a:r>
            <a:endParaRPr lang="en-US" altLang="zh-CN" dirty="0" smtClean="0"/>
          </a:p>
          <a:p>
            <a:r>
              <a:rPr lang="en-US" altLang="zh-CN" dirty="0" smtClean="0"/>
              <a:t>AI</a:t>
            </a:r>
            <a:r>
              <a:rPr lang="zh-CN" altLang="en-US" dirty="0" smtClean="0"/>
              <a:t>芯片的发展经历了从</a:t>
            </a:r>
            <a:r>
              <a:rPr lang="en-US" altLang="zh-CN" dirty="0" smtClean="0"/>
              <a:t>CPU</a:t>
            </a:r>
            <a:r>
              <a:rPr lang="zh-CN" altLang="en-US" dirty="0" smtClean="0"/>
              <a:t>到</a:t>
            </a:r>
            <a:r>
              <a:rPr lang="en-US" altLang="zh-CN" dirty="0" smtClean="0"/>
              <a:t>GPU</a:t>
            </a:r>
            <a:r>
              <a:rPr lang="zh-CN" altLang="en-US" dirty="0" smtClean="0"/>
              <a:t>，再到</a:t>
            </a:r>
            <a:r>
              <a:rPr lang="en-US" altLang="zh-CN" dirty="0" smtClean="0"/>
              <a:t>FPGA</a:t>
            </a:r>
            <a:r>
              <a:rPr lang="zh-CN" altLang="en-US" dirty="0" smtClean="0"/>
              <a:t>和</a:t>
            </a:r>
            <a:r>
              <a:rPr lang="en-US" altLang="zh-CN" dirty="0" smtClean="0"/>
              <a:t>ASIC</a:t>
            </a:r>
            <a:r>
              <a:rPr lang="zh-CN" altLang="en-US" dirty="0" smtClean="0"/>
              <a:t>芯片的发展历程。</a:t>
            </a:r>
            <a:endParaRPr lang="zh-CN" altLang="en-US" dirty="0"/>
          </a:p>
        </p:txBody>
      </p:sp>
      <p:pic>
        <p:nvPicPr>
          <p:cNvPr id="4" name="图片 3"/>
          <p:cNvPicPr>
            <a:picLocks noChangeAspect="1"/>
          </p:cNvPicPr>
          <p:nvPr/>
        </p:nvPicPr>
        <p:blipFill>
          <a:blip r:embed="rId3"/>
          <a:stretch>
            <a:fillRect/>
          </a:stretch>
        </p:blipFill>
        <p:spPr>
          <a:xfrm>
            <a:off x="4836160" y="3573488"/>
            <a:ext cx="3466795" cy="2315101"/>
          </a:xfrm>
          <a:prstGeom prst="rect">
            <a:avLst/>
          </a:prstGeom>
        </p:spPr>
      </p:pic>
    </p:spTree>
    <p:extLst>
      <p:ext uri="{BB962C8B-B14F-4D97-AF65-F5344CB8AC3E}">
        <p14:creationId xmlns:p14="http://schemas.microsoft.com/office/powerpoint/2010/main" val="10391516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600" dirty="0" smtClean="0">
                <a:latin typeface="+mn-lt"/>
                <a:ea typeface="+mj-ea"/>
                <a:cs typeface="+mn-ea"/>
                <a:sym typeface="Microsoft YaHei" panose="020B0503020204020204" pitchFamily="34" charset="-122"/>
              </a:rPr>
              <a:t>AI</a:t>
            </a:r>
            <a:r>
              <a:rPr lang="zh-CN" altLang="en-US" sz="3600" dirty="0" smtClean="0">
                <a:latin typeface="+mn-lt"/>
                <a:ea typeface="+mj-ea"/>
                <a:cs typeface="+mn-ea"/>
                <a:sym typeface="Microsoft YaHei" panose="020B0503020204020204" pitchFamily="34" charset="-122"/>
              </a:rPr>
              <a:t>芯片</a:t>
            </a:r>
            <a:r>
              <a:rPr lang="zh-CN" altLang="en-US" sz="3600" dirty="0">
                <a:latin typeface="+mn-lt"/>
                <a:ea typeface="+mj-ea"/>
                <a:cs typeface="+mn-ea"/>
                <a:sym typeface="Microsoft YaHei" panose="020B0503020204020204" pitchFamily="34" charset="-122"/>
              </a:rPr>
              <a:t>现状</a:t>
            </a:r>
            <a:r>
              <a:rPr lang="zh-CN" altLang="en-US" sz="3600" dirty="0" smtClean="0">
                <a:latin typeface="+mn-lt"/>
                <a:ea typeface="+mj-ea"/>
                <a:cs typeface="+mn-ea"/>
                <a:sym typeface="Microsoft YaHei" panose="020B0503020204020204" pitchFamily="34" charset="-122"/>
              </a:rPr>
              <a:t> </a:t>
            </a:r>
            <a:r>
              <a:rPr lang="en-US" altLang="zh-CN" sz="3600" dirty="0" smtClean="0">
                <a:latin typeface="+mn-lt"/>
                <a:ea typeface="+mj-ea"/>
                <a:cs typeface="+mn-ea"/>
                <a:sym typeface="Microsoft YaHei" panose="020B0503020204020204" pitchFamily="34" charset="-122"/>
              </a:rPr>
              <a:t>— CPU</a:t>
            </a:r>
            <a:endParaRPr lang="zh-CN" altLang="en-US" sz="3200" dirty="0">
              <a:latin typeface="+mn-lt"/>
              <a:ea typeface="+mj-ea"/>
              <a:cs typeface="+mn-ea"/>
              <a:sym typeface="Microsoft YaHei" panose="020B0503020204020204" pitchFamily="34" charset="-122"/>
            </a:endParaRPr>
          </a:p>
        </p:txBody>
      </p:sp>
      <p:sp>
        <p:nvSpPr>
          <p:cNvPr id="3" name="文本占位符 2"/>
          <p:cNvSpPr>
            <a:spLocks noGrp="1"/>
          </p:cNvSpPr>
          <p:nvPr>
            <p:ph type="body" sz="quarter" idx="10"/>
          </p:nvPr>
        </p:nvSpPr>
        <p:spPr/>
        <p:txBody>
          <a:bodyPr/>
          <a:lstStyle/>
          <a:p>
            <a:r>
              <a:rPr lang="en-US" altLang="zh-CN" sz="2400" b="1" dirty="0"/>
              <a:t>CPU(Central</a:t>
            </a:r>
            <a:r>
              <a:rPr lang="en-US" altLang="zh-CN" b="1" dirty="0"/>
              <a:t> Processing Unit)</a:t>
            </a:r>
            <a:endParaRPr lang="zh-CN" altLang="en-US" b="1" dirty="0"/>
          </a:p>
          <a:p>
            <a:pPr lvl="1">
              <a:lnSpc>
                <a:spcPct val="150000"/>
              </a:lnSpc>
              <a:spcBef>
                <a:spcPct val="0"/>
              </a:spcBef>
            </a:pPr>
            <a:r>
              <a:rPr lang="zh-CN" altLang="en-US" dirty="0">
                <a:cs typeface="+mn-ea"/>
              </a:rPr>
              <a:t>早期计算机性能随着摩尔定律逐年稳步提升。</a:t>
            </a:r>
            <a:endParaRPr lang="en-US" altLang="zh-CN" dirty="0">
              <a:cs typeface="+mn-ea"/>
            </a:endParaRPr>
          </a:p>
          <a:p>
            <a:pPr lvl="1">
              <a:lnSpc>
                <a:spcPct val="150000"/>
              </a:lnSpc>
              <a:spcBef>
                <a:spcPct val="0"/>
              </a:spcBef>
            </a:pPr>
            <a:r>
              <a:rPr lang="zh-CN" altLang="en-US" dirty="0">
                <a:cs typeface="+mn-ea"/>
              </a:rPr>
              <a:t>增加核数提升性能，多核处理器更好的满足了软件对硬件的速度需求，但带来功耗和成本增加。</a:t>
            </a:r>
            <a:endParaRPr lang="en-US" altLang="zh-CN" dirty="0">
              <a:cs typeface="+mn-ea"/>
            </a:endParaRPr>
          </a:p>
          <a:p>
            <a:pPr lvl="1">
              <a:lnSpc>
                <a:spcPct val="150000"/>
              </a:lnSpc>
              <a:spcBef>
                <a:spcPct val="0"/>
              </a:spcBef>
            </a:pPr>
            <a:r>
              <a:rPr lang="zh-CN" altLang="en-US" dirty="0">
                <a:cs typeface="+mn-ea"/>
              </a:rPr>
              <a:t>增加指令（修改架构）的方式提升</a:t>
            </a:r>
            <a:r>
              <a:rPr lang="en-US" altLang="zh-CN" dirty="0">
                <a:cs typeface="+mn-ea"/>
              </a:rPr>
              <a:t>AI</a:t>
            </a:r>
            <a:r>
              <a:rPr lang="zh-CN" altLang="en-US" dirty="0">
                <a:cs typeface="+mn-ea"/>
              </a:rPr>
              <a:t>性能</a:t>
            </a:r>
            <a:endParaRPr lang="en-US" altLang="zh-CN" dirty="0">
              <a:cs typeface="+mn-ea"/>
            </a:endParaRPr>
          </a:p>
          <a:p>
            <a:pPr marL="987425" lvl="2" indent="-285750">
              <a:lnSpc>
                <a:spcPct val="150000"/>
              </a:lnSpc>
            </a:pPr>
            <a:r>
              <a:rPr lang="en-US" altLang="zh-CN" sz="1800" dirty="0"/>
              <a:t>Intel</a:t>
            </a:r>
            <a:r>
              <a:rPr lang="zh-CN" altLang="en-US" sz="1800" dirty="0"/>
              <a:t>（</a:t>
            </a:r>
            <a:r>
              <a:rPr lang="en-US" altLang="zh-CN" sz="1800" dirty="0"/>
              <a:t>CISC</a:t>
            </a:r>
            <a:r>
              <a:rPr lang="zh-CN" altLang="en-US" sz="1800" dirty="0"/>
              <a:t>架构）加入</a:t>
            </a:r>
            <a:r>
              <a:rPr lang="en-US" altLang="zh-CN" sz="1800" dirty="0"/>
              <a:t>AVX512</a:t>
            </a:r>
            <a:r>
              <a:rPr lang="zh-CN" altLang="en-US" sz="1800" dirty="0"/>
              <a:t>等指令，在</a:t>
            </a:r>
            <a:r>
              <a:rPr lang="en-US" altLang="zh-CN" sz="1800" dirty="0"/>
              <a:t>ALU</a:t>
            </a:r>
            <a:r>
              <a:rPr lang="zh-CN" altLang="en-US" sz="1800" dirty="0"/>
              <a:t>计算模块加入矢量运算模块（</a:t>
            </a:r>
            <a:r>
              <a:rPr lang="en-US" altLang="zh-CN" sz="1800" dirty="0"/>
              <a:t>FMA</a:t>
            </a:r>
            <a:r>
              <a:rPr lang="zh-CN" altLang="en-US" sz="1800" dirty="0"/>
              <a:t>）</a:t>
            </a:r>
            <a:endParaRPr lang="en-US" altLang="zh-CN" sz="1800" dirty="0"/>
          </a:p>
          <a:p>
            <a:pPr marL="987425" lvl="2" indent="-285750">
              <a:lnSpc>
                <a:spcPct val="150000"/>
              </a:lnSpc>
            </a:pPr>
            <a:r>
              <a:rPr lang="en-US" altLang="zh-CN" sz="1800" dirty="0"/>
              <a:t>ARM</a:t>
            </a:r>
            <a:r>
              <a:rPr lang="zh-CN" altLang="en-US" sz="1800" dirty="0"/>
              <a:t>（</a:t>
            </a:r>
            <a:r>
              <a:rPr lang="en-US" altLang="zh-CN" sz="1800" dirty="0"/>
              <a:t>RISC</a:t>
            </a:r>
            <a:r>
              <a:rPr lang="zh-CN" altLang="en-US" sz="1800" dirty="0"/>
              <a:t>架构）加入</a:t>
            </a:r>
            <a:r>
              <a:rPr lang="en-US" altLang="zh-CN" sz="1800" dirty="0"/>
              <a:t>Cortex A</a:t>
            </a:r>
            <a:r>
              <a:rPr lang="zh-CN" altLang="en-US" sz="1800" dirty="0"/>
              <a:t>等指令集并计划持续升级</a:t>
            </a:r>
            <a:endParaRPr lang="en-US" altLang="zh-CN" sz="1800" dirty="0">
              <a:solidFill>
                <a:srgbClr val="C00000"/>
              </a:solidFill>
            </a:endParaRPr>
          </a:p>
          <a:p>
            <a:pPr lvl="1">
              <a:lnSpc>
                <a:spcPct val="150000"/>
              </a:lnSpc>
              <a:spcBef>
                <a:spcPct val="0"/>
              </a:spcBef>
            </a:pPr>
            <a:r>
              <a:rPr lang="zh-CN" altLang="en-US" dirty="0">
                <a:cs typeface="+mn-ea"/>
              </a:rPr>
              <a:t>提高频率提升性能，但提升空间有限，同时高主频会导致芯片出现功耗过大和过热问题。</a:t>
            </a:r>
            <a:endParaRPr lang="en-US" altLang="zh-CN" dirty="0">
              <a:cs typeface="+mn-ea"/>
            </a:endParaRPr>
          </a:p>
          <a:p>
            <a:pPr marL="0" indent="0">
              <a:lnSpc>
                <a:spcPct val="150000"/>
              </a:lnSpc>
              <a:spcBef>
                <a:spcPct val="0"/>
              </a:spcBef>
              <a:buNone/>
            </a:pPr>
            <a:endParaRPr lang="en-US" altLang="zh-CN"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Tree>
    <p:extLst>
      <p:ext uri="{BB962C8B-B14F-4D97-AF65-F5344CB8AC3E}">
        <p14:creationId xmlns:p14="http://schemas.microsoft.com/office/powerpoint/2010/main" val="4983327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3600" dirty="0" smtClean="0">
                <a:latin typeface="+mj-lt"/>
                <a:ea typeface="+mj-ea"/>
                <a:cs typeface="+mn-ea"/>
                <a:sym typeface="Microsoft YaHei" panose="020B0503020204020204" pitchFamily="34" charset="-122"/>
              </a:rPr>
              <a:t>AI</a:t>
            </a:r>
            <a:r>
              <a:rPr lang="zh-CN" altLang="en-US" sz="3600" dirty="0" smtClean="0">
                <a:latin typeface="+mj-lt"/>
                <a:ea typeface="+mj-ea"/>
                <a:cs typeface="+mn-ea"/>
                <a:sym typeface="Microsoft YaHei" panose="020B0503020204020204" pitchFamily="34" charset="-122"/>
              </a:rPr>
              <a:t>芯片</a:t>
            </a:r>
            <a:r>
              <a:rPr lang="zh-CN" altLang="en-US" sz="3600" dirty="0">
                <a:latin typeface="+mj-lt"/>
                <a:ea typeface="+mj-ea"/>
                <a:cs typeface="+mn-ea"/>
                <a:sym typeface="Microsoft YaHei" panose="020B0503020204020204" pitchFamily="34" charset="-122"/>
              </a:rPr>
              <a:t>现状</a:t>
            </a:r>
            <a:r>
              <a:rPr lang="zh-CN" altLang="en-US" sz="3600" dirty="0" smtClean="0">
                <a:latin typeface="+mj-lt"/>
                <a:ea typeface="+mj-ea"/>
                <a:cs typeface="+mn-ea"/>
                <a:sym typeface="Microsoft YaHei" panose="020B0503020204020204" pitchFamily="34" charset="-122"/>
              </a:rPr>
              <a:t> </a:t>
            </a:r>
            <a:r>
              <a:rPr lang="en-US" altLang="zh-CN" sz="3600" dirty="0" smtClean="0">
                <a:latin typeface="+mj-lt"/>
                <a:ea typeface="+mj-ea"/>
                <a:cs typeface="+mn-ea"/>
                <a:sym typeface="Microsoft YaHei" panose="020B0503020204020204" pitchFamily="34" charset="-122"/>
              </a:rPr>
              <a:t>— GPU</a:t>
            </a:r>
            <a:endParaRPr lang="zh-CN" altLang="en-US" sz="3200" dirty="0">
              <a:latin typeface="+mj-lt"/>
              <a:ea typeface="+mj-ea"/>
              <a:cs typeface="+mn-ea"/>
              <a:sym typeface="Microsoft YaHei" panose="020B0503020204020204" pitchFamily="34" charset="-122"/>
            </a:endParaRPr>
          </a:p>
        </p:txBody>
      </p:sp>
      <p:sp>
        <p:nvSpPr>
          <p:cNvPr id="3" name="文本占位符 2"/>
          <p:cNvSpPr>
            <a:spLocks noGrp="1"/>
          </p:cNvSpPr>
          <p:nvPr>
            <p:ph type="body" sz="quarter" idx="10"/>
          </p:nvPr>
        </p:nvSpPr>
        <p:spPr/>
        <p:txBody>
          <a:bodyPr/>
          <a:lstStyle/>
          <a:p>
            <a:r>
              <a:rPr lang="en-US" altLang="zh-CN" sz="2400" b="1" dirty="0"/>
              <a:t>GPU(Graph Processing Unit</a:t>
            </a:r>
            <a:r>
              <a:rPr lang="en-US" altLang="zh-CN" sz="2800" b="1" dirty="0"/>
              <a:t>)</a:t>
            </a:r>
            <a:endParaRPr lang="zh-CN" altLang="en-US" sz="2800" b="1" dirty="0"/>
          </a:p>
          <a:p>
            <a:pPr lvl="1">
              <a:lnSpc>
                <a:spcPct val="150000"/>
              </a:lnSpc>
              <a:spcBef>
                <a:spcPct val="0"/>
              </a:spcBef>
            </a:pPr>
            <a:r>
              <a:rPr lang="en-US" altLang="zh-CN" dirty="0">
                <a:cs typeface="+mn-ea"/>
              </a:rPr>
              <a:t>GPU(Graph Processing Unit)</a:t>
            </a:r>
            <a:r>
              <a:rPr lang="zh-CN" altLang="en-US" dirty="0">
                <a:cs typeface="+mn-ea"/>
              </a:rPr>
              <a:t>在矩阵计算和并行计算上具有突出的性能，异构计算的主力，最早作为深度学习的加速芯片被引入</a:t>
            </a:r>
            <a:r>
              <a:rPr lang="en-US" altLang="zh-CN" dirty="0">
                <a:cs typeface="+mn-ea"/>
              </a:rPr>
              <a:t>AI</a:t>
            </a:r>
            <a:r>
              <a:rPr lang="zh-CN" altLang="en-US" dirty="0">
                <a:cs typeface="+mn-ea"/>
              </a:rPr>
              <a:t>领域，且生态成熟。</a:t>
            </a:r>
            <a:endParaRPr lang="en-US" altLang="zh-CN" dirty="0">
              <a:cs typeface="+mn-ea"/>
            </a:endParaRPr>
          </a:p>
          <a:p>
            <a:pPr lvl="1">
              <a:lnSpc>
                <a:spcPct val="150000"/>
              </a:lnSpc>
              <a:spcBef>
                <a:spcPct val="0"/>
              </a:spcBef>
            </a:pPr>
            <a:r>
              <a:rPr lang="en-US" altLang="zh-CN" dirty="0" err="1">
                <a:cs typeface="+mn-ea"/>
              </a:rPr>
              <a:t>Nvidia</a:t>
            </a:r>
            <a:r>
              <a:rPr lang="zh-CN" altLang="en-US" dirty="0">
                <a:cs typeface="+mn-ea"/>
              </a:rPr>
              <a:t>沿用</a:t>
            </a:r>
            <a:r>
              <a:rPr lang="en-US" altLang="zh-CN" dirty="0">
                <a:cs typeface="+mn-ea"/>
              </a:rPr>
              <a:t>GPU</a:t>
            </a:r>
            <a:r>
              <a:rPr lang="zh-CN" altLang="en-US" dirty="0">
                <a:cs typeface="+mn-ea"/>
              </a:rPr>
              <a:t>架构，对深度学习主要向两个方向发力：</a:t>
            </a:r>
            <a:endParaRPr lang="en-US" altLang="zh-CN" dirty="0">
              <a:cs typeface="+mn-ea"/>
            </a:endParaRPr>
          </a:p>
          <a:p>
            <a:pPr marL="987425" lvl="2" indent="-285750">
              <a:lnSpc>
                <a:spcPct val="150000"/>
              </a:lnSpc>
            </a:pPr>
            <a:r>
              <a:rPr lang="zh-CN" altLang="en-US" sz="1800" b="1" dirty="0"/>
              <a:t>丰富生态</a:t>
            </a:r>
            <a:r>
              <a:rPr lang="zh-CN" altLang="en-US" sz="1800" dirty="0"/>
              <a:t>：推出</a:t>
            </a:r>
            <a:r>
              <a:rPr lang="en-US" altLang="zh-CN" sz="1800" dirty="0" err="1"/>
              <a:t>cuDNN</a:t>
            </a:r>
            <a:r>
              <a:rPr lang="zh-CN" altLang="en-US" sz="1800" dirty="0"/>
              <a:t>针对神经网络的优化库，提升易用性并优化</a:t>
            </a:r>
            <a:r>
              <a:rPr lang="en-US" altLang="zh-CN" sz="1800" dirty="0"/>
              <a:t>GPU</a:t>
            </a:r>
            <a:r>
              <a:rPr lang="zh-CN" altLang="en-US" sz="1800" dirty="0"/>
              <a:t>底层架构</a:t>
            </a:r>
            <a:endParaRPr lang="en-US" altLang="zh-CN" sz="1800" dirty="0"/>
          </a:p>
          <a:p>
            <a:pPr marL="987425" lvl="2" indent="-285750">
              <a:lnSpc>
                <a:spcPct val="150000"/>
              </a:lnSpc>
            </a:pPr>
            <a:r>
              <a:rPr lang="zh-CN" altLang="en-US" sz="1800" b="1" dirty="0"/>
              <a:t>提升定制性</a:t>
            </a:r>
            <a:r>
              <a:rPr lang="zh-CN" altLang="en-US" sz="1800" dirty="0"/>
              <a:t>：增加多数据类型支持（不再坚持</a:t>
            </a:r>
            <a:r>
              <a:rPr lang="en-US" altLang="zh-CN" sz="1800" dirty="0"/>
              <a:t>float32</a:t>
            </a:r>
            <a:r>
              <a:rPr lang="zh-CN" altLang="en-US" sz="1800" dirty="0"/>
              <a:t>，增加</a:t>
            </a:r>
            <a:r>
              <a:rPr lang="en-US" altLang="zh-CN" sz="1800" dirty="0"/>
              <a:t>int8</a:t>
            </a:r>
            <a:r>
              <a:rPr lang="zh-CN" altLang="en-US" sz="1800" dirty="0"/>
              <a:t>等）；添加深度学习专用模块（如引入并配备张量核的改进型架构，</a:t>
            </a:r>
            <a:r>
              <a:rPr lang="en-US" altLang="zh-CN" sz="1800" dirty="0"/>
              <a:t>V100</a:t>
            </a:r>
            <a:r>
              <a:rPr lang="zh-CN" altLang="en-US" sz="1800" dirty="0"/>
              <a:t>的</a:t>
            </a:r>
            <a:r>
              <a:rPr lang="en-US" altLang="zh-CN" sz="1800" dirty="0" err="1"/>
              <a:t>TensorCore</a:t>
            </a:r>
            <a:r>
              <a:rPr lang="zh-CN" altLang="en-US" sz="1800" dirty="0"/>
              <a:t>）</a:t>
            </a:r>
            <a:endParaRPr lang="en-US" altLang="zh-CN" sz="1800" b="1" dirty="0"/>
          </a:p>
          <a:p>
            <a:pPr lvl="1">
              <a:lnSpc>
                <a:spcPct val="150000"/>
              </a:lnSpc>
              <a:spcBef>
                <a:spcPct val="0"/>
              </a:spcBef>
            </a:pPr>
            <a:r>
              <a:rPr lang="zh-CN" altLang="en-US" dirty="0">
                <a:cs typeface="+mn-ea"/>
              </a:rPr>
              <a:t>当前主要问题在于：</a:t>
            </a:r>
            <a:r>
              <a:rPr lang="zh-CN" altLang="en-US" b="1" dirty="0">
                <a:cs typeface="+mn-ea"/>
              </a:rPr>
              <a:t>成本高，能耗比低，延迟高</a:t>
            </a:r>
            <a:r>
              <a:rPr lang="zh-CN" altLang="en-US" b="1" dirty="0" smtClean="0">
                <a:cs typeface="+mn-ea"/>
              </a:rPr>
              <a:t>。</a:t>
            </a:r>
            <a:endParaRPr lang="en-US" altLang="zh-CN" b="1" dirty="0">
              <a:cs typeface="+mn-ea"/>
            </a:endParaRPr>
          </a:p>
        </p:txBody>
      </p:sp>
    </p:spTree>
    <p:extLst>
      <p:ext uri="{BB962C8B-B14F-4D97-AF65-F5344CB8AC3E}">
        <p14:creationId xmlns:p14="http://schemas.microsoft.com/office/powerpoint/2010/main" val="2131087060"/>
      </p:ext>
    </p:extLst>
  </p:cSld>
  <p:clrMapOvr>
    <a:masterClrMapping/>
  </p:clrMapOvr>
  <p:timing>
    <p:tnLst>
      <p:par>
        <p:cTn id="1" dur="indefinite" restart="never" nodeType="tmRoot"/>
      </p:par>
    </p:tnLst>
  </p:timing>
</p:sld>
</file>

<file path=ppt/theme/theme1.xml><?xml version="1.0" encoding="utf-8"?>
<a:theme xmlns:a="http://schemas.openxmlformats.org/drawingml/2006/main" name="1_标题页模板">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功能页模板">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方正+Huawei">
      <a:majorFont>
        <a:latin typeface="Huawei Sans"/>
        <a:ea typeface="方正兰亭黑简体"/>
        <a:cs typeface=""/>
      </a:majorFont>
      <a:minorFont>
        <a:latin typeface="Huawei Sans"/>
        <a:ea typeface="方正兰亭黑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内容页模板">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方正+Huawei">
      <a:majorFont>
        <a:latin typeface="Huawei Sans"/>
        <a:ea typeface="方正兰亭黑简体"/>
        <a:cs typeface=""/>
      </a:majorFont>
      <a:minorFont>
        <a:latin typeface="Huawei Sans"/>
        <a:ea typeface="方正兰亭黑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感谢页模板">
  <a:themeElements>
    <a:clrScheme name="2210">
      <a:dk1>
        <a:srgbClr val="1D1D1A"/>
      </a:dk1>
      <a:lt1>
        <a:srgbClr val="1D1D1A"/>
      </a:lt1>
      <a:dk2>
        <a:srgbClr val="FFFFFF"/>
      </a:dk2>
      <a:lt2>
        <a:srgbClr val="FFFFFF"/>
      </a:lt2>
      <a:accent1>
        <a:srgbClr val="C7000A"/>
      </a:accent1>
      <a:accent2>
        <a:srgbClr val="E9002F"/>
      </a:accent2>
      <a:accent3>
        <a:srgbClr val="F4A100"/>
      </a:accent3>
      <a:accent4>
        <a:srgbClr val="FFFF00"/>
      </a:accent4>
      <a:accent5>
        <a:srgbClr val="232323"/>
      </a:accent5>
      <a:accent6>
        <a:srgbClr val="666666"/>
      </a:accent6>
      <a:hlink>
        <a:srgbClr val="919191"/>
      </a:hlink>
      <a:folHlink>
        <a:srgbClr val="C4C4C4"/>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A002F"/>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defRPr sz="1800" dirty="0"/>
        </a:defPPr>
      </a:lstStyle>
    </a:txDef>
  </a:objectDefaults>
  <a:extraClrSchemeLst/>
  <a:extLst>
    <a:ext uri="{05A4C25C-085E-4340-85A3-A5531E510DB2}">
      <thm15:themeFamily xmlns:thm15="http://schemas.microsoft.com/office/thememl/2012/main" name="演示文稿1" id="{5D7106B4-FD24-471A-B326-8B58E27A973B}" vid="{1AA013AF-7C2E-4A39-9796-86760F640C19}"/>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方正+Huawei">
      <a:majorFont>
        <a:latin typeface="Huawei Sans"/>
        <a:ea typeface="方正兰亭黑简体"/>
        <a:cs typeface=""/>
      </a:majorFont>
      <a:minorFont>
        <a:latin typeface="Huawei Sans"/>
        <a:ea typeface="方正兰亭黑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C226774B8D87F4D92D9D1F6859ED44E" ma:contentTypeVersion="0" ma:contentTypeDescription="Create a new document." ma:contentTypeScope="" ma:versionID="2405c1ce63a3409bcef189279c704bc6">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3BB0E4A-51FC-4B4D-8B7E-209EA6035D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A1A4E927-2E19-40DA-AC21-D3EBC4321306}">
  <ds:schemaRefs>
    <ds:schemaRef ds:uri="http://schemas.microsoft.com/office/infopath/2007/PartnerControls"/>
    <ds:schemaRef ds:uri="http://www.w3.org/XML/1998/namespace"/>
    <ds:schemaRef ds:uri="http://purl.org/dc/terms/"/>
    <ds:schemaRef ds:uri="http://schemas.microsoft.com/office/2006/documentManagement/types"/>
    <ds:schemaRef ds:uri="http://schemas.microsoft.com/office/2006/metadata/properties"/>
    <ds:schemaRef ds:uri="http://purl.org/dc/dcmitype/"/>
    <ds:schemaRef ds:uri="http://purl.org/dc/elements/1.1/"/>
    <ds:schemaRef ds:uri="http://schemas.openxmlformats.org/package/2006/metadata/core-properties"/>
  </ds:schemaRefs>
</ds:datastoreItem>
</file>

<file path=customXml/itemProps3.xml><?xml version="1.0" encoding="utf-8"?>
<ds:datastoreItem xmlns:ds="http://schemas.openxmlformats.org/officeDocument/2006/customXml" ds:itemID="{E0C0B7D1-9D1B-4D75-900E-434169096BE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2297</TotalTime>
  <Words>9633</Words>
  <Application>Microsoft Office PowerPoint</Application>
  <PresentationFormat>宽屏</PresentationFormat>
  <Paragraphs>645</Paragraphs>
  <Slides>55</Slides>
  <Notes>41</Notes>
  <HiddenSlides>2</HiddenSlides>
  <MMClips>0</MMClips>
  <ScaleCrop>false</ScaleCrop>
  <HeadingPairs>
    <vt:vector size="8" baseType="variant">
      <vt:variant>
        <vt:lpstr>已用的字体</vt:lpstr>
      </vt:variant>
      <vt:variant>
        <vt:i4>17</vt:i4>
      </vt:variant>
      <vt:variant>
        <vt:lpstr>主题</vt:lpstr>
      </vt:variant>
      <vt:variant>
        <vt:i4>4</vt:i4>
      </vt:variant>
      <vt:variant>
        <vt:lpstr>嵌入 OLE 服务器</vt:lpstr>
      </vt:variant>
      <vt:variant>
        <vt:i4>2</vt:i4>
      </vt:variant>
      <vt:variant>
        <vt:lpstr>幻灯片标题</vt:lpstr>
      </vt:variant>
      <vt:variant>
        <vt:i4>55</vt:i4>
      </vt:variant>
    </vt:vector>
  </HeadingPairs>
  <TitlesOfParts>
    <vt:vector size="78" baseType="lpstr">
      <vt:lpstr>Akkurat Pro</vt:lpstr>
      <vt:lpstr>Arial Unicode MS</vt:lpstr>
      <vt:lpstr>Helvetica Neue</vt:lpstr>
      <vt:lpstr>Helvetica Neue Medium</vt:lpstr>
      <vt:lpstr>方正兰亭黑简体</vt:lpstr>
      <vt:lpstr>华文细黑</vt:lpstr>
      <vt:lpstr>宋体</vt:lpstr>
      <vt:lpstr>微软雅黑</vt:lpstr>
      <vt:lpstr>微软雅黑</vt:lpstr>
      <vt:lpstr>Arial</vt:lpstr>
      <vt:lpstr>Calibri</vt:lpstr>
      <vt:lpstr>Cambria</vt:lpstr>
      <vt:lpstr>Huawei Sans</vt:lpstr>
      <vt:lpstr>Impact</vt:lpstr>
      <vt:lpstr>Tahoma</vt:lpstr>
      <vt:lpstr>Times New Roman</vt:lpstr>
      <vt:lpstr>Wingdings</vt:lpstr>
      <vt:lpstr>1_标题页模板</vt:lpstr>
      <vt:lpstr>2_功能页模板</vt:lpstr>
      <vt:lpstr>3_内容页模板</vt:lpstr>
      <vt:lpstr>4_感谢页模板</vt:lpstr>
      <vt:lpstr>Visio.Drawing.15</vt:lpstr>
      <vt:lpstr>Visio</vt:lpstr>
      <vt:lpstr>PowerPoint 演示文稿</vt:lpstr>
      <vt:lpstr>智能芯片原理与应用</vt:lpstr>
      <vt:lpstr>PowerPoint 演示文稿</vt:lpstr>
      <vt:lpstr>PowerPoint 演示文稿</vt:lpstr>
      <vt:lpstr>PowerPoint 演示文稿</vt:lpstr>
      <vt:lpstr>PowerPoint 演示文稿</vt:lpstr>
      <vt:lpstr>AI芯片发展历史</vt:lpstr>
      <vt:lpstr>AI芯片现状 — CPU</vt:lpstr>
      <vt:lpstr>AI芯片现状 — GPU</vt:lpstr>
      <vt:lpstr>GPU、CPU设计比对</vt:lpstr>
      <vt:lpstr>GPU、CPU设计比对</vt:lpstr>
      <vt:lpstr>AI芯片现状 — FPGA</vt:lpstr>
      <vt:lpstr>AI芯片现状 — TPU</vt:lpstr>
      <vt:lpstr>PowerPoint 演示文稿</vt:lpstr>
      <vt:lpstr>PowerPoint 演示文稿</vt:lpstr>
      <vt:lpstr>AI芯片应用场景（1）</vt:lpstr>
      <vt:lpstr>AI芯片应用场景（2）</vt:lpstr>
      <vt:lpstr>人工智能芯片行业背景</vt:lpstr>
      <vt:lpstr>昇腾（Ascend）AI处理器</vt:lpstr>
      <vt:lpstr>华为AI全栈解决方案 </vt:lpstr>
      <vt:lpstr>芯片层：基于Da Vinci AI技术架构 </vt:lpstr>
      <vt:lpstr>CANN层：高性能算子库和算子开发工具 </vt:lpstr>
      <vt:lpstr>框架层：支持全场景AI计算的开源框架MindSpore</vt:lpstr>
      <vt:lpstr>应用层：普惠AI+急速性能的开发平台ModelArts</vt:lpstr>
      <vt:lpstr>PowerPoint 演示文稿</vt:lpstr>
      <vt:lpstr>PowerPoint 演示文稿</vt:lpstr>
      <vt:lpstr>AI Core：在昇腾处理器中的位置 </vt:lpstr>
      <vt:lpstr>AI Core：计算单元 </vt:lpstr>
      <vt:lpstr>AI Core：计算单元 —— 加速原理 </vt:lpstr>
      <vt:lpstr>AI Core：计算单元 —— Cube Unit</vt:lpstr>
      <vt:lpstr>AI Core：计算单元 —— Cube Unit（矩阵分块计算）</vt:lpstr>
      <vt:lpstr>AI Core：计算单元 —— Vector Unit </vt:lpstr>
      <vt:lpstr>AI Core：计算单元 —— Scalar Unit</vt:lpstr>
      <vt:lpstr>AI Core：存储系统 </vt:lpstr>
      <vt:lpstr>AI Core：控制单元 </vt:lpstr>
      <vt:lpstr>Ascend 310处理器逻辑架构(AI Inference SoC) </vt:lpstr>
      <vt:lpstr>Ascend 310处理器逻辑架构(AI Inference SoC) </vt:lpstr>
      <vt:lpstr>Ascend 910处理器逻辑架构(AI Training SoC) </vt:lpstr>
      <vt:lpstr>Ascend 910处理器逻辑架构(AI Training SoC) </vt:lpstr>
      <vt:lpstr>基于昇腾AI处理器的产品形态 </vt:lpstr>
      <vt:lpstr>基于昇腾AI处理器的产品形态 </vt:lpstr>
      <vt:lpstr>PowerPoint 演示文稿</vt:lpstr>
      <vt:lpstr>PowerPoint 演示文稿</vt:lpstr>
      <vt:lpstr>昇腾AI处理器软件逻辑架构</vt:lpstr>
      <vt:lpstr>软件架构 —— ACL子系统</vt:lpstr>
      <vt:lpstr>软件架构 —— GE子系统 </vt:lpstr>
      <vt:lpstr>软件架构 —— FE子系统</vt:lpstr>
      <vt:lpstr>软件架构 —— TBE子系统 </vt:lpstr>
      <vt:lpstr>软件架构 —— HCCL子系统</vt:lpstr>
      <vt:lpstr>软件架构 —— Runtime&amp;TS子系统</vt:lpstr>
      <vt:lpstr>软件架构 —— AICPU子系统</vt:lpstr>
      <vt:lpstr>软件架构 —— DVPP子系统</vt:lpstr>
      <vt:lpstr>PowerPoint 演示文稿</vt:lpstr>
      <vt:lpstr>PowerPoint 演示文稿</vt:lpstr>
      <vt:lpstr>PowerPoint 演示文稿</vt:lpstr>
    </vt:vector>
  </TitlesOfParts>
  <Company>Huawei Technologies Co.,Ltd.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fanyan (A)</dc:creator>
  <cp:lastModifiedBy>刘洁</cp:lastModifiedBy>
  <cp:revision>170</cp:revision>
  <cp:lastPrinted>2020-07-31T09:33:18Z</cp:lastPrinted>
  <dcterms:created xsi:type="dcterms:W3CDTF">2018-11-29T10:16:29Z</dcterms:created>
  <dcterms:modified xsi:type="dcterms:W3CDTF">2021-01-04T07:03:48Z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(3)CDj/3Kb4r/J/WZtJIRmaP/yOmjYrN3MQEL3PkPlJhNN1MRbxaBrOwBx8ErLbhcelyMzttweX
7k9FF03TJAr1qcb2tz7lfj5FPrfdkZkWW91TgjQQ8yGEgFStOdIuy/kxwnRrDV4II+JuW8lm
QFMSjkQLcWTARUWM5XTaw0vQol3ha/MeuJSVaMWGI03qUs0l+w1jFZZWMhn+w4rLDjIQjC4i
Z7Yfai7tRr1DDWA0tT</vt:lpwstr>
  </property>
  <property fmtid="{D5CDD505-2E9C-101B-9397-08002B2CF9AE}" pid="3" name="_2015_ms_pID_7253431">
    <vt:lpwstr>EjChK8mHTLKKdIlVCo53SLXSTA6eyIpzEYxX9QJaSMpwiOukoKC9uP
8YnJAtCTphj3VIe2NaN/Dz1s5YB0peKEK4BUgUj4O1CcazZEw94cM1UX9wq+2TXqUl/3ugIg
2lUjlojgCrzaCcTztbIvuV1uElYRm0BevXwbrKl+c8S82xzBSKDNViFkx4R/0uonUa4H9g5i
88BBLvGYUX0nvVdb+qRmlXq41E+zmIedgYWX</vt:lpwstr>
  </property>
  <property fmtid="{D5CDD505-2E9C-101B-9397-08002B2CF9AE}" pid="4" name="_2015_ms_pID_7253432">
    <vt:lpwstr>6g==</vt:lpwstr>
  </property>
  <property fmtid="{D5CDD505-2E9C-101B-9397-08002B2CF9AE}" pid="5" name="_readonly">
    <vt:lpwstr/>
  </property>
  <property fmtid="{D5CDD505-2E9C-101B-9397-08002B2CF9AE}" pid="6" name="_change">
    <vt:lpwstr/>
  </property>
  <property fmtid="{D5CDD505-2E9C-101B-9397-08002B2CF9AE}" pid="7" name="_full-control">
    <vt:lpwstr/>
  </property>
  <property fmtid="{D5CDD505-2E9C-101B-9397-08002B2CF9AE}" pid="8" name="sflag">
    <vt:lpwstr>1575248629</vt:lpwstr>
  </property>
  <property fmtid="{D5CDD505-2E9C-101B-9397-08002B2CF9AE}" pid="9" name="ContentTypeId">
    <vt:lpwstr>0x010100CC226774B8D87F4D92D9D1F6859ED44E</vt:lpwstr>
  </property>
</Properties>
</file>

<file path=docProps/thumbnail.jpeg>
</file>